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442" r:id="rId2"/>
    <p:sldId id="490" r:id="rId3"/>
    <p:sldId id="457" r:id="rId4"/>
    <p:sldId id="477" r:id="rId5"/>
    <p:sldId id="491" r:id="rId6"/>
    <p:sldId id="478" r:id="rId7"/>
    <p:sldId id="479" r:id="rId8"/>
    <p:sldId id="481" r:id="rId9"/>
    <p:sldId id="480" r:id="rId10"/>
    <p:sldId id="482" r:id="rId11"/>
    <p:sldId id="483" r:id="rId12"/>
    <p:sldId id="484" r:id="rId13"/>
    <p:sldId id="486" r:id="rId14"/>
    <p:sldId id="485" r:id="rId15"/>
    <p:sldId id="492" r:id="rId16"/>
    <p:sldId id="487" r:id="rId17"/>
    <p:sldId id="466" r:id="rId18"/>
    <p:sldId id="488" r:id="rId19"/>
    <p:sldId id="489" r:id="rId20"/>
    <p:sldId id="494" r:id="rId21"/>
    <p:sldId id="495" r:id="rId22"/>
    <p:sldId id="496" r:id="rId23"/>
    <p:sldId id="493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508" r:id="rId34"/>
    <p:sldId id="509" r:id="rId35"/>
    <p:sldId id="521" r:id="rId36"/>
    <p:sldId id="510" r:id="rId37"/>
    <p:sldId id="511" r:id="rId38"/>
    <p:sldId id="522" r:id="rId39"/>
    <p:sldId id="512" r:id="rId40"/>
    <p:sldId id="513" r:id="rId41"/>
    <p:sldId id="514" r:id="rId42"/>
    <p:sldId id="515" r:id="rId43"/>
    <p:sldId id="517" r:id="rId44"/>
    <p:sldId id="516" r:id="rId45"/>
    <p:sldId id="520" r:id="rId46"/>
    <p:sldId id="523" r:id="rId47"/>
    <p:sldId id="518" r:id="rId48"/>
    <p:sldId id="519" r:id="rId49"/>
    <p:sldId id="525" r:id="rId50"/>
    <p:sldId id="526" r:id="rId51"/>
    <p:sldId id="528" r:id="rId52"/>
    <p:sldId id="524" r:id="rId53"/>
    <p:sldId id="529" r:id="rId54"/>
    <p:sldId id="530" r:id="rId55"/>
    <p:sldId id="531" r:id="rId56"/>
    <p:sldId id="533" r:id="rId57"/>
    <p:sldId id="534" r:id="rId58"/>
    <p:sldId id="536" r:id="rId59"/>
    <p:sldId id="535" r:id="rId60"/>
    <p:sldId id="537" r:id="rId61"/>
    <p:sldId id="539" r:id="rId62"/>
    <p:sldId id="538" r:id="rId63"/>
    <p:sldId id="527" r:id="rId64"/>
    <p:sldId id="540" r:id="rId65"/>
    <p:sldId id="541" r:id="rId66"/>
    <p:sldId id="542" r:id="rId67"/>
    <p:sldId id="543" r:id="rId68"/>
    <p:sldId id="544" r:id="rId69"/>
    <p:sldId id="303" r:id="rId7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B4"/>
    <a:srgbClr val="00E3EE"/>
    <a:srgbClr val="3A8F94"/>
    <a:srgbClr val="E6E6E6"/>
    <a:srgbClr val="007076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79596" autoAdjust="0"/>
  </p:normalViewPr>
  <p:slideViewPr>
    <p:cSldViewPr snapToGrid="0">
      <p:cViewPr>
        <p:scale>
          <a:sx n="50" d="100"/>
          <a:sy n="50" d="100"/>
        </p:scale>
        <p:origin x="-126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8DCF7-5CAD-4434-B858-7D84B7651FD7}" type="datetimeFigureOut">
              <a:rPr lang="zh-CN" altLang="en-US" smtClean="0"/>
              <a:t>2018/4/9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02784-B46A-4EF4-B218-4316F9133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3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Draw</a:t>
            </a:r>
            <a:r>
              <a:rPr lang="en-US" altLang="zh-CN" baseline="0" dirty="0" smtClean="0"/>
              <a:t> a graph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about how this work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each semantic cluster in the large photo collection</a:t>
            </a:r>
          </a:p>
          <a:p>
            <a:r>
              <a:rPr lang="en-US" altLang="zh-CN" dirty="0" smtClean="0"/>
              <a:t>P</a:t>
            </a:r>
            <a:r>
              <a:rPr lang="en-US" altLang="zh-CN" baseline="0" dirty="0" smtClean="0"/>
              <a:t> : each image in cluster CK</a:t>
            </a:r>
          </a:p>
          <a:p>
            <a:r>
              <a:rPr lang="en-US" altLang="zh-CN" baseline="0" dirty="0" smtClean="0"/>
              <a:t>S : a exemplar in S(style database)</a:t>
            </a:r>
          </a:p>
          <a:p>
            <a:r>
              <a:rPr lang="en-US" altLang="zh-CN" baseline="0" dirty="0" smtClean="0"/>
              <a:t>RK(S) : for each S each CK, there is one this figure</a:t>
            </a:r>
          </a:p>
          <a:p>
            <a:r>
              <a:rPr lang="en-US" altLang="zh-CN" baseline="0" dirty="0" smtClean="0"/>
              <a:t>Get all R about CK ,then rank them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MK, which computes an affine transform in CIELab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SMH, which combines three different affine transforms in different luminance bands with a non-linear tone curve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PDF, which use 3-d histogram matching in CIELab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PHR, which progressively reshapes the histograms to make them match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MK, which computes an affine transform in CIELab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SMH, which combines three different affine transforms in different luminance bands with a non-linear tone curve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PDF, which use 3-d histogram matching in CIELab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PHR, which progressively reshapes the histograms to make them match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Both these</a:t>
            </a:r>
            <a:r>
              <a:rPr lang="en-US" altLang="zh-CN" baseline="0" dirty="0" smtClean="0"/>
              <a:t> two databases are used for training,there is another database bigger and more random to test/practice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2018/4/9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2018/4/9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2018/4/9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2018/4/9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2018/4/9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2018/4/9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2018/4/9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3873266">
            <a:off x="5936819" y="2882032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2440" y="751857"/>
            <a:ext cx="113080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Automatic </a:t>
            </a:r>
            <a:r>
              <a:rPr lang="en-US" altLang="zh-CN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Content-Aware Color and 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Tone Stylization</a:t>
            </a:r>
          </a:p>
        </p:txBody>
      </p:sp>
      <p:sp>
        <p:nvSpPr>
          <p:cNvPr id="4" name="文本框 2"/>
          <p:cNvSpPr txBox="1"/>
          <p:nvPr/>
        </p:nvSpPr>
        <p:spPr>
          <a:xfrm>
            <a:off x="632460" y="4472828"/>
            <a:ext cx="11308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Life Science and Technology</a:t>
            </a:r>
          </a:p>
          <a:p>
            <a:pPr algn="r"/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Brian Image and Neuroscience</a:t>
            </a:r>
          </a:p>
          <a:p>
            <a:pPr algn="r"/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 </a:t>
            </a:r>
            <a:r>
              <a:rPr lang="en-US" altLang="zh-CN" sz="32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Siyang</a:t>
            </a:r>
            <a:endParaRPr lang="en-US" altLang="zh-CN" sz="3200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9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9" y="1064376"/>
            <a:ext cx="105663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They do steps below to the large photo collection 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Segment it to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conten-based clusters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by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semantic features(from CNN)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Learn a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ranking of the style exemplar for each cluster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by eveluating the respective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similarities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to images in the cluster</a:t>
            </a:r>
          </a:p>
        </p:txBody>
      </p:sp>
    </p:spTree>
    <p:extLst>
      <p:ext uri="{BB962C8B-B14F-4D97-AF65-F5344CB8AC3E}">
        <p14:creationId xmlns:p14="http://schemas.microsoft.com/office/powerpoint/2010/main" val="308968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7" y="1254876"/>
            <a:ext cx="1083300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Run time: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Input photo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Nearest cluster to it(by semantic features)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Sample stylized exemplar ranking to get a diverse subset of relevant style exemplar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(not only one exemplar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48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7" y="1140576"/>
            <a:ext cx="108330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Transfomation: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Statisics of exemplar 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input photo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Regularized p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revious techniques(color and tone mapping functions)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Face-specific luminance correction step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Last two steps : minimize artifacts</a:t>
            </a:r>
          </a:p>
        </p:txBody>
      </p:sp>
    </p:spTree>
    <p:extLst>
      <p:ext uri="{BB962C8B-B14F-4D97-AF65-F5344CB8AC3E}">
        <p14:creationId xmlns:p14="http://schemas.microsoft.com/office/powerpoint/2010/main" val="38358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7" y="1445376"/>
            <a:ext cx="1083300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Contributions:</a:t>
            </a:r>
          </a:p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</a:t>
            </a:r>
            <a:r>
              <a:rPr lang="en-US" altLang="zh-CN" sz="24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robust style transfer method </a:t>
            </a:r>
            <a:r>
              <a:rPr lang="en-US" altLang="zh-CN" sz="2400" dirty="0"/>
              <a:t>that captures a wide</a:t>
            </a:r>
            <a:br>
              <a:rPr lang="en-US" altLang="zh-CN" sz="2400" dirty="0"/>
            </a:br>
            <a:r>
              <a:rPr lang="en-US" altLang="zh-CN" sz="2400" dirty="0"/>
              <a:t>range of looks while avoiding image artifacts </a:t>
            </a:r>
            <a:endParaRPr lang="en-US" altLang="zh-CN" sz="24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 unsupervised method to learn a content-specific</a:t>
            </a:r>
            <a:b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ranking using semantic and style similarity</a:t>
            </a:r>
            <a:endParaRPr lang="en-US" altLang="zh-CN" sz="24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07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7" y="1140576"/>
            <a:ext cx="1083300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Contributions: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style selection method to sample the ranked styles to</a:t>
            </a:r>
            <a:b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ensure both diversity and quality in the results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new benchmark dataset with professional stylizations and a comprehensive user evaluation of various</a:t>
            </a:r>
            <a:b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selection and transfer techniques. </a:t>
            </a:r>
            <a:endParaRPr lang="en-US" altLang="zh-CN" sz="24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91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81300" y="1353040"/>
            <a:ext cx="6648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3: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Method Overview</a:t>
            </a:r>
          </a:p>
        </p:txBody>
      </p:sp>
    </p:spTree>
    <p:extLst>
      <p:ext uri="{BB962C8B-B14F-4D97-AF65-F5344CB8AC3E}">
        <p14:creationId xmlns:p14="http://schemas.microsoft.com/office/powerpoint/2010/main" val="25187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0611736">
            <a:off x="6024448" y="3104636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1485"/>
            <a:ext cx="12192000" cy="321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6"/>
          <p:cNvSpPr/>
          <p:nvPr/>
        </p:nvSpPr>
        <p:spPr>
          <a:xfrm>
            <a:off x="3233320" y="4914995"/>
            <a:ext cx="17758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8" name="Rectangle 96"/>
          <p:cNvSpPr/>
          <p:nvPr/>
        </p:nvSpPr>
        <p:spPr>
          <a:xfrm>
            <a:off x="832424" y="4882873"/>
            <a:ext cx="1775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I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P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9" name="Rectangle 96"/>
          <p:cNvSpPr/>
          <p:nvPr/>
        </p:nvSpPr>
        <p:spPr>
          <a:xfrm>
            <a:off x="6153150" y="4905212"/>
            <a:ext cx="19398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Sample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588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0611736">
            <a:off x="6024448" y="3104636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 Overview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1064376"/>
            <a:ext cx="109198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Stylization : global transformations of the input color and luminance  (one I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 O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1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,O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2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,...O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k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),using functions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Styles: S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,S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2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,...S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 +S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quality of the stylized result O is also closely tied to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choice of the exemplar S </a:t>
            </a:r>
          </a:p>
        </p:txBody>
      </p:sp>
    </p:spTree>
    <p:extLst>
      <p:ext uri="{BB962C8B-B14F-4D97-AF65-F5344CB8AC3E}">
        <p14:creationId xmlns:p14="http://schemas.microsoft.com/office/powerpoint/2010/main" val="9290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0611736">
            <a:off x="6024448" y="3104636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1064376"/>
            <a:ext cx="109198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Semantic similarity metric: learned using CNN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 is limited and unlikely to contain style examples for every content class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– not good to directly match S with I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 involved to generate a content-specific style ranking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|P| &gt;&gt; |S| &gt;&gt; |O|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S(leverage),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 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P(stylization) using metric above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185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0611736">
            <a:off x="6024448" y="3104636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1064376"/>
            <a:ext cx="109198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Leverage 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For every image in each semantic class of P ,find a exemplar using metric mentioned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For each semantic class of P, generate a exemplar ranking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Sampling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(eg: first four exemplars)</a:t>
            </a:r>
          </a:p>
        </p:txBody>
      </p:sp>
    </p:spTree>
    <p:extLst>
      <p:ext uri="{BB962C8B-B14F-4D97-AF65-F5344CB8AC3E}">
        <p14:creationId xmlns:p14="http://schemas.microsoft.com/office/powerpoint/2010/main" val="19514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06040" y="1353040"/>
            <a:ext cx="6042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1: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41315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81300" y="1353040"/>
            <a:ext cx="6648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4: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Method Details</a:t>
            </a:r>
          </a:p>
        </p:txBody>
      </p:sp>
    </p:spTree>
    <p:extLst>
      <p:ext uri="{BB962C8B-B14F-4D97-AF65-F5344CB8AC3E}">
        <p14:creationId xmlns:p14="http://schemas.microsoft.com/office/powerpoint/2010/main" val="243619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 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to I, along with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05956" y="2101070"/>
            <a:ext cx="1091986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Function : Stylize an input photo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irst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compress the dynamic ranges of the two images using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</a:t>
            </a:r>
            <a:r>
              <a:rPr lang="el-GR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γ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(= 2.2)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mapping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Then convert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images into 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CIELab colorspace </a:t>
            </a:r>
          </a:p>
        </p:txBody>
      </p:sp>
    </p:spTree>
    <p:extLst>
      <p:ext uri="{BB962C8B-B14F-4D97-AF65-F5344CB8AC3E}">
        <p14:creationId xmlns:p14="http://schemas.microsoft.com/office/powerpoint/2010/main" val="301647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304800" y="1251491"/>
            <a:ext cx="11582400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model the chrominance distribution of an image using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multivariate Gaussian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Then find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transfer function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that creates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output image O by mapping the Gaussian statistics NS(µS,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Σ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S) of the style exemplar S to 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Gaussian statistics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NI(µI,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Σ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I) of the input image I </a:t>
            </a:r>
          </a:p>
        </p:txBody>
      </p:sp>
    </p:spTree>
    <p:extLst>
      <p:ext uri="{BB962C8B-B14F-4D97-AF65-F5344CB8AC3E}">
        <p14:creationId xmlns:p14="http://schemas.microsoft.com/office/powerpoint/2010/main" val="191677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96"/>
          <p:cNvSpPr/>
          <p:nvPr/>
        </p:nvSpPr>
        <p:spPr>
          <a:xfrm>
            <a:off x="662538" y="1363866"/>
            <a:ext cx="109198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Next,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 stretch the luminance (L channel) to cover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full dynamic range after clipping both the minimum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the maximum 0.5 percent pixels of luminance levels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Last, apply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different transfer functions to the luminance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chrominance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components </a:t>
            </a:r>
          </a:p>
        </p:txBody>
      </p:sp>
      <p:sp>
        <p:nvSpPr>
          <p:cNvPr id="1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1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986388" y="3059358"/>
            <a:ext cx="112246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 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linear transformation that maps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chrominance between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images and c(x) is the chrominance at pixel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x as below: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444" y="2139278"/>
            <a:ext cx="874595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375" y="4920251"/>
            <a:ext cx="5882692" cy="90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Chrominance: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52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182" y="1826521"/>
            <a:ext cx="3907577" cy="63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6"/>
          <p:cNvSpPr/>
          <p:nvPr/>
        </p:nvSpPr>
        <p:spPr>
          <a:xfrm>
            <a:off x="1400174" y="2659334"/>
            <a:ext cx="102203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 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 identity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matrix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Advantage :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only regularizes colors channels with low </a:t>
            </a:r>
            <a:endParaRPr lang="en-US" altLang="zh-CN" sz="2800" u="sng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	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variation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without affecting 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others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l-GR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λ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 = 7.5. </a:t>
            </a:r>
          </a:p>
        </p:txBody>
      </p:sp>
    </p:spTree>
    <p:extLst>
      <p:ext uri="{BB962C8B-B14F-4D97-AF65-F5344CB8AC3E}">
        <p14:creationId xmlns:p14="http://schemas.microsoft.com/office/powerpoint/2010/main" val="8249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557888" y="3878508"/>
            <a:ext cx="1091986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(x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 and l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(x)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input and output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δ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two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parameters of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mapping function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66" y="2158161"/>
            <a:ext cx="8666805" cy="127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7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967338" y="3459408"/>
            <a:ext cx="109198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 :determines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inflection point of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mapping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function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l-GR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δ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:determines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degree of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 stretching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around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      	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inflection point. 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66" y="1948611"/>
            <a:ext cx="8666805" cy="127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7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00140" y="3154608"/>
            <a:ext cx="100012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L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input and style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 features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   : represents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how closely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 want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to match the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	  exemplar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distribution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l-GR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τ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=0.4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93" y="1948611"/>
            <a:ext cx="7476508" cy="1346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8" y="4185201"/>
            <a:ext cx="395288" cy="54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4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00140" y="2697543"/>
            <a:ext cx="10272710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First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detect face regions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input image, given by center p and radius r,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using 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Haar cascade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classifier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implemented in 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OpenCV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349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-2271512" y="-5775958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9" y="1946654"/>
            <a:ext cx="105472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What they do in this paper: </a:t>
            </a:r>
          </a:p>
          <a:p>
            <a:pPr>
              <a:lnSpc>
                <a:spcPct val="200000"/>
              </a:lnSpc>
            </a:pPr>
            <a:r>
              <a:rPr lang="en-US" altLang="zh-CN" sz="2800" b="1" i="1" dirty="0">
                <a:latin typeface="Meiryo" panose="020B0604030504040204" pitchFamily="34" charset="-128"/>
                <a:ea typeface="Meiryo" panose="020B0604030504040204" pitchFamily="34" charset="-128"/>
              </a:rPr>
              <a:t>	</a:t>
            </a:r>
            <a:r>
              <a:rPr lang="en-US" altLang="zh-CN" sz="2800" i="1" dirty="0" smtClean="0"/>
              <a:t>a technique </a:t>
            </a:r>
            <a:r>
              <a:rPr lang="en-US" altLang="zh-CN" sz="2800" i="1" dirty="0"/>
              <a:t>that </a:t>
            </a:r>
            <a:r>
              <a:rPr lang="en-US" altLang="zh-CN" sz="2800" i="1" u="sng" dirty="0"/>
              <a:t>automatically</a:t>
            </a:r>
            <a:r>
              <a:rPr lang="en-US" altLang="zh-CN" sz="2800" i="1" dirty="0"/>
              <a:t> generates </a:t>
            </a:r>
            <a:r>
              <a:rPr lang="en-US" altLang="zh-CN" sz="2800" i="1" u="sng" dirty="0" smtClean="0"/>
              <a:t>stylizations</a:t>
            </a:r>
            <a:r>
              <a:rPr lang="en-US" altLang="zh-CN" sz="2800" i="1" dirty="0" smtClean="0"/>
              <a:t> </a:t>
            </a:r>
            <a:r>
              <a:rPr lang="en-US" altLang="zh-CN" sz="2800" i="1" dirty="0"/>
              <a:t>for a photograph in an </a:t>
            </a:r>
            <a:r>
              <a:rPr lang="en-US" altLang="zh-CN" sz="2800" i="1" u="sng" dirty="0"/>
              <a:t>unsupervised</a:t>
            </a:r>
            <a:r>
              <a:rPr lang="en-US" altLang="zh-CN" sz="2800" i="1" dirty="0"/>
              <a:t> manner</a:t>
            </a:r>
            <a:r>
              <a:rPr lang="en-US" altLang="zh-CN" sz="2800" dirty="0"/>
              <a:t> </a:t>
            </a:r>
            <a:endParaRPr lang="en-US" altLang="zh-CN" sz="2800" b="1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57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00140" y="2164008"/>
            <a:ext cx="1027271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If 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median luminance in a face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region is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lower than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threshold l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th,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do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γ-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correction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below: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02" y="4194081"/>
            <a:ext cx="913667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4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309690" y="4072686"/>
            <a:ext cx="1027271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W(x):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compute these weights based on spatial distance from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face center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32" y="2005761"/>
            <a:ext cx="913667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88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309690" y="4129836"/>
            <a:ext cx="1027271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    : chrominance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distance from the median face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chrominance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value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(to capture the color of the skin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32" y="1948611"/>
            <a:ext cx="913667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973" y="4302233"/>
            <a:ext cx="464345" cy="59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9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38240" y="3996486"/>
            <a:ext cx="1105376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l-GR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α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and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α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normalization parameters that control the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weights of the spatial and chrominance kernels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respectively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32" y="1948611"/>
            <a:ext cx="913667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4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309690" y="4419679"/>
            <a:ext cx="1027271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{lth,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γ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α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α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c} to {0.5, 0.5, 0.45, 0.001}. 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32" y="1948611"/>
            <a:ext cx="913667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2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994" y="2158161"/>
            <a:ext cx="8301519" cy="384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2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Semantic clustering 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76340" y="1302416"/>
            <a:ext cx="108251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Do to : P (a large photo collection)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Using : semantic features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Generate from :CNN 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Tool : Modified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CaffeNet(have fewer nodes in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fully-	connected  layers 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Formation : 512-demensional featire vector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39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Semantic clustering 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700638" y="1071392"/>
            <a:ext cx="115294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Way of clustering: k-means clustering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1000 clusters (balance the numbers and content classes)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small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number of clusters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different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content classes being grouped in the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same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cluster 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large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number of clusters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variations of the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same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content class of images being split into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different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clusters</a:t>
            </a:r>
          </a:p>
        </p:txBody>
      </p:sp>
    </p:spTree>
    <p:extLst>
      <p:ext uri="{BB962C8B-B14F-4D97-AF65-F5344CB8AC3E}">
        <p14:creationId xmlns:p14="http://schemas.microsoft.com/office/powerpoint/2010/main" val="39789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Semantic clustering 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75" y="1760535"/>
            <a:ext cx="10578838" cy="328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4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Style ranking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 and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952500" y="1109492"/>
            <a:ext cx="11049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Statistics : style similarity 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Calculate between each style and the images in a cluster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Rank the styles for that clusters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Generate as below: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914" y="4783791"/>
            <a:ext cx="9394167" cy="88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6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-2271512" y="-5775958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073250" y="1145772"/>
            <a:ext cx="10245297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Key steps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Selection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Semantic clustering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ranking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sampling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Transfer</a:t>
            </a:r>
          </a:p>
        </p:txBody>
      </p:sp>
    </p:spTree>
    <p:extLst>
      <p:ext uri="{BB962C8B-B14F-4D97-AF65-F5344CB8AC3E}">
        <p14:creationId xmlns:p14="http://schemas.microsoft.com/office/powerpoint/2010/main" val="28228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Style ranking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 and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43000" y="2318588"/>
            <a:ext cx="11049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P: cluster photo in the large photo colleciton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S: style exemplar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: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Euclidean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distance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difference</a:t>
            </a:r>
            <a:endParaRPr lang="en-US" altLang="zh-CN" sz="2800" dirty="0" smtClean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: Hellinger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distance 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overlap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set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λ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= 0.005 and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λ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= 0.05 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66" y="1431082"/>
            <a:ext cx="9394167" cy="88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Style ranking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 and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43000" y="1264431"/>
            <a:ext cx="11049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Hellinger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distance: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NP = (µP 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Σ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 ) : multivariate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Gaussian statistics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of chrominance channel for an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image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ǫ = 1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815" y="2218537"/>
            <a:ext cx="8457469" cy="1494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23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Style ranking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 and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43000" y="1264431"/>
            <a:ext cx="11049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K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: compatibility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of a stylized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exemplar S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 with a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	    semantic cluster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For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each semantic cluster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 we compute 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  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for all the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exemplars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determine the style example ranking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by sorting      in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decreasing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order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.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88" y="3105150"/>
            <a:ext cx="535131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744" y="3991170"/>
            <a:ext cx="566737" cy="60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760" y="5686620"/>
            <a:ext cx="566737" cy="60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3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Style sampling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05956" y="1210026"/>
            <a:ext cx="1163369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nearest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 semantic cluster (P,senmantic features)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P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re-computed style exemplar ranking for each cluster(S,P)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Top k style images  I  O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1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,..O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k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   (S+I,O)</a:t>
            </a:r>
            <a:endParaRPr lang="en-US" altLang="zh-CN" sz="2800" baseline="-25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  <a:sym typeface="Wingdings" panose="05000000000000000000" pitchFamily="2" charset="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N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ew similarity measure for sampling: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quared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Frechet distance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To find similar semantic clusters</a:t>
            </a:r>
          </a:p>
        </p:txBody>
      </p:sp>
    </p:spTree>
    <p:extLst>
      <p:ext uri="{BB962C8B-B14F-4D97-AF65-F5344CB8AC3E}">
        <p14:creationId xmlns:p14="http://schemas.microsoft.com/office/powerpoint/2010/main" val="57418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Style sampling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2320019"/>
            <a:ext cx="11195544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Use 3 semantic clusters and set threshold to 7.5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How to get these k style images: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Merge style lists for multiple nearest semantic clusters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Order them by      mentioned in last slice and no repeated ones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56" y="4989419"/>
            <a:ext cx="566737" cy="60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44" y="1575882"/>
            <a:ext cx="10734132" cy="68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39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Subset of results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56" y="1343023"/>
            <a:ext cx="10710341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23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35" y="1581150"/>
            <a:ext cx="11458897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Subset of results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280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76450" y="135304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5: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19033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study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8" y="859093"/>
            <a:ext cx="114997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Pre-work: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benchmark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dataset of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55 images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50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images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:randomly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chosen from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FiveK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dataset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rest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downloaded from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Flickr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Resize : 500-pixels wide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Store 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8-bit sRGB JPEG </a:t>
            </a:r>
          </a:p>
        </p:txBody>
      </p:sp>
    </p:spTree>
    <p:extLst>
      <p:ext uri="{BB962C8B-B14F-4D97-AF65-F5344CB8AC3E}">
        <p14:creationId xmlns:p14="http://schemas.microsoft.com/office/powerpoint/2010/main" val="34804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study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8" y="1224972"/>
            <a:ext cx="114997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Baseline(Pro) 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5 diverse stylizations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created by a professional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artist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Globally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edit the color and tone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Using tools in Adobe Photoshop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Two studys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372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06040" y="1353040"/>
            <a:ext cx="6042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2: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187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 1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8" y="1377372"/>
            <a:ext cx="103948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Evaluated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two style selection methods: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ur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selection(P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S,IP)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Direct semantic search : I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S(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directly searches for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semantically similar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images in the style database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 different sizes of style exemplars: 1500 and 50</a:t>
            </a:r>
          </a:p>
        </p:txBody>
      </p:sp>
    </p:spTree>
    <p:extLst>
      <p:ext uri="{BB962C8B-B14F-4D97-AF65-F5344CB8AC3E}">
        <p14:creationId xmlns:p14="http://schemas.microsoft.com/office/powerpoint/2010/main" val="15771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 1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8" y="1396422"/>
            <a:ext cx="103948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Both apply the same sytle sampling and transfer tech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37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users participated :rate the stylization quality of each group of results on a five-point Likert scale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ranging from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 (worst) to 5 (best) </a:t>
            </a:r>
          </a:p>
        </p:txBody>
      </p:sp>
    </p:spTree>
    <p:extLst>
      <p:ext uri="{BB962C8B-B14F-4D97-AF65-F5344CB8AC3E}">
        <p14:creationId xmlns:p14="http://schemas.microsoft.com/office/powerpoint/2010/main" val="341003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1490663"/>
            <a:ext cx="10330271" cy="428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90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96"/>
          <p:cNvSpPr/>
          <p:nvPr/>
        </p:nvSpPr>
        <p:spPr>
          <a:xfrm>
            <a:off x="792811" y="1788276"/>
            <a:ext cx="103948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OURS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1500 (3.820 ± 0.403) outperforms all 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other techniques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DIRECT 1500 (3.169 ± 0.444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 is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substantially worse than OURS 1500 </a:t>
            </a:r>
          </a:p>
        </p:txBody>
      </p:sp>
    </p:spTree>
    <p:extLst>
      <p:ext uri="{BB962C8B-B14F-4D97-AF65-F5344CB8AC3E}">
        <p14:creationId xmlns:p14="http://schemas.microsoft.com/office/powerpoint/2010/main" val="300009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96"/>
          <p:cNvSpPr/>
          <p:nvPr/>
        </p:nvSpPr>
        <p:spPr>
          <a:xfrm>
            <a:off x="792811" y="1483476"/>
            <a:ext cx="103948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When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database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becomes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smaller: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performance of direct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search drops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dramatically (2.421 ± 0.436 for DIRECT 50)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our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selection stays stable (3.620 ± 0.413 for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OURS 50)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38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96"/>
          <p:cNvSpPr/>
          <p:nvPr/>
        </p:nvSpPr>
        <p:spPr>
          <a:xfrm>
            <a:off x="876300" y="1934347"/>
            <a:ext cx="103060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Explaination 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novel two-step style ranking algorithm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can learn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mapping between semantic content and style even with very few style examples </a:t>
            </a:r>
          </a:p>
        </p:txBody>
      </p:sp>
    </p:spTree>
    <p:extLst>
      <p:ext uri="{BB962C8B-B14F-4D97-AF65-F5344CB8AC3E}">
        <p14:creationId xmlns:p14="http://schemas.microsoft.com/office/powerpoint/2010/main" val="16612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96"/>
          <p:cNvSpPr/>
          <p:nvPr/>
        </p:nvSpPr>
        <p:spPr>
          <a:xfrm>
            <a:off x="792810" y="1216776"/>
            <a:ext cx="108086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Found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that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direct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search finds a semantically meaningful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match a 			good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transfer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result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2" name="不等于号 1"/>
          <p:cNvSpPr/>
          <p:nvPr/>
        </p:nvSpPr>
        <p:spPr>
          <a:xfrm>
            <a:off x="5526954" y="2806450"/>
            <a:ext cx="506364" cy="466725"/>
          </a:xfrm>
          <a:prstGeom prst="mathNotEqual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129" y="3894432"/>
            <a:ext cx="6630014" cy="233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96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96"/>
          <p:cNvSpPr/>
          <p:nvPr/>
        </p:nvSpPr>
        <p:spPr>
          <a:xfrm>
            <a:off x="876300" y="1934347"/>
            <a:ext cx="10820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lnSpc>
                <a:spcPct val="200000"/>
              </a:lnSpc>
              <a:buFont typeface="+mj-lt"/>
              <a:buAutoNum type="arabicPeriod" startAt="4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PRO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(2.881 ± 0.480) got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lower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mean score than {OURS 1500, OURS 50,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DIRECT 1500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} with the largest standard deviation of scores </a:t>
            </a:r>
          </a:p>
        </p:txBody>
      </p:sp>
    </p:spTree>
    <p:extLst>
      <p:ext uri="{BB962C8B-B14F-4D97-AF65-F5344CB8AC3E}">
        <p14:creationId xmlns:p14="http://schemas.microsoft.com/office/powerpoint/2010/main" val="31283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96"/>
          <p:cNvSpPr/>
          <p:nvPr/>
        </p:nvSpPr>
        <p:spPr>
          <a:xfrm>
            <a:off x="876300" y="1457293"/>
            <a:ext cx="10820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Explaination :</a:t>
            </a:r>
          </a:p>
          <a:p>
            <a:pPr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artist-created filters do not adapt to the content of the image in the same way our example-based style transfer technique does. </a:t>
            </a:r>
          </a:p>
        </p:txBody>
      </p:sp>
    </p:spTree>
    <p:extLst>
      <p:ext uri="{BB962C8B-B14F-4D97-AF65-F5344CB8AC3E}">
        <p14:creationId xmlns:p14="http://schemas.microsoft.com/office/powerpoint/2010/main" val="45022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96"/>
          <p:cNvSpPr/>
          <p:nvPr/>
        </p:nvSpPr>
        <p:spPr>
          <a:xfrm>
            <a:off x="876300" y="1064376"/>
            <a:ext cx="10820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Explaination :</a:t>
            </a:r>
          </a:p>
          <a:p>
            <a:pPr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Image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stylization tends to be subjective in nature;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lvl="3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ome of users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might be uncomfortable with the aggressive stylizations of a professional </a:t>
            </a:r>
          </a:p>
          <a:p>
            <a:pPr lvl="3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Our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selection is learned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from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more ‘natural’ style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database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796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1050913"/>
            <a:ext cx="1024529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Softwares</a:t>
            </a:r>
            <a:r>
              <a:rPr lang="en-US" altLang="zh-CN" sz="3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do not fit every photo well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Example-based style transfer </a:t>
            </a:r>
            <a:r>
              <a:rPr lang="en-US" altLang="zh-CN" sz="3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techniques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Quality depend on the exemplar chosen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Improve:learn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style transform from input-stylized image pairs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Disadvantage: the </a:t>
            </a:r>
            <a:r>
              <a:rPr lang="en-US" altLang="zh-CN" sz="28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amout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of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4138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 2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8" y="1377372"/>
            <a:ext cx="103948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 compare our style transfer technique</a:t>
            </a:r>
            <a:b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with four different statistics-based style transfer techniques : MK, SMH, PDF, PHR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exemplars are chosen by our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selection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these methods are used only for the transfer. </a:t>
            </a:r>
          </a:p>
        </p:txBody>
      </p:sp>
    </p:spTree>
    <p:extLst>
      <p:ext uri="{BB962C8B-B14F-4D97-AF65-F5344CB8AC3E}">
        <p14:creationId xmlns:p14="http://schemas.microsoft.com/office/powerpoint/2010/main" val="200777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 2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8" y="1377372"/>
            <a:ext cx="103948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What we give users(27):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input photograph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 exemplar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randomly arranged set of five stylized images created using 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29502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 2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009650" y="1891722"/>
            <a:ext cx="10515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Ask users to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rate the results in terms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of style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transfer and visual quality on a five-point Likert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scale ranging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from 1 (worst) to 5 (best) 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698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500188"/>
            <a:ext cx="10614341" cy="432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11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96"/>
          <p:cNvSpPr/>
          <p:nvPr/>
        </p:nvSpPr>
        <p:spPr>
          <a:xfrm>
            <a:off x="792811" y="1503460"/>
            <a:ext cx="103948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OURS (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4.002± 0.336) records the best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rating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MK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3.730±0.440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 is ranked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second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SHM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(2.949 ± 0.545),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PDF(2.494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± 0.577), and PHR (2.286 ± 0.452) are less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favored by users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49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96"/>
          <p:cNvSpPr/>
          <p:nvPr/>
        </p:nvSpPr>
        <p:spPr>
          <a:xfrm>
            <a:off x="876300" y="1457293"/>
            <a:ext cx="10820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Explaination :</a:t>
            </a:r>
          </a:p>
          <a:p>
            <a:pPr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Last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three techniques have more expressive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color transfer models leading to over-fitting and poor results 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853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0" y="1372580"/>
            <a:ext cx="6000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5: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0076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96"/>
          <p:cNvSpPr/>
          <p:nvPr/>
        </p:nvSpPr>
        <p:spPr>
          <a:xfrm>
            <a:off x="662538" y="1219134"/>
            <a:ext cx="111103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Proposed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 automatic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technique to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stylize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photographs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based on their content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S :</a:t>
            </a:r>
          </a:p>
          <a:p>
            <a:pPr lvl="3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semantic features,clusteromg,leverage, style ranking</a:t>
            </a:r>
          </a:p>
          <a:p>
            <a:pPr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I  P:</a:t>
            </a:r>
          </a:p>
          <a:p>
            <a:pPr lvl="3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Nearest(semantic featiures),merging, sampling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978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96"/>
          <p:cNvSpPr/>
          <p:nvPr/>
        </p:nvSpPr>
        <p:spPr>
          <a:xfrm>
            <a:off x="662538" y="1219134"/>
            <a:ext cx="111103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Our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technique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produces  a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diverse set of compelling, high-quality stylized results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.</a:t>
            </a:r>
          </a:p>
          <a:p>
            <a:pPr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have extensively evaluated both style selection and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transfer components of our technique and studies show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that users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clearly prefer our results over other variations of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our pipeline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379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78357" y="2333008"/>
            <a:ext cx="50447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 ~</a:t>
            </a:r>
            <a:endParaRPr lang="en-US" altLang="zh-CN" sz="6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5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1050913"/>
            <a:ext cx="1024529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Method in this paper</a:t>
            </a:r>
            <a:r>
              <a:rPr lang="en-US" altLang="zh-CN" sz="3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Automatically learning the ‘right’ looks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Robustly apply styles to generate stylized outputs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Define stylizations as global transformations of color and luminance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Unsupervised </a:t>
            </a:r>
          </a:p>
        </p:txBody>
      </p:sp>
    </p:spTree>
    <p:extLst>
      <p:ext uri="{BB962C8B-B14F-4D97-AF65-F5344CB8AC3E}">
        <p14:creationId xmlns:p14="http://schemas.microsoft.com/office/powerpoint/2010/main" val="258734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879463"/>
            <a:ext cx="102452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Dataset used :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Target style database,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(small, not enough):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1500 stylized exemplar images(good styles)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Automatically select the style from here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large photo collection,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(not curated,good&amp;poor):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Millions(‘All’ styles &amp; Semantic content) </a:t>
            </a:r>
          </a:p>
        </p:txBody>
      </p:sp>
    </p:spTree>
    <p:extLst>
      <p:ext uri="{BB962C8B-B14F-4D97-AF65-F5344CB8AC3E}">
        <p14:creationId xmlns:p14="http://schemas.microsoft.com/office/powerpoint/2010/main" val="27422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9" y="1279512"/>
            <a:ext cx="102452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They use the large photo collection to 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Learn a content-to–style mapping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Generate the transform between one photo and one certain exemplar in target style database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Unsupervised </a:t>
            </a:r>
          </a:p>
        </p:txBody>
      </p:sp>
    </p:spTree>
    <p:extLst>
      <p:ext uri="{BB962C8B-B14F-4D97-AF65-F5344CB8AC3E}">
        <p14:creationId xmlns:p14="http://schemas.microsoft.com/office/powerpoint/2010/main" val="35367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ABB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8205</TotalTime>
  <Words>1884</Words>
  <Application>Microsoft Office PowerPoint</Application>
  <PresentationFormat>自定义</PresentationFormat>
  <Paragraphs>341</Paragraphs>
  <Slides>69</Slides>
  <Notes>68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xb21cn</cp:lastModifiedBy>
  <cp:revision>1432</cp:revision>
  <dcterms:created xsi:type="dcterms:W3CDTF">2016-03-06T12:02:16Z</dcterms:created>
  <dcterms:modified xsi:type="dcterms:W3CDTF">2018-04-09T04:32:29Z</dcterms:modified>
</cp:coreProperties>
</file>