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0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fld id="{3DB8634D-6861-4123-B33E-4A69BC3594D0}"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r="http://schemas.openxmlformats.org/officeDocument/2006/relationships" xmlns:xhtml="http://www.w3.org/1999/xhtml" xmlns:p="http://schemas.openxmlformats.org/presentationml/2006/main"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1</a:t>
            </a:fld>
            <a:endParaRPr lang="en-GB"/>
          </a:p>
        </p:txBody>
      </p:sp>
      <p:sp>
        <p:nvSpPr>
          <p:cNvPr id="409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Text Box 2"/>
          <p:cNvSpPr txBox="1">
            <a:spLocks noChangeArrowheads="1"/>
          </p:cNvSpPr>
          <p:nvPr>
            <p:ph type="body" idx="1"/>
          </p:nvPr>
        </p:nvSpPr>
        <p:spPr>
          <a:xfrm>
            <a:off x="755650" y="5078413"/>
            <a:ext cx="6048375" cy="4811712"/>
          </a:xfrm>
          <a:noFill/>
          <a:ln/>
        </p:spPr>
        <p:txBody>
          <a:bodyPr tIns="10584"/>
          <a:lstStyle/>
          <a:p>
            <a:pPr algn="just" eaLnBrk="1">
              <a:lnSpc>
                <a:spcPct val="93000"/>
              </a:lnSpc>
              <a:spcBef>
                <a:spcPct val="0"/>
              </a:spcBef>
              <a:tabLst>
                <a:tab pos="723900" algn="l"/>
                <a:tab pos="1447800" algn="l"/>
                <a:tab pos="2171700" algn="l"/>
                <a:tab pos="2895600" algn="l"/>
                <a:tab pos="3619500" algn="l"/>
                <a:tab pos="4343400" algn="l"/>
                <a:tab pos="5067300" algn="l"/>
                <a:tab pos="5791200" algn="l"/>
              </a:tabLst>
            </a:pPr>
            <a:r>
              <a:rPr/>
              <a:t>
</a:t>
            </a:r>
            <a:r>
              <a:rPr/>
              <a:t>Experimental design. (A) After the encoding period, fMRI scanning was conducted for testing memory retrieval. The structure of a single trial is shown (trial n). Red tick marks denote button responses for recognition. EXP and CTRL denote experimental and control conditions, respectively. Dotted, dashed, and continuous lines denote three types of movement allowed for each period: passive viewing, rotation at a fixed position, and free navigation, respectively. (B) Close‐up views of the building in experimental (left) and control (right) conditions. Note that the light above the entrance door was lit only in the control condition. (C) The control object used throughout all control trials. [Color figure can be viewed in the online issue, which is available at </a:t>
            </a:r>
            <a:r>
              <a:rPr/>
              <a:t>wileyonlinelibrary.com</a:t>
            </a:r>
            <a:r>
              <a:rPr/>
              <a:t>.]</a:t>
            </a:r>
          </a:p>
          <a:p>
            <a:endParaRPr/>
          </a:p>
          <a:p>
            <a:r>
              <a:rPr lang="en-GB"/>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1B66835F-EAB0-4ED2-A968-0980A81755BE}"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A519A307-86D9-4069-899A-C1B09C8DFED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BF4B7843-4E17-42A9-8FE3-5E47CE8316BD}"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9069387"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4338638"/>
            <a:ext cx="9069387"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F0102DDB-C13F-473E-AACA-21864AE54F49}"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07D227DA-043B-4C48-91A2-32B39C53C32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47F22E44-FC5C-4E3E-8CAB-290F97FD3C17}"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endParaRPr lang="en-US"/>
          </a:p>
        </p:txBody>
      </p:sp>
      <p:sp>
        <p:nvSpPr>
          <p:cNvPr id="8" name="Rectangle 4"/>
          <p:cNvSpPr>
            <a:spLocks noGrp="1" noChangeArrowheads="1"/>
          </p:cNvSpPr>
          <p:nvPr>
            <p:ph type="ftr" idx="11"/>
          </p:nvPr>
        </p:nvSpPr>
        <p:spPr>
          <a:ln/>
        </p:spPr>
        <p:txBody>
          <a:bodyPr/>
          <a:lstStyle>
            <a:lvl1pPr>
              <a:defRPr/>
            </a:lvl1pPr>
          </a:lstStyle>
          <a:p>
            <a:endParaRPr lang="en-US"/>
          </a:p>
        </p:txBody>
      </p:sp>
      <p:sp>
        <p:nvSpPr>
          <p:cNvPr id="9" name="Rectangle 5"/>
          <p:cNvSpPr>
            <a:spLocks noGrp="1" noChangeArrowheads="1"/>
          </p:cNvSpPr>
          <p:nvPr>
            <p:ph type="sldNum" idx="12"/>
          </p:nvPr>
        </p:nvSpPr>
        <p:spPr>
          <a:ln/>
        </p:spPr>
        <p:txBody>
          <a:bodyPr/>
          <a:lstStyle>
            <a:lvl1pPr>
              <a:defRPr/>
            </a:lvl1pPr>
          </a:lstStyle>
          <a:p>
            <a:fld id="{BB4FD631-3533-49BF-8675-298A6C14A225}"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endParaRPr lang="en-US"/>
          </a:p>
        </p:txBody>
      </p:sp>
      <p:sp>
        <p:nvSpPr>
          <p:cNvPr id="5" name="Rectangle 5"/>
          <p:cNvSpPr>
            <a:spLocks noGrp="1" noChangeArrowheads="1"/>
          </p:cNvSpPr>
          <p:nvPr>
            <p:ph type="sldNum" idx="12"/>
          </p:nvPr>
        </p:nvSpPr>
        <p:spPr>
          <a:ln/>
        </p:spPr>
        <p:txBody>
          <a:bodyPr/>
          <a:lstStyle>
            <a:lvl1pPr>
              <a:defRPr/>
            </a:lvl1pPr>
          </a:lstStyle>
          <a:p>
            <a:fld id="{D63DBE94-DEC4-4881-8D14-AF6CCDF9C64D}"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en-US"/>
          </a:p>
        </p:txBody>
      </p:sp>
      <p:sp>
        <p:nvSpPr>
          <p:cNvPr id="3" name="Rectangle 4"/>
          <p:cNvSpPr>
            <a:spLocks noGrp="1" noChangeArrowheads="1"/>
          </p:cNvSpPr>
          <p:nvPr>
            <p:ph type="ftr" idx="11"/>
          </p:nvPr>
        </p:nvSpPr>
        <p:spPr>
          <a:ln/>
        </p:spPr>
        <p:txBody>
          <a:bodyPr/>
          <a:lstStyle>
            <a:lvl1pPr>
              <a:defRPr/>
            </a:lvl1pPr>
          </a:lstStyle>
          <a:p>
            <a:endParaRPr lang="en-US"/>
          </a:p>
        </p:txBody>
      </p:sp>
      <p:sp>
        <p:nvSpPr>
          <p:cNvPr id="4" name="Rectangle 5"/>
          <p:cNvSpPr>
            <a:spLocks noGrp="1" noChangeArrowheads="1"/>
          </p:cNvSpPr>
          <p:nvPr>
            <p:ph type="sldNum" idx="12"/>
          </p:nvPr>
        </p:nvSpPr>
        <p:spPr>
          <a:ln/>
        </p:spPr>
        <p:txBody>
          <a:bodyPr/>
          <a:lstStyle>
            <a:lvl1pPr>
              <a:defRPr/>
            </a:lvl1pPr>
          </a:lstStyle>
          <a:p>
            <a:fld id="{0A11BC93-EF5F-4F33-8BFB-4A24491F25A9}"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C849EE62-BC28-4A7F-B1F5-B6ACB6EE66B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A85FF142-1807-4DC6-9742-35132D50543A}"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defRPr sz="1400">
                <a:solidFill>
                  <a:srgbClr val="000000"/>
                </a:solidFill>
                <a:latin typeface="Times New Roman" pitchFamily="16" charset="0"/>
              </a:defRPr>
            </a:lvl1pPr>
          </a:lstStyle>
          <a:p>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defRPr sz="14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defRPr sz="1400">
                <a:solidFill>
                  <a:srgbClr val="000000"/>
                </a:solidFill>
                <a:latin typeface="Times New Roman" pitchFamily="16" charset="0"/>
              </a:defRPr>
            </a:lvl1pPr>
          </a:lstStyle>
          <a:p>
            <a:fld id="{AB055419-CB8B-4279-962F-1AC4AB6A6D2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Mode="External" Target="http://onlinelibrary.wiley.com/doi/10.1002/hipo.v26.8/issuetoc"/><Relationship Id="rId6" Type="http://schemas.openxmlformats.org/officeDocument/2006/relationships/hyperlink" TargetMode="External" Target="http://onlinelibrary.wiley.com/doi/10.1002/hipo.22587/full#hipo22587-fig-0002"/></Relationships>
</file>

<file path=ppt/slides/slide1.xml><?xml version="1.0" encoding="utf-8"?>
<p:sld xmlns:r="http://schemas.openxmlformats.org/officeDocument/2006/relationships" xmlns:xhtml="http://www.w3.org/1999/xhtml"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468313" y="461963"/>
            <a:ext cx="9070975" cy="798512"/>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1689554" y="1801912"/>
            <a:ext cx="6504892" cy="403817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27000" y="6840538"/>
            <a:ext cx="6892925" cy="557212"/>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http://onlinelibrary.wiley.com/doi/10.1002/hipo.22587/full#hipo22587-fig-0002</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DejaVu Sans</vt:lpstr>
      <vt:lpstr>Times New Roman</vt:lpstr>
      <vt:lpstr>Office Theme</vt:lpstr>
      <vt:lpstr>RNA interference as a resistance mechanism against crop parasites in Africa: a ‘Trojan horse’ approach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interference as a resistance mechanism against crop parasites in Africa: a ‘Trojan horse’ approach</dc:title>
  <dc:creator>Agile User</dc:creator>
  <cp:lastModifiedBy>WileyService</cp:lastModifiedBy>
  <cp:revision>1</cp:revision>
  <cp:lastPrinted>1601-01-01T00:00:00Z</cp:lastPrinted>
  <dcterms:created xsi:type="dcterms:W3CDTF">2011-01-20T16:54:28Z</dcterms:created>
  <dcterms:modified xsi:type="dcterms:W3CDTF">2011-03-25T10:19:16Z</dcterms:modified>
</cp:coreProperties>
</file>