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0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fld id="{3DB8634D-6861-4123-B33E-4A69BC3594D0}"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r="http://schemas.openxmlformats.org/officeDocument/2006/relationships" xmlns:xhtml="http://www.w3.org/1999/xhtml" xmlns:p="http://schemas.openxmlformats.org/presentationml/2006/main"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1</a:t>
            </a:fld>
            <a:endParaRPr lang="en-GB"/>
          </a:p>
        </p:txBody>
      </p:sp>
      <p:sp>
        <p:nvSpPr>
          <p:cNvPr id="40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Text Box 2"/>
          <p:cNvSpPr txBox="1">
            <a:spLocks noChangeArrowheads="1"/>
          </p:cNvSpPr>
          <p:nvPr>
            <p:ph type="body" idx="1"/>
          </p:nvPr>
        </p:nvSpPr>
        <p:spPr>
          <a:xfrm>
            <a:off x="755650" y="5078413"/>
            <a:ext cx="6048375" cy="4811712"/>
          </a:xfrm>
          <a:noFill/>
          <a:ln/>
        </p:spPr>
        <p:txBody>
          <a:bodyPr tIns="10584"/>
          <a:lstStyle/>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r>
              <a:rPr/>
              <a:t>
</a:t>
            </a:r>
            <a:r>
              <a:rPr/>
              <a:t>Task performance. (A) Cumulative choices for target buildings (Tgt)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a:t>t</a:t>
            </a:r>
            <a:r>
              <a:rPr/>
              <a:t> tests for comparing average retrieval accuracy during the experimental condition (top) and paired </a:t>
            </a:r>
            <a:r>
              <a:rPr i="1"/>
              <a:t>t</a:t>
            </a:r>
            <a:r>
              <a:rPr/>
              <a:t> test for comparing average retrieval accuracies between experimental and control conditions (bottom) are shown.</a:t>
            </a:r>
          </a:p>
          <a:p>
            <a:endParaRPr/>
          </a:p>
          <a:p>
            <a:r>
              <a:rPr lang="en-GB"/>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1B66835F-EAB0-4ED2-A968-0980A81755BE}"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A519A307-86D9-4069-899A-C1B09C8DFED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BF4B7843-4E17-42A9-8FE3-5E47CE8316BD}"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9069387"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4338638"/>
            <a:ext cx="9069387"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F0102DDB-C13F-473E-AACA-21864AE54F49}"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07D227DA-043B-4C48-91A2-32B39C53C32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47F22E44-FC5C-4E3E-8CAB-290F97FD3C1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en-US"/>
          </a:p>
        </p:txBody>
      </p:sp>
      <p:sp>
        <p:nvSpPr>
          <p:cNvPr id="8" name="Rectangle 4"/>
          <p:cNvSpPr>
            <a:spLocks noGrp="1" noChangeArrowheads="1"/>
          </p:cNvSpPr>
          <p:nvPr>
            <p:ph type="ftr" idx="11"/>
          </p:nvPr>
        </p:nvSpPr>
        <p:spPr>
          <a:ln/>
        </p:spPr>
        <p:txBody>
          <a:bodyPr/>
          <a:lstStyle>
            <a:lvl1pPr>
              <a:defRPr/>
            </a:lvl1pPr>
          </a:lstStyle>
          <a:p>
            <a:endParaRPr lang="en-US"/>
          </a:p>
        </p:txBody>
      </p:sp>
      <p:sp>
        <p:nvSpPr>
          <p:cNvPr id="9" name="Rectangle 5"/>
          <p:cNvSpPr>
            <a:spLocks noGrp="1" noChangeArrowheads="1"/>
          </p:cNvSpPr>
          <p:nvPr>
            <p:ph type="sldNum" idx="12"/>
          </p:nvPr>
        </p:nvSpPr>
        <p:spPr>
          <a:ln/>
        </p:spPr>
        <p:txBody>
          <a:bodyPr/>
          <a:lstStyle>
            <a:lvl1pPr>
              <a:defRPr/>
            </a:lvl1pPr>
          </a:lstStyle>
          <a:p>
            <a:fld id="{BB4FD631-3533-49BF-8675-298A6C14A225}"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D63DBE94-DEC4-4881-8D14-AF6CCDF9C64D}"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en-US"/>
          </a:p>
        </p:txBody>
      </p:sp>
      <p:sp>
        <p:nvSpPr>
          <p:cNvPr id="3" name="Rectangle 4"/>
          <p:cNvSpPr>
            <a:spLocks noGrp="1" noChangeArrowheads="1"/>
          </p:cNvSpPr>
          <p:nvPr>
            <p:ph type="ftr" idx="11"/>
          </p:nvPr>
        </p:nvSpPr>
        <p:spPr>
          <a:ln/>
        </p:spPr>
        <p:txBody>
          <a:bodyPr/>
          <a:lstStyle>
            <a:lvl1pPr>
              <a:defRPr/>
            </a:lvl1pPr>
          </a:lstStyle>
          <a:p>
            <a:endParaRPr lang="en-US"/>
          </a:p>
        </p:txBody>
      </p:sp>
      <p:sp>
        <p:nvSpPr>
          <p:cNvPr id="4" name="Rectangle 5"/>
          <p:cNvSpPr>
            <a:spLocks noGrp="1" noChangeArrowheads="1"/>
          </p:cNvSpPr>
          <p:nvPr>
            <p:ph type="sldNum" idx="12"/>
          </p:nvPr>
        </p:nvSpPr>
        <p:spPr>
          <a:ln/>
        </p:spPr>
        <p:txBody>
          <a:bodyPr/>
          <a:lstStyle>
            <a:lvl1pPr>
              <a:defRPr/>
            </a:lvl1pPr>
          </a:lstStyle>
          <a:p>
            <a:fld id="{0A11BC93-EF5F-4F33-8BFB-4A24491F25A9}"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C849EE62-BC28-4A7F-B1F5-B6ACB6EE66B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A85FF142-1807-4DC6-9742-35132D50543A}"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defRPr sz="1400">
                <a:solidFill>
                  <a:srgbClr val="000000"/>
                </a:solidFill>
                <a:latin typeface="Times New Roman" pitchFamily="16"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defRPr sz="14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defRPr sz="1400">
                <a:solidFill>
                  <a:srgbClr val="000000"/>
                </a:solidFill>
                <a:latin typeface="Times New Roman" pitchFamily="16" charset="0"/>
              </a:defRPr>
            </a:lvl1pPr>
          </a:lstStyle>
          <a:p>
            <a:fld id="{AB055419-CB8B-4279-962F-1AC4AB6A6D2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Mode="External" Target="http://onlinelibrary.wiley.com/doi/10.1002/hipo.v26.8/issuetoc"/><Relationship Id="rId6" Type="http://schemas.openxmlformats.org/officeDocument/2006/relationships/hyperlink" TargetMode="External" Target="http://onlinelibrary.wiley.com/doi/10.1002/hipo.22587/full#hipo22587-fig-0003"/></Relationships>
</file>

<file path=ppt/slides/slide1.xml><?xml version="1.0" encoding="utf-8"?>
<p:sld xmlns:r="http://schemas.openxmlformats.org/officeDocument/2006/relationships" xmlns:xhtml="http://www.w3.org/1999/xhtml"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68313" y="461963"/>
            <a:ext cx="9070975" cy="798512"/>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1689554" y="2692406"/>
            <a:ext cx="6504892" cy="2257188"/>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27000" y="6840538"/>
            <a:ext cx="6892925" cy="557212"/>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http://onlinelibrary.wiley.com/doi/10.1002/hipo.22587/full#hipo22587-fig-0003</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DejaVu Sans</vt:lpstr>
      <vt:lpstr>Times New Roman</vt:lpstr>
      <vt:lpstr>Office Theme</vt:lpstr>
      <vt:lpstr>RNA interference as a resistance mechanism against crop parasites in Africa: a ‘Trojan horse’ 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interference as a resistance mechanism against crop parasites in Africa: a ‘Trojan horse’ approach</dc:title>
  <dc:creator>Agile User</dc:creator>
  <cp:lastModifiedBy>WileyService</cp:lastModifiedBy>
  <cp:revision>1</cp:revision>
  <cp:lastPrinted>1601-01-01T00:00:00Z</cp:lastPrinted>
  <dcterms:created xsi:type="dcterms:W3CDTF">2011-01-20T16:54:28Z</dcterms:created>
  <dcterms:modified xsi:type="dcterms:W3CDTF">2011-03-25T10:19:16Z</dcterms:modified>
</cp:coreProperties>
</file>