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20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fld id="{3DB8634D-6861-4123-B33E-4A69BC3594D0}" type="slidenum">
              <a:rPr lang="en-GB"/>
              <a:pPr/>
              <a:t>‹#›</a:t>
            </a:fld>
            <a:endParaRPr lang="en-GB"/>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r="http://schemas.openxmlformats.org/officeDocument/2006/relationships" xmlns:xhtml="http://www.w3.org/1999/xhtml" xmlns:p="http://schemas.openxmlformats.org/presentationml/2006/main"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1</a:t>
            </a:fld>
            <a:endParaRPr lang="en-GB"/>
          </a:p>
        </p:txBody>
      </p:sp>
      <p:sp>
        <p:nvSpPr>
          <p:cNvPr id="409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00" name="Text Box 2"/>
          <p:cNvSpPr txBox="1">
            <a:spLocks noChangeArrowheads="1"/>
          </p:cNvSpPr>
          <p:nvPr>
            <p:ph type="body" idx="1"/>
          </p:nvPr>
        </p:nvSpPr>
        <p:spPr>
          <a:xfrm>
            <a:off x="755650" y="5078413"/>
            <a:ext cx="6048375" cy="4811712"/>
          </a:xfrm>
          <a:noFill/>
          <a:ln/>
        </p:spPr>
        <p:txBody>
          <a:bodyPr tIns="10584"/>
          <a:lstStyle/>
          <a:p>
            <a:pPr algn="just" eaLnBrk="1">
              <a:lnSpc>
                <a:spcPct val="93000"/>
              </a:lnSpc>
              <a:spcBef>
                <a:spcPct val="0"/>
              </a:spcBef>
              <a:tabLst>
                <a:tab pos="723900" algn="l"/>
                <a:tab pos="1447800" algn="l"/>
                <a:tab pos="2171700" algn="l"/>
                <a:tab pos="2895600" algn="l"/>
                <a:tab pos="3619500" algn="l"/>
                <a:tab pos="4343400" algn="l"/>
                <a:tab pos="5067300" algn="l"/>
                <a:tab pos="5791200" algn="l"/>
              </a:tabLst>
            </a:pPr>
            <a:r>
              <a:rPr/>
              <a:t>
</a:t>
            </a:r>
            <a:r>
              <a:rPr/>
              <a:t>Choice accuracy for individual buildings and objects. Average choice accuracy for all objects associated with the four buildings in the experimental condition in the object‐cued place recognition period. Dotted lines indicate the mean accuracy for the corresponding building. Objects are shown in a descending order based on choice accuracy. Mean ± S.E.M. *</a:t>
            </a:r>
            <a:r>
              <a:rPr i="1"/>
              <a:t>P</a:t>
            </a:r>
            <a:r>
              <a:rPr/>
              <a:t> &lt; 0.05, **</a:t>
            </a:r>
            <a:r>
              <a:rPr i="1"/>
              <a:t>P</a:t>
            </a:r>
            <a:r>
              <a:rPr/>
              <a:t> &lt; 0.01, ***</a:t>
            </a:r>
            <a:r>
              <a:rPr i="1"/>
              <a:t>P</a:t>
            </a:r>
            <a:r>
              <a:rPr/>
              <a:t> &lt; 0.001, n.s. </a:t>
            </a:r>
            <a:r>
              <a:rPr i="1"/>
              <a:t>P</a:t>
            </a:r>
            <a:r>
              <a:rPr/>
              <a:t> &gt; 0.05. [Color figure can be viewed in the online issue, which is available at </a:t>
            </a:r>
            <a:r>
              <a:rPr/>
              <a:t>wileyonlinelibrary.com</a:t>
            </a:r>
            <a:r>
              <a:rPr/>
              <a:t>.]</a:t>
            </a:r>
          </a:p>
          <a:p>
            <a:endParaRPr/>
          </a:p>
          <a:p>
            <a:r>
              <a:rPr lang="en-GB"/>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1B66835F-EAB0-4ED2-A968-0980A81755BE}"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A519A307-86D9-4069-899A-C1B09C8DFED4}"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0037" cy="6454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BF4B7843-4E17-42A9-8FE3-5E47CE8316BD}"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9069387" cy="2417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4338638"/>
            <a:ext cx="9069387" cy="2417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D165E9B0-7DA8-466E-963D-86F25D5E43BA}"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F0102DDB-C13F-473E-AACA-21864AE54F49}"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07D227DA-043B-4C48-91A2-32B39C53C327}"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47F22E44-FC5C-4E3E-8CAB-290F97FD3C17}"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endParaRPr lang="en-US"/>
          </a:p>
        </p:txBody>
      </p:sp>
      <p:sp>
        <p:nvSpPr>
          <p:cNvPr id="8" name="Rectangle 4"/>
          <p:cNvSpPr>
            <a:spLocks noGrp="1" noChangeArrowheads="1"/>
          </p:cNvSpPr>
          <p:nvPr>
            <p:ph type="ftr" idx="11"/>
          </p:nvPr>
        </p:nvSpPr>
        <p:spPr>
          <a:ln/>
        </p:spPr>
        <p:txBody>
          <a:bodyPr/>
          <a:lstStyle>
            <a:lvl1pPr>
              <a:defRPr/>
            </a:lvl1pPr>
          </a:lstStyle>
          <a:p>
            <a:endParaRPr lang="en-US"/>
          </a:p>
        </p:txBody>
      </p:sp>
      <p:sp>
        <p:nvSpPr>
          <p:cNvPr id="9" name="Rectangle 5"/>
          <p:cNvSpPr>
            <a:spLocks noGrp="1" noChangeArrowheads="1"/>
          </p:cNvSpPr>
          <p:nvPr>
            <p:ph type="sldNum" idx="12"/>
          </p:nvPr>
        </p:nvSpPr>
        <p:spPr>
          <a:ln/>
        </p:spPr>
        <p:txBody>
          <a:bodyPr/>
          <a:lstStyle>
            <a:lvl1pPr>
              <a:defRPr/>
            </a:lvl1pPr>
          </a:lstStyle>
          <a:p>
            <a:fld id="{BB4FD631-3533-49BF-8675-298A6C14A225}"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endParaRPr lang="en-US"/>
          </a:p>
        </p:txBody>
      </p:sp>
      <p:sp>
        <p:nvSpPr>
          <p:cNvPr id="4" name="Rectangle 4"/>
          <p:cNvSpPr>
            <a:spLocks noGrp="1" noChangeArrowheads="1"/>
          </p:cNvSpPr>
          <p:nvPr>
            <p:ph type="ftr" idx="11"/>
          </p:nvPr>
        </p:nvSpPr>
        <p:spPr>
          <a:ln/>
        </p:spPr>
        <p:txBody>
          <a:bodyPr/>
          <a:lstStyle>
            <a:lvl1pPr>
              <a:defRPr/>
            </a:lvl1pPr>
          </a:lstStyle>
          <a:p>
            <a:endParaRPr lang="en-US"/>
          </a:p>
        </p:txBody>
      </p:sp>
      <p:sp>
        <p:nvSpPr>
          <p:cNvPr id="5" name="Rectangle 5"/>
          <p:cNvSpPr>
            <a:spLocks noGrp="1" noChangeArrowheads="1"/>
          </p:cNvSpPr>
          <p:nvPr>
            <p:ph type="sldNum" idx="12"/>
          </p:nvPr>
        </p:nvSpPr>
        <p:spPr>
          <a:ln/>
        </p:spPr>
        <p:txBody>
          <a:bodyPr/>
          <a:lstStyle>
            <a:lvl1pPr>
              <a:defRPr/>
            </a:lvl1pPr>
          </a:lstStyle>
          <a:p>
            <a:fld id="{D63DBE94-DEC4-4881-8D14-AF6CCDF9C64D}"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endParaRPr lang="en-US"/>
          </a:p>
        </p:txBody>
      </p:sp>
      <p:sp>
        <p:nvSpPr>
          <p:cNvPr id="3" name="Rectangle 4"/>
          <p:cNvSpPr>
            <a:spLocks noGrp="1" noChangeArrowheads="1"/>
          </p:cNvSpPr>
          <p:nvPr>
            <p:ph type="ftr" idx="11"/>
          </p:nvPr>
        </p:nvSpPr>
        <p:spPr>
          <a:ln/>
        </p:spPr>
        <p:txBody>
          <a:bodyPr/>
          <a:lstStyle>
            <a:lvl1pPr>
              <a:defRPr/>
            </a:lvl1pPr>
          </a:lstStyle>
          <a:p>
            <a:endParaRPr lang="en-US"/>
          </a:p>
        </p:txBody>
      </p:sp>
      <p:sp>
        <p:nvSpPr>
          <p:cNvPr id="4" name="Rectangle 5"/>
          <p:cNvSpPr>
            <a:spLocks noGrp="1" noChangeArrowheads="1"/>
          </p:cNvSpPr>
          <p:nvPr>
            <p:ph type="sldNum" idx="12"/>
          </p:nvPr>
        </p:nvSpPr>
        <p:spPr>
          <a:ln/>
        </p:spPr>
        <p:txBody>
          <a:bodyPr/>
          <a:lstStyle>
            <a:lvl1pPr>
              <a:defRPr/>
            </a:lvl1pPr>
          </a:lstStyle>
          <a:p>
            <a:fld id="{0A11BC93-EF5F-4F33-8BFB-4A24491F25A9}"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C849EE62-BC28-4A7F-B1F5-B6ACB6EE66B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A85FF142-1807-4DC6-9742-35132D50543A}"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defRPr sz="1400">
                <a:solidFill>
                  <a:srgbClr val="000000"/>
                </a:solidFill>
                <a:latin typeface="Times New Roman" pitchFamily="16" charset="0"/>
              </a:defRPr>
            </a:lvl1pPr>
          </a:lstStyle>
          <a:p>
            <a:endParaRPr lang="en-US"/>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defRPr sz="1400">
                <a:solidFill>
                  <a:srgbClr val="000000"/>
                </a:solidFill>
                <a:latin typeface="Times New Roman" pitchFamily="16" charset="0"/>
              </a:defRPr>
            </a:lvl1pPr>
          </a:lstStyle>
          <a:p>
            <a:endParaRPr lang="en-US"/>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defRPr sz="1400">
                <a:solidFill>
                  <a:srgbClr val="000000"/>
                </a:solidFill>
                <a:latin typeface="Times New Roman" pitchFamily="16" charset="0"/>
              </a:defRPr>
            </a:lvl1pPr>
          </a:lstStyle>
          <a:p>
            <a:fld id="{AB055419-CB8B-4279-962F-1AC4AB6A6D26}"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Mode="External" Target="http://onlinelibrary.wiley.com/doi/10.1002/hipo.v26.8/issuetoc"/><Relationship Id="rId6" Type="http://schemas.openxmlformats.org/officeDocument/2006/relationships/hyperlink" TargetMode="External" Target="http://onlinelibrary.wiley.com/doi/10.1002/hipo.22587/full#hipo22587-fig-0004"/></Relationships>
</file>

<file path=ppt/slides/slide1.xml><?xml version="1.0" encoding="utf-8"?>
<p:sld xmlns:r="http://schemas.openxmlformats.org/officeDocument/2006/relationships" xmlns:xhtml="http://www.w3.org/1999/xhtml"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468313" y="461963"/>
            <a:ext cx="9070975" cy="798512"/>
          </a:xfrm>
        </p:spPr>
        <p:txBody>
          <a:bodyPr tIns="1411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smtClean="0"/>
              <a:t>Functional cross‐hemispheric shift between object‐place paired associate memory and spatial memory in the human hippocampus</a:t>
            </a:r>
          </a:p>
        </p:txBody>
      </p:sp>
      <p:pic>
        <p:nvPicPr>
          <p:cNvPr id="2051" name="Picture 2"/>
          <p:cNvPicPr>
            <a:picLocks noChangeAspect="1" noChangeArrowheads="1"/>
          </p:cNvPicPr>
          <p:nvPr/>
        </p:nvPicPr>
        <p:blipFill>
          <a:blip r:embed="rId3" cstate="print"/>
          <a:srcRect/>
          <a:stretch>
            <a:fillRect/>
          </a:stretch>
        </p:blipFill>
        <p:spPr bwMode="auto">
          <a:xfrm>
            <a:off x="1689554" y="1968582"/>
            <a:ext cx="6504892" cy="3704836"/>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
        <p:nvSpPr>
          <p:cNvPr id="2053" name="Text Box 4"/>
          <p:cNvSpPr txBox="1">
            <a:spLocks noChangeArrowheads="1"/>
          </p:cNvSpPr>
          <p:nvPr/>
        </p:nvSpPr>
        <p:spPr bwMode="auto">
          <a:xfrm>
            <a:off x="127000" y="6840538"/>
            <a:ext cx="6892925" cy="557212"/>
          </a:xfrm>
          <a:prstGeom prst="rect">
            <a:avLst/>
          </a:prstGeom>
          <a:noFill/>
          <a:ln w="9525">
            <a:noFill/>
            <a:round/>
            <a:headEnd/>
            <a:tailEnd/>
          </a:ln>
        </p:spPr>
        <p:txBody>
          <a:bodyPr lIns="90000" tIns="54702" rIns="90000" bIns="45000"/>
          <a:lstStyle/>
          <a:p>
            <a:pPr>
              <a:tabLst>
                <a:tab pos="723900" algn="l"/>
                <a:tab pos="1447800" algn="l"/>
                <a:tab pos="2171700" algn="l"/>
                <a:tab pos="2895600" algn="l"/>
                <a:tab pos="3619500" algn="l"/>
                <a:tab pos="4343400" algn="l"/>
                <a:tab pos="5067300" algn="l"/>
                <a:tab pos="5791200" algn="l"/>
                <a:tab pos="6515100" algn="l"/>
              </a:tabLst>
            </a:pPr>
            <a:r>
              <a:rPr lang="en-GB" sz="1100" b="1">
                <a:solidFill>
                  <a:srgbClr val="000000"/>
                </a:solidFill>
              </a:rPr>
              <a:t>Hippocampus</a:t>
            </a:r>
            <a:r>
              <a:rPr lang="en-GB" sz="1100">
                <a:solidFill>
                  <a:srgbClr val="000000"/>
                </a:solidFill>
              </a:rPr>
              <a:t/>
            </a:r>
            <a:br>
              <a:rPr lang="en-GB" sz="1100">
                <a:solidFill>
                  <a:srgbClr val="000000"/>
                </a:solidFill>
              </a:rPr>
            </a:br>
            <a:r>
              <a:rPr lang="en-GB" sz="1100">
                <a:solidFill>
                  <a:srgbClr val="000000"/>
                </a:solidFill>
                <a:hlinkClick r:id="rId5"/>
              </a:rPr>
              <a:t>Volume 26, Issue 8, </a:t>
            </a:r>
            <a:r>
              <a:rPr lang="en-GB" sz="1100">
                <a:solidFill>
                  <a:srgbClr val="000000"/>
                </a:solidFill>
              </a:rPr>
              <a:t>pages 1061-1077, 9 APR 2016 DOI: 10.1002/hipo.22587</a:t>
            </a:r>
            <a:br>
              <a:rPr lang="en-GB" sz="1100">
                <a:solidFill>
                  <a:srgbClr val="000000"/>
                </a:solidFill>
              </a:rPr>
            </a:br>
            <a:r>
              <a:rPr lang="en-GB" sz="1100">
                <a:solidFill>
                  <a:srgbClr val="000000"/>
                </a:solidFill>
                <a:hlinkClick r:id="rId6"/>
              </a:rPr>
              <a:t>http://onlinelibrary.wiley.com/doi/10.1002/hipo.22587/full#hipo22587-fig-0004</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Words>
  <Application>Microsoft Office PowerPoint</Application>
  <PresentationFormat>Custom</PresentationFormat>
  <Paragraphs>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DejaVu Sans</vt:lpstr>
      <vt:lpstr>Times New Roman</vt:lpstr>
      <vt:lpstr>Office Theme</vt:lpstr>
      <vt:lpstr>RNA interference as a resistance mechanism against crop parasites in Africa: a ‘Trojan horse’ approach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 interference as a resistance mechanism against crop parasites in Africa: a ‘Trojan horse’ approach</dc:title>
  <dc:creator>Agile User</dc:creator>
  <cp:lastModifiedBy>WileyService</cp:lastModifiedBy>
  <cp:revision>1</cp:revision>
  <cp:lastPrinted>1601-01-01T00:00:00Z</cp:lastPrinted>
  <dcterms:created xsi:type="dcterms:W3CDTF">2011-01-20T16:54:28Z</dcterms:created>
  <dcterms:modified xsi:type="dcterms:W3CDTF">2011-03-25T10:19:16Z</dcterms:modified>
</cp:coreProperties>
</file>