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0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fld id="{3DB8634D-6861-4123-B33E-4A69BC3594D0}"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r="http://schemas.openxmlformats.org/officeDocument/2006/relationships" xmlns:xhtml="http://www.w3.org/1999/xhtml" xmlns:p="http://schemas.openxmlformats.org/presentationml/2006/main"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1</a:t>
            </a:fld>
            <a:endParaRPr lang="en-GB"/>
          </a:p>
        </p:txBody>
      </p:sp>
      <p:sp>
        <p:nvSpPr>
          <p:cNvPr id="40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Text Box 2"/>
          <p:cNvSpPr txBox="1">
            <a:spLocks noChangeArrowheads="1"/>
          </p:cNvSpPr>
          <p:nvPr>
            <p:ph type="body" idx="1"/>
          </p:nvPr>
        </p:nvSpPr>
        <p:spPr>
          <a:xfrm>
            <a:off x="755650" y="5078413"/>
            <a:ext cx="6048375" cy="4811712"/>
          </a:xfrm>
          <a:noFill/>
          <a:ln/>
        </p:spPr>
        <p:txBody>
          <a:bodyPr tIns="10584"/>
          <a:lstStyle/>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r>
              <a:rPr/>
              <a:t>
</a:t>
            </a:r>
            <a:r>
              <a:rPr/>
              <a:t>Left and right hippocampal BOLD activity correlated with efficient search for target place during the object‐cued place recognition period (OPRP) and spatial memory period (SMP), respectively. (A,B) Sagittal (left) and coronal (right) hippocampal sections showing the regions significantly modulated by search efficiency during the OPRP and the SMP, two event periods in which spatial memory components were important. Scale bars show the range of the t‐statistics from </a:t>
            </a:r>
            <a:r>
              <a:rPr i="1"/>
              <a:t>t</a:t>
            </a:r>
            <a:r>
              <a:rPr/>
              <a:t> test. (A) The BOLD signal in the left hippocampus (highlighted with dotted circles) was significantly modulated by search efficiency during the OPRP, compared to the control baseline (</a:t>
            </a:r>
            <a:r>
              <a:rPr i="1"/>
              <a:t>P</a:t>
            </a:r>
            <a:r>
              <a:rPr/>
              <a:t> &lt; 0.001, uncorrected, one‐sample </a:t>
            </a:r>
            <a:r>
              <a:rPr i="1"/>
              <a:t>t</a:t>
            </a:r>
            <a:r>
              <a:rPr/>
              <a:t> test). (B) The BOLD response of the right hippocampus (highlighted with dotted circles) was significantly modulated by search efficiency during the SMP, compared to the control baseline (</a:t>
            </a:r>
            <a:r>
              <a:rPr i="1"/>
              <a:t>P</a:t>
            </a:r>
            <a:r>
              <a:rPr/>
              <a:t> &lt; 0.001, uncorrected, one‐sample </a:t>
            </a:r>
            <a:r>
              <a:rPr i="1"/>
              <a:t>t</a:t>
            </a:r>
            <a:r>
              <a:rPr/>
              <a:t> test). (C) Comparison of the modulatory coefficient contrasts for the left and right hippocampal voxels showed a significant interaction between hemisphere and event period. Mean ± S.E.M. *</a:t>
            </a:r>
            <a:r>
              <a:rPr i="1"/>
              <a:t>P</a:t>
            </a:r>
            <a:r>
              <a:rPr/>
              <a:t> &lt; 0.05, **</a:t>
            </a:r>
            <a:r>
              <a:rPr i="1"/>
              <a:t>P</a:t>
            </a:r>
            <a:r>
              <a:rPr/>
              <a:t> &lt; 0.01, ***</a:t>
            </a:r>
            <a:r>
              <a:rPr i="1"/>
              <a:t>P</a:t>
            </a:r>
            <a:r>
              <a:rPr/>
              <a:t> &lt; 0.001 (Bonferroni corrected, paired </a:t>
            </a:r>
            <a:r>
              <a:rPr i="1"/>
              <a:t>t</a:t>
            </a:r>
            <a:r>
              <a:rPr/>
              <a:t> test). [Color figure can be viewed in the online issue, which is available at </a:t>
            </a:r>
            <a:r>
              <a:rPr/>
              <a:t>wileyonlinelibrary.com</a:t>
            </a:r>
            <a:r>
              <a:rPr/>
              <a:t>.]</a:t>
            </a:r>
          </a:p>
          <a:p>
            <a:endParaRPr/>
          </a:p>
          <a:p>
            <a:r>
              <a:rPr lang="en-GB"/>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1B66835F-EAB0-4ED2-A968-0980A81755BE}"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A519A307-86D9-4069-899A-C1B09C8DFED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BF4B7843-4E17-42A9-8FE3-5E47CE8316BD}"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9069387"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4338638"/>
            <a:ext cx="9069387"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F0102DDB-C13F-473E-AACA-21864AE54F49}"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07D227DA-043B-4C48-91A2-32B39C53C32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47F22E44-FC5C-4E3E-8CAB-290F97FD3C1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en-US"/>
          </a:p>
        </p:txBody>
      </p:sp>
      <p:sp>
        <p:nvSpPr>
          <p:cNvPr id="8" name="Rectangle 4"/>
          <p:cNvSpPr>
            <a:spLocks noGrp="1" noChangeArrowheads="1"/>
          </p:cNvSpPr>
          <p:nvPr>
            <p:ph type="ftr" idx="11"/>
          </p:nvPr>
        </p:nvSpPr>
        <p:spPr>
          <a:ln/>
        </p:spPr>
        <p:txBody>
          <a:bodyPr/>
          <a:lstStyle>
            <a:lvl1pPr>
              <a:defRPr/>
            </a:lvl1pPr>
          </a:lstStyle>
          <a:p>
            <a:endParaRPr lang="en-US"/>
          </a:p>
        </p:txBody>
      </p:sp>
      <p:sp>
        <p:nvSpPr>
          <p:cNvPr id="9" name="Rectangle 5"/>
          <p:cNvSpPr>
            <a:spLocks noGrp="1" noChangeArrowheads="1"/>
          </p:cNvSpPr>
          <p:nvPr>
            <p:ph type="sldNum" idx="12"/>
          </p:nvPr>
        </p:nvSpPr>
        <p:spPr>
          <a:ln/>
        </p:spPr>
        <p:txBody>
          <a:bodyPr/>
          <a:lstStyle>
            <a:lvl1pPr>
              <a:defRPr/>
            </a:lvl1pPr>
          </a:lstStyle>
          <a:p>
            <a:fld id="{BB4FD631-3533-49BF-8675-298A6C14A225}"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D63DBE94-DEC4-4881-8D14-AF6CCDF9C64D}"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en-US"/>
          </a:p>
        </p:txBody>
      </p:sp>
      <p:sp>
        <p:nvSpPr>
          <p:cNvPr id="3" name="Rectangle 4"/>
          <p:cNvSpPr>
            <a:spLocks noGrp="1" noChangeArrowheads="1"/>
          </p:cNvSpPr>
          <p:nvPr>
            <p:ph type="ftr" idx="11"/>
          </p:nvPr>
        </p:nvSpPr>
        <p:spPr>
          <a:ln/>
        </p:spPr>
        <p:txBody>
          <a:bodyPr/>
          <a:lstStyle>
            <a:lvl1pPr>
              <a:defRPr/>
            </a:lvl1pPr>
          </a:lstStyle>
          <a:p>
            <a:endParaRPr lang="en-US"/>
          </a:p>
        </p:txBody>
      </p:sp>
      <p:sp>
        <p:nvSpPr>
          <p:cNvPr id="4" name="Rectangle 5"/>
          <p:cNvSpPr>
            <a:spLocks noGrp="1" noChangeArrowheads="1"/>
          </p:cNvSpPr>
          <p:nvPr>
            <p:ph type="sldNum" idx="12"/>
          </p:nvPr>
        </p:nvSpPr>
        <p:spPr>
          <a:ln/>
        </p:spPr>
        <p:txBody>
          <a:bodyPr/>
          <a:lstStyle>
            <a:lvl1pPr>
              <a:defRPr/>
            </a:lvl1pPr>
          </a:lstStyle>
          <a:p>
            <a:fld id="{0A11BC93-EF5F-4F33-8BFB-4A24491F25A9}"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C849EE62-BC28-4A7F-B1F5-B6ACB6EE66B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A85FF142-1807-4DC6-9742-35132D50543A}"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defRPr sz="1400">
                <a:solidFill>
                  <a:srgbClr val="000000"/>
                </a:solidFill>
                <a:latin typeface="Times New Roman" pitchFamily="16"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defRPr sz="14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defRPr sz="1400">
                <a:solidFill>
                  <a:srgbClr val="000000"/>
                </a:solidFill>
                <a:latin typeface="Times New Roman" pitchFamily="16" charset="0"/>
              </a:defRPr>
            </a:lvl1pPr>
          </a:lstStyle>
          <a:p>
            <a:fld id="{AB055419-CB8B-4279-962F-1AC4AB6A6D2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Mode="External" Target="http://onlinelibrary.wiley.com/doi/10.1002/hipo.v26.8/issuetoc"/><Relationship Id="rId6" Type="http://schemas.openxmlformats.org/officeDocument/2006/relationships/hyperlink" TargetMode="External" Target="http://onlinelibrary.wiley.com/doi/10.1002/hipo.22587/full#hipo22587-fig-0008"/></Relationships>
</file>

<file path=ppt/slides/slide1.xml><?xml version="1.0" encoding="utf-8"?>
<p:sld xmlns:r="http://schemas.openxmlformats.org/officeDocument/2006/relationships" xmlns:xhtml="http://www.w3.org/1999/xhtml"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68313" y="461963"/>
            <a:ext cx="9070975" cy="798512"/>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3205922" y="1440000"/>
            <a:ext cx="3472155" cy="476200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27000" y="6840538"/>
            <a:ext cx="6892925" cy="557212"/>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http://onlinelibrary.wiley.com/doi/10.1002/hipo.22587/full#hipo22587-fig-0008</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DejaVu Sans</vt:lpstr>
      <vt:lpstr>Times New Roman</vt:lpstr>
      <vt:lpstr>Office Theme</vt:lpstr>
      <vt:lpstr>RNA interference as a resistance mechanism against crop parasites in Africa: a ‘Trojan horse’ 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interference as a resistance mechanism against crop parasites in Africa: a ‘Trojan horse’ approach</dc:title>
  <dc:creator>Agile User</dc:creator>
  <cp:lastModifiedBy>WileyService</cp:lastModifiedBy>
  <cp:revision>1</cp:revision>
  <cp:lastPrinted>1601-01-01T00:00:00Z</cp:lastPrinted>
  <dcterms:created xsi:type="dcterms:W3CDTF">2011-01-20T16:54:28Z</dcterms:created>
  <dcterms:modified xsi:type="dcterms:W3CDTF">2011-03-25T10:19:16Z</dcterms:modified>
</cp:coreProperties>
</file>