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445" r:id="rId2"/>
    <p:sldId id="410" r:id="rId3"/>
    <p:sldId id="442" r:id="rId4"/>
    <p:sldId id="443" r:id="rId5"/>
    <p:sldId id="444" r:id="rId6"/>
    <p:sldId id="446" r:id="rId7"/>
    <p:sldId id="447" r:id="rId8"/>
    <p:sldId id="448" r:id="rId9"/>
    <p:sldId id="450" r:id="rId10"/>
    <p:sldId id="451" r:id="rId11"/>
    <p:sldId id="452" r:id="rId12"/>
    <p:sldId id="449" r:id="rId13"/>
    <p:sldId id="413" r:id="rId14"/>
    <p:sldId id="257" r:id="rId15"/>
    <p:sldId id="380" r:id="rId16"/>
    <p:sldId id="403" r:id="rId17"/>
    <p:sldId id="398" r:id="rId18"/>
    <p:sldId id="402" r:id="rId19"/>
    <p:sldId id="407" r:id="rId20"/>
    <p:sldId id="399" r:id="rId21"/>
    <p:sldId id="404" r:id="rId22"/>
    <p:sldId id="400" r:id="rId23"/>
    <p:sldId id="405" r:id="rId24"/>
    <p:sldId id="406" r:id="rId25"/>
    <p:sldId id="409" r:id="rId26"/>
    <p:sldId id="408" r:id="rId27"/>
    <p:sldId id="401" r:id="rId28"/>
    <p:sldId id="453" r:id="rId29"/>
    <p:sldId id="414" r:id="rId30"/>
    <p:sldId id="415" r:id="rId31"/>
    <p:sldId id="416" r:id="rId32"/>
    <p:sldId id="419" r:id="rId33"/>
    <p:sldId id="427" r:id="rId34"/>
    <p:sldId id="428" r:id="rId35"/>
    <p:sldId id="429" r:id="rId36"/>
    <p:sldId id="430" r:id="rId37"/>
    <p:sldId id="420" r:id="rId38"/>
    <p:sldId id="431" r:id="rId39"/>
    <p:sldId id="432" r:id="rId40"/>
    <p:sldId id="421" r:id="rId41"/>
    <p:sldId id="422" r:id="rId42"/>
    <p:sldId id="437" r:id="rId43"/>
    <p:sldId id="433" r:id="rId44"/>
    <p:sldId id="439" r:id="rId45"/>
    <p:sldId id="440" r:id="rId46"/>
    <p:sldId id="441" r:id="rId47"/>
    <p:sldId id="424" r:id="rId48"/>
    <p:sldId id="434" r:id="rId49"/>
    <p:sldId id="425" r:id="rId50"/>
    <p:sldId id="435" r:id="rId51"/>
    <p:sldId id="436" r:id="rId52"/>
    <p:sldId id="423" r:id="rId53"/>
    <p:sldId id="438" r:id="rId54"/>
    <p:sldId id="426" r:id="rId55"/>
    <p:sldId id="454" r:id="rId56"/>
    <p:sldId id="30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6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2018/3/9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30</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31</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32</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37</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41</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42</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47</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49</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51</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52</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54</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2018/3/9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5020" y="1365268"/>
            <a:ext cx="8214360" cy="3785652"/>
          </a:xfrm>
          <a:prstGeom prst="rect">
            <a:avLst/>
          </a:prstGeom>
          <a:noFill/>
        </p:spPr>
        <p:txBody>
          <a:bodyPr wrap="square" rtlCol="0">
            <a:spAutoFit/>
          </a:bodyPr>
          <a:lstStyle/>
          <a:p>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Lateralization</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4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Hippocampus</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Rodents &amp; Human</a:t>
            </a:r>
          </a:p>
        </p:txBody>
      </p:sp>
    </p:spTree>
    <p:extLst>
      <p:ext uri="{BB962C8B-B14F-4D97-AF65-F5344CB8AC3E}">
        <p14:creationId xmlns:p14="http://schemas.microsoft.com/office/powerpoint/2010/main" val="1268594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amplitude of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waves was </a:t>
            </a:r>
            <a:r>
              <a:rPr lang="en-US" altLang="zh-CN" sz="2800" dirty="0">
                <a:latin typeface="Meiryo" panose="020B0604030504040204" pitchFamily="34" charset="-128"/>
                <a:ea typeface="Meiryo" panose="020B0604030504040204" pitchFamily="34" charset="-128"/>
                <a:cs typeface="Meiryo" panose="020B0604030504040204" pitchFamily="34" charset="-128"/>
              </a:rPr>
              <a:t>smaller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that </a:t>
            </a:r>
            <a:r>
              <a:rPr lang="en-US" altLang="zh-CN" sz="2800" dirty="0">
                <a:latin typeface="Meiryo" panose="020B0604030504040204" pitchFamily="34" charset="-128"/>
                <a:ea typeface="Meiryo" panose="020B0604030504040204" pitchFamily="34" charset="-128"/>
                <a:cs typeface="Meiryo" panose="020B0604030504040204" pitchFamily="34" charset="-128"/>
              </a:rPr>
              <a:t>of bilateral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waves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o difference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64991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110351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Sharp </a:t>
            </a:r>
            <a:r>
              <a:rPr lang="en-US" altLang="zh-CN" sz="2800" b="1" dirty="0">
                <a:latin typeface="Meiryo" panose="020B0604030504040204" pitchFamily="34" charset="-128"/>
                <a:ea typeface="Meiryo" panose="020B0604030504040204" pitchFamily="34" charset="-128"/>
                <a:cs typeface="Meiryo" panose="020B0604030504040204" pitchFamily="34" charset="-128"/>
              </a:rPr>
              <a:t>wave-ripple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complexes:</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 frequency oscillations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 consolidation</a:t>
            </a:r>
            <a:endParaRPr lang="en-US" altLang="zh-CN" sz="2800" dirty="0" smtClean="0"/>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higher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frequency oscillations </a:t>
            </a:r>
            <a:r>
              <a:rPr lang="en-US" altLang="zh-CN" sz="2800" dirty="0">
                <a:latin typeface="Meiryo" panose="020B0604030504040204" pitchFamily="34" charset="-128"/>
                <a:ea typeface="Meiryo" panose="020B0604030504040204" pitchFamily="34" charset="-128"/>
                <a:cs typeface="Meiryo" panose="020B0604030504040204" pitchFamily="34" charset="-128"/>
              </a:rPr>
              <a:t>in the left hippocampus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longer intervals between events in 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241094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CA1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Lateralized:</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Gene expression</a:t>
            </a:r>
            <a:endParaRPr lang="en-US" altLang="zh-CN" sz="2800" dirty="0" smtClean="0"/>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Place cells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Head directions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Goal-distance/direction cells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315038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2677656"/>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a:t>
            </a:r>
            <a:r>
              <a:rPr lang="en-US" altLang="zh-CN" sz="2800" dirty="0"/>
              <a:t/>
            </a:r>
            <a:br>
              <a:rPr lang="en-US" altLang="zh-CN" sz="2800" dirty="0"/>
            </a:br>
            <a:endParaRPr lang="en-US" altLang="zh-CN" sz="2800" dirty="0"/>
          </a:p>
        </p:txBody>
      </p:sp>
      <p:sp>
        <p:nvSpPr>
          <p:cNvPr id="5" name="Rectangle 96"/>
          <p:cNvSpPr/>
          <p:nvPr/>
        </p:nvSpPr>
        <p:spPr>
          <a:xfrm>
            <a:off x="6194286" y="396776"/>
            <a:ext cx="5709348" cy="2031325"/>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Discussion</a:t>
            </a:r>
          </a:p>
        </p:txBody>
      </p:sp>
    </p:spTree>
    <p:extLst>
      <p:ext uri="{BB962C8B-B14F-4D97-AF65-F5344CB8AC3E}">
        <p14:creationId xmlns:p14="http://schemas.microsoft.com/office/powerpoint/2010/main" val="315391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1212867"/>
            <a:ext cx="10835640" cy="4524315"/>
          </a:xfrm>
          <a:prstGeom prst="rect">
            <a:avLst/>
          </a:prstGeom>
          <a:noFill/>
        </p:spPr>
        <p:txBody>
          <a:bodyPr wrap="square" rtlCol="0">
            <a:spAutoFit/>
          </a:bodyPr>
          <a:lstStyle/>
          <a:p>
            <a:pPr algn="ctr"/>
            <a:r>
              <a:rPr lang="en-US" altLang="zh-CN" sz="4800" b="1" dirty="0" err="1"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Interhemispheric</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specialization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the rodent hippocampus: Implications for storage and</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retrieval of short- and long-term memories </a:t>
            </a:r>
            <a:r>
              <a:rPr lang="en-US" altLang="zh-CN" sz="4800" dirty="0"/>
              <a:t/>
            </a:r>
            <a:br>
              <a:rPr lang="en-US" altLang="zh-CN" sz="4800" dirty="0"/>
            </a:b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24795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Lee , 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a:t>
            </a:r>
            <a:r>
              <a:rPr lang="en-US" altLang="zh-CN" sz="3200" b="1" dirty="0" smtClean="0"/>
              <a:t>Task</a:t>
            </a:r>
          </a:p>
          <a:p>
            <a:pPr lvl="2" indent="-457200">
              <a:lnSpc>
                <a:spcPct val="150000"/>
              </a:lnSpc>
              <a:buFont typeface="Arial" pitchFamily="34" charset="0"/>
              <a:buChar char="•"/>
            </a:pPr>
            <a:r>
              <a:rPr lang="en-US" altLang="zh-CN" sz="3200" b="1" dirty="0"/>
              <a:t>period 2 &amp; </a:t>
            </a:r>
            <a:r>
              <a:rPr lang="en-US" altLang="zh-CN" sz="3200" b="1" dirty="0" smtClean="0"/>
              <a:t>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4017" y="929034"/>
            <a:ext cx="9126024" cy="2308324"/>
          </a:xfrm>
          <a:prstGeom prst="rect">
            <a:avLst/>
          </a:prstGeom>
          <a:noFill/>
        </p:spPr>
        <p:txBody>
          <a:bodyPr wrap="none" rtlCol="0">
            <a:spAutoFit/>
          </a:bodyPr>
          <a:lstStyle/>
          <a:p>
            <a:r>
              <a:rPr lang="en-US" altLang="zh-CN" sz="7200" b="1" dirty="0" err="1" smtClean="0">
                <a:solidFill>
                  <a:srgbClr val="00ABB4"/>
                </a:solidFill>
                <a:latin typeface="微软雅黑" panose="020B0503020204020204" pitchFamily="34" charset="-122"/>
                <a:ea typeface="微软雅黑" panose="020B0503020204020204" pitchFamily="34" charset="-122"/>
              </a:rPr>
              <a:t>BioRxiv</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Jordan , 2017</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80554" y="4618130"/>
            <a:ext cx="3852950" cy="630942"/>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Rodents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1053300" y="4618130"/>
            <a:ext cx="1699568" cy="63094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Overview</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65402" y="4310353"/>
            <a:ext cx="3926598" cy="124649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Storage and retrieval of memory</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671178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a:t>
            </a:r>
            <a:r>
              <a:rPr lang="en-US" altLang="zh-CN" sz="3200" b="1" u="sng" dirty="0" smtClean="0"/>
              <a:t>BOLD </a:t>
            </a:r>
            <a:r>
              <a:rPr lang="en-US" altLang="zh-CN" sz="3200" b="1" u="sng" dirty="0"/>
              <a:t>Signal Change </a:t>
            </a:r>
            <a:r>
              <a:rPr lang="en-US" altLang="zh-CN" sz="3200" b="1" dirty="0"/>
              <a:t>during </a:t>
            </a:r>
            <a:r>
              <a:rPr lang="en-US" altLang="zh-CN" sz="3200" b="1" dirty="0" smtClean="0"/>
              <a:t>Memory-based versus </a:t>
            </a:r>
            <a:r>
              <a:rPr lang="en-US" altLang="zh-CN" sz="3200" b="1" dirty="0"/>
              <a:t>Visually 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Synaptic Physiology:</a:t>
            </a: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of NR2B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density</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GluR1 density </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at Schaffer collateral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synapses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349955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a:t>
            </a:r>
            <a:r>
              <a:rPr lang="en-US" altLang="zh-CN" sz="3200" b="1" u="sng" dirty="0"/>
              <a:t>Efficient Retrieval </a:t>
            </a:r>
            <a:r>
              <a:rPr lang="en-US" altLang="zh-CN" sz="3200" b="1" dirty="0" smtClean="0"/>
              <a:t>of Object-place </a:t>
            </a:r>
            <a:r>
              <a:rPr lang="en-US" altLang="zh-CN" sz="3200" b="1" dirty="0"/>
              <a:t>Memory and Spatial </a:t>
            </a:r>
            <a:r>
              <a:rPr lang="en-US" altLang="zh-CN" sz="3200" b="1" dirty="0" smtClean="0"/>
              <a:t>Memory</a:t>
            </a:r>
          </a:p>
          <a:p>
            <a:pPr marL="914400" lvl="1" indent="-457200">
              <a:lnSpc>
                <a:spcPct val="150000"/>
              </a:lnSpc>
              <a:buFont typeface="Arial" pitchFamily="34" charset="0"/>
              <a:buChar char="•"/>
            </a:pPr>
            <a:r>
              <a:rPr lang="en-US" altLang="zh-CN" sz="3200" b="1" dirty="0" smtClean="0"/>
              <a:t>period 2 &amp; 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7" y="617220"/>
            <a:ext cx="1092709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2677656"/>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a:t>
            </a:r>
            <a:r>
              <a:rPr lang="en-US" altLang="zh-CN" sz="2800" dirty="0"/>
              <a:t/>
            </a:r>
            <a:br>
              <a:rPr lang="en-US" altLang="zh-CN" sz="2800" dirty="0"/>
            </a:br>
            <a:endParaRPr lang="en-US" altLang="zh-CN" sz="2800" dirty="0"/>
          </a:p>
        </p:txBody>
      </p:sp>
      <p:sp>
        <p:nvSpPr>
          <p:cNvPr id="5" name="Rectangle 96"/>
          <p:cNvSpPr/>
          <p:nvPr/>
        </p:nvSpPr>
        <p:spPr>
          <a:xfrm>
            <a:off x="6194286" y="396776"/>
            <a:ext cx="5709348" cy="2031325"/>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Discussion</a:t>
            </a:r>
          </a:p>
        </p:txBody>
      </p:sp>
    </p:spTree>
    <p:extLst>
      <p:ext uri="{BB962C8B-B14F-4D97-AF65-F5344CB8AC3E}">
        <p14:creationId xmlns:p14="http://schemas.microsoft.com/office/powerpoint/2010/main" val="9188532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Goal-Directed Navigation:</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a:t>
            </a:r>
            <a:r>
              <a:rPr lang="en-US" altLang="zh-CN" sz="2800" dirty="0">
                <a:latin typeface="Meiryo" panose="020B0604030504040204" pitchFamily="34" charset="-128"/>
                <a:ea typeface="Meiryo" panose="020B0604030504040204" pitchFamily="34" charset="-128"/>
                <a:cs typeface="Meiryo" panose="020B0604030504040204" pitchFamily="34" charset="-128"/>
              </a:rPr>
              <a:t>hippocampal 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retrieval</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Route computation(human)</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hippocampal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Store location(human)</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spatial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50184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Short- </a:t>
            </a:r>
            <a:r>
              <a:rPr lang="en-US" altLang="zh-CN" sz="2800" b="1" dirty="0">
                <a:latin typeface="Meiryo" panose="020B0604030504040204" pitchFamily="34" charset="-128"/>
                <a:ea typeface="Meiryo" panose="020B0604030504040204" pitchFamily="34" charset="-128"/>
                <a:cs typeface="Meiryo" panose="020B0604030504040204" pitchFamily="34" charset="-128"/>
              </a:rPr>
              <a:t>and Long-Term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 </a:t>
            </a:r>
            <a:r>
              <a:rPr lang="en-US" altLang="zh-CN" sz="2800" dirty="0">
                <a:latin typeface="Meiryo" panose="020B0604030504040204" pitchFamily="34" charset="-128"/>
                <a:ea typeface="Meiryo" panose="020B0604030504040204" pitchFamily="34" charset="-128"/>
                <a:cs typeface="Meiryo" panose="020B0604030504040204" pitchFamily="34" charset="-128"/>
              </a:rPr>
              <a:t>be dominant for long-term</a:t>
            </a:r>
            <a:br>
              <a:rPr lang="en-US" altLang="zh-CN" sz="2800" dirty="0">
                <a:latin typeface="Meiryo" panose="020B0604030504040204" pitchFamily="34" charset="-128"/>
                <a:ea typeface="Meiryo" panose="020B0604030504040204" pitchFamily="34" charset="-128"/>
                <a:cs typeface="Meiryo" panose="020B0604030504040204" pitchFamily="34" charset="-128"/>
              </a:rPr>
            </a:br>
            <a:r>
              <a:rPr lang="en-US" altLang="zh-CN" sz="2800" dirty="0">
                <a:latin typeface="Meiryo" panose="020B0604030504040204" pitchFamily="34" charset="-128"/>
                <a:ea typeface="Meiryo" panose="020B0604030504040204" pitchFamily="34" charset="-128"/>
                <a:cs typeface="Meiryo" panose="020B0604030504040204" pitchFamily="34" charset="-128"/>
              </a:rPr>
              <a:t>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 be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dominant for spatial working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both </a:t>
            </a:r>
            <a:r>
              <a:rPr lang="en-US" altLang="zh-CN" sz="2800" dirty="0">
                <a:latin typeface="Meiryo" panose="020B0604030504040204" pitchFamily="34" charset="-128"/>
                <a:ea typeface="Meiryo" panose="020B0604030504040204" pitchFamily="34" charset="-128"/>
                <a:cs typeface="Meiryo" panose="020B0604030504040204" pitchFamily="34" charset="-128"/>
              </a:rPr>
              <a:t>are required for short-term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recall</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41833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Gamma wave:</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Bilaterally synchronized :</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right </a:t>
            </a:r>
            <a:r>
              <a:rPr lang="en-US" altLang="zh-CN" sz="2800" dirty="0">
                <a:latin typeface="Meiryo" panose="020B0604030504040204" pitchFamily="34" charset="-128"/>
                <a:ea typeface="Meiryo" panose="020B0604030504040204" pitchFamily="34" charset="-128"/>
                <a:cs typeface="Meiryo" panose="020B0604030504040204" pitchFamily="34" charset="-128"/>
              </a:rPr>
              <a:t>hemisphere preceded the left in roughly two thirds of waves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the </a:t>
            </a:r>
            <a:r>
              <a:rPr lang="en-US" altLang="zh-CN" sz="2800" dirty="0">
                <a:latin typeface="Meiryo" panose="020B0604030504040204" pitchFamily="34" charset="-128"/>
                <a:ea typeface="Meiryo" panose="020B0604030504040204" pitchFamily="34" charset="-128"/>
                <a:cs typeface="Meiryo" panose="020B0604030504040204" pitchFamily="34" charset="-128"/>
              </a:rPr>
              <a:t>left preceded the right in the other third </a:t>
            </a:r>
            <a:br>
              <a:rPr lang="en-US" altLang="zh-CN" sz="2800" dirty="0">
                <a:latin typeface="Meiryo" panose="020B0604030504040204" pitchFamily="34" charset="-128"/>
                <a:ea typeface="Meiryo" panose="020B0604030504040204" pitchFamily="34" charset="-128"/>
                <a:cs typeface="Meiryo" panose="020B0604030504040204" pitchFamily="34" charset="-128"/>
              </a:rPr>
            </a:b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651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Gamma wave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Unilateral </a:t>
            </a:r>
            <a:r>
              <a:rPr lang="en-US" altLang="zh-CN" sz="2800" dirty="0">
                <a:latin typeface="Meiryo" panose="020B0604030504040204" pitchFamily="34" charset="-128"/>
                <a:ea typeface="Meiryo" panose="020B0604030504040204" pitchFamily="34" charset="-128"/>
                <a:cs typeface="Meiryo" panose="020B0604030504040204" pitchFamily="34" charset="-128"/>
              </a:rPr>
              <a:t>waves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gamma wave: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occurred more frequently in the right than in the left hippocampus </a:t>
            </a:r>
          </a:p>
        </p:txBody>
      </p:sp>
    </p:spTree>
    <p:extLst>
      <p:ext uri="{BB962C8B-B14F-4D97-AF65-F5344CB8AC3E}">
        <p14:creationId xmlns:p14="http://schemas.microsoft.com/office/powerpoint/2010/main" val="426299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3982</TotalTime>
  <Words>2500</Words>
  <Application>Microsoft Office PowerPoint</Application>
  <PresentationFormat>自定义</PresentationFormat>
  <Paragraphs>291</Paragraphs>
  <Slides>56</Slides>
  <Notes>55</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xb21cn</cp:lastModifiedBy>
  <cp:revision>1144</cp:revision>
  <dcterms:created xsi:type="dcterms:W3CDTF">2016-03-06T12:02:16Z</dcterms:created>
  <dcterms:modified xsi:type="dcterms:W3CDTF">2018-03-09T05:00:45Z</dcterms:modified>
</cp:coreProperties>
</file>