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410" r:id="rId2"/>
    <p:sldId id="413" r:id="rId3"/>
    <p:sldId id="257" r:id="rId4"/>
    <p:sldId id="380" r:id="rId5"/>
    <p:sldId id="403" r:id="rId6"/>
    <p:sldId id="398" r:id="rId7"/>
    <p:sldId id="402" r:id="rId8"/>
    <p:sldId id="407" r:id="rId9"/>
    <p:sldId id="399" r:id="rId10"/>
    <p:sldId id="404" r:id="rId11"/>
    <p:sldId id="400" r:id="rId12"/>
    <p:sldId id="405" r:id="rId13"/>
    <p:sldId id="406" r:id="rId14"/>
    <p:sldId id="409" r:id="rId15"/>
    <p:sldId id="408" r:id="rId16"/>
    <p:sldId id="401" r:id="rId17"/>
    <p:sldId id="414" r:id="rId18"/>
    <p:sldId id="415" r:id="rId19"/>
    <p:sldId id="416" r:id="rId20"/>
    <p:sldId id="419" r:id="rId21"/>
    <p:sldId id="427" r:id="rId22"/>
    <p:sldId id="428" r:id="rId23"/>
    <p:sldId id="429" r:id="rId24"/>
    <p:sldId id="430" r:id="rId25"/>
    <p:sldId id="420" r:id="rId26"/>
    <p:sldId id="431" r:id="rId27"/>
    <p:sldId id="432" r:id="rId28"/>
    <p:sldId id="421" r:id="rId29"/>
    <p:sldId id="422" r:id="rId30"/>
    <p:sldId id="437" r:id="rId31"/>
    <p:sldId id="433" r:id="rId32"/>
    <p:sldId id="439" r:id="rId33"/>
    <p:sldId id="440" r:id="rId34"/>
    <p:sldId id="441" r:id="rId35"/>
    <p:sldId id="424" r:id="rId36"/>
    <p:sldId id="434" r:id="rId37"/>
    <p:sldId id="425" r:id="rId38"/>
    <p:sldId id="435" r:id="rId39"/>
    <p:sldId id="436" r:id="rId40"/>
    <p:sldId id="423" r:id="rId41"/>
    <p:sldId id="426" r:id="rId42"/>
    <p:sldId id="438" r:id="rId43"/>
    <p:sldId id="303"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4472" autoAdjust="0"/>
  </p:normalViewPr>
  <p:slideViewPr>
    <p:cSldViewPr snapToGrid="0">
      <p:cViewPr>
        <p:scale>
          <a:sx n="50" d="100"/>
          <a:sy n="50" d="100"/>
        </p:scale>
        <p:origin x="-124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pindex.cn/8213.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17</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18</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ABB4"/>
                </a:solidFill>
                <a:latin typeface="微软雅黑" panose="020B0503020204020204" pitchFamily="34" charset="-122"/>
                <a:ea typeface="微软雅黑" panose="020B0503020204020204" pitchFamily="34" charset="-122"/>
              </a:rPr>
              <a:t>HIPPOCAMPUS </a:t>
            </a:r>
            <a:r>
              <a:rPr lang="en-US" altLang="zh-CN" dirty="0" smtClean="0">
                <a:effectLst/>
              </a:rPr>
              <a:t>4.162</a:t>
            </a:r>
          </a:p>
          <a:p>
            <a:r>
              <a:rPr lang="en-US" altLang="zh-CN" b="1" dirty="0" smtClean="0">
                <a:effectLst/>
              </a:rPr>
              <a:t>Pindex:</a:t>
            </a:r>
            <a:r>
              <a:rPr lang="en-US" altLang="zh-CN" dirty="0" smtClean="0">
                <a:effectLst/>
              </a:rPr>
              <a:t>0.914 (</a:t>
            </a:r>
            <a:r>
              <a:rPr lang="zh-CN" altLang="en-US" dirty="0" smtClean="0">
                <a:effectLst/>
                <a:hlinkClick r:id="rId3"/>
              </a:rPr>
              <a:t>极难发表</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19</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20</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Fig1</a:t>
            </a:r>
            <a:r>
              <a:rPr dirty="0"/>
              <a:t>
VR Environment. (A) Bird's eye view of the VR environment. N: North, E: East, S: South, W: West. (B) Front view of the east building. (C) Objects in the four corners inside each building.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21</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22</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25</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Fig2</a:t>
            </a:r>
            <a:r>
              <a:rPr dirty="0"/>
              <a:t>
Experimental design. (A) After the encoding period, fMRI scanning was conducted for testing memory retrieval. The structure of a single trial is shown (trial n). Red tick marks denote button responses for recognition. EXP and CTRL denote experimental and control conditions, respectively. Dotted, dashed, and continuous lines denote three types of movement allowed for each period: passive viewing, rotation at a fixed position, and free navigation, respectively. (B) Close‐up views of the building in experimental (left) and control (right) conditions. Note that the light above the entrance door was lit only in the control condition. (C) The control object used throughout all control trials.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27</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28</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29</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Fig4</a:t>
            </a:r>
            <a:r>
              <a:rPr dirty="0"/>
              <a:t>
Choice accuracy for individual buildings and objects. Average choice accuracy for all objects associated with the four buildings in the experimental condition in the object‐cued place recognition period. Dotted lines indicate the mean accuracy for the corresponding building. Objects are shown in a descending order based on choice accuracy. Mean ± S.E.M. *</a:t>
            </a:r>
            <a:r>
              <a:rPr i="1" dirty="0"/>
              <a:t>P</a:t>
            </a:r>
            <a:r>
              <a:rPr dirty="0"/>
              <a:t> &lt; 0.05, **</a:t>
            </a:r>
            <a:r>
              <a:rPr i="1" dirty="0"/>
              <a:t>P</a:t>
            </a:r>
            <a:r>
              <a:rPr dirty="0"/>
              <a:t> &lt; 0.01, ***</a:t>
            </a:r>
            <a:r>
              <a:rPr i="1" dirty="0"/>
              <a:t>P</a:t>
            </a:r>
            <a:r>
              <a:rPr dirty="0"/>
              <a:t> &lt; 0.001, </a:t>
            </a:r>
            <a:r>
              <a:rPr dirty="0" err="1"/>
              <a:t>n.s</a:t>
            </a:r>
            <a:r>
              <a:rPr dirty="0"/>
              <a:t>. </a:t>
            </a:r>
            <a:r>
              <a:rPr i="1" dirty="0"/>
              <a:t>P</a:t>
            </a:r>
            <a:r>
              <a:rPr dirty="0"/>
              <a:t> &gt; 0.05.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30</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31</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35</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Fig6</a:t>
            </a:r>
            <a:r>
              <a:rPr dirty="0"/>
              <a:t>
BOLD activity during object‐cueing period, object‐cued place recognition period, and spatial memory period. (A, C, E) A sagittal (left) and a coronal (right) section showing the peak hippocampal activity for each event period (</a:t>
            </a:r>
            <a:r>
              <a:rPr i="1" dirty="0"/>
              <a:t>P</a:t>
            </a:r>
            <a:r>
              <a:rPr dirty="0"/>
              <a:t> &lt; 0.05, FWE‐corrected, one‐sample </a:t>
            </a:r>
            <a:r>
              <a:rPr i="1" dirty="0"/>
              <a:t>t</a:t>
            </a:r>
            <a:r>
              <a:rPr dirty="0"/>
              <a:t> test). MNI coordinates are shown above the corresponding sections. In each row, the scale bar shows the range of the t‐statistics from GLM analysis for each event period with red color representing higher response. OCP: Object‐cueing period, OPRP: Object‐cued place recognition period, SMP: Spatial memory period. Mean ± S.E.M. *</a:t>
            </a:r>
            <a:r>
              <a:rPr i="1" dirty="0"/>
              <a:t>P</a:t>
            </a:r>
            <a:r>
              <a:rPr dirty="0"/>
              <a:t> &lt; 0.05, **</a:t>
            </a:r>
            <a:r>
              <a:rPr i="1" dirty="0"/>
              <a:t>P</a:t>
            </a:r>
            <a:r>
              <a:rPr dirty="0"/>
              <a:t> &lt; 0.01, ***</a:t>
            </a:r>
            <a:r>
              <a:rPr i="1" dirty="0"/>
              <a:t>P</a:t>
            </a:r>
            <a:r>
              <a:rPr dirty="0"/>
              <a:t> &lt; 0.001. (A) Object‐cueing period (OCP): A subset of voxels in the left hippocampus showing significant activity during the object‐cueing period (highlighted with a dotted circle), compared to the control. (B) Mean coefficient contrasts of the OCP‐responsive voxels in the left hippocampus across three different periods. (C) Object‐cued place recognition period (OPRP): A subset of voxels in the right hippocampus (highlighted with dotted circles) showing significant BOLD activity during the OPRP. (D) Mean coefficient contrasts of the OPRP‐response voxels in the right hippocampus across three different event periods. (E) Spatial memory period (SMP): During the spatial memory period, the right hippocampus (highlighted with a dotted circle) showed significant BOLD activity compared to the control condition. (F) Average coefficient contrasts of the SMP‐responsive voxels in the right hippocampus across three different event periods.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37</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Fig7</a:t>
            </a:r>
            <a:r>
              <a:rPr dirty="0"/>
              <a:t>
Contributions of object‐associated task difficulty and sex to the hemispheric bias in %BOLD signal change. (A) Hemispheric bias in normalized %BOLD signal change in each event period. (B) Hemispheric bias in normalized %BOLD signal change for each event period, shown separately for the objects with which performance levels were either high (Hi, </a:t>
            </a:r>
            <a:r>
              <a:rPr i="1" dirty="0"/>
              <a:t>n</a:t>
            </a:r>
            <a:r>
              <a:rPr dirty="0"/>
              <a:t> = 19) or low (Lo, </a:t>
            </a:r>
            <a:r>
              <a:rPr i="1" dirty="0"/>
              <a:t>n</a:t>
            </a:r>
            <a:r>
              <a:rPr dirty="0"/>
              <a:t> = 21). (C) Hemispheric bias in normalized % BOLD signal change for each event period, drawn separately for female (F, </a:t>
            </a:r>
            <a:r>
              <a:rPr i="1" dirty="0"/>
              <a:t>n</a:t>
            </a:r>
            <a:r>
              <a:rPr dirty="0"/>
              <a:t> = 5) and male (M, </a:t>
            </a:r>
            <a:r>
              <a:rPr i="1" dirty="0"/>
              <a:t>n</a:t>
            </a:r>
            <a:r>
              <a:rPr dirty="0"/>
              <a:t> = 11) subjects. OCP: object‐cueing period, OPRP: object‐cued place recognition period, SMP: spatial memory period. Mean ± S.E.M. **</a:t>
            </a:r>
            <a:r>
              <a:rPr i="1" dirty="0"/>
              <a:t>P</a:t>
            </a:r>
            <a:r>
              <a:rPr dirty="0"/>
              <a:t> &lt; 0.01, ***</a:t>
            </a:r>
            <a:r>
              <a:rPr i="1" dirty="0"/>
              <a:t>P</a:t>
            </a:r>
            <a:r>
              <a:rPr dirty="0"/>
              <a:t> &lt; 0.001.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38</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39</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40</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Fig8</a:t>
            </a:r>
            <a:r>
              <a:rPr dirty="0"/>
              <a:t>
Left and right hippocampal BOLD activity correlated with efficient search for target place during the object‐cued place recognition period (OPRP) and spatial memory period (SMP), respectively. (A,B) Sagittal (left) and coronal (right) hippocampal sections showing the regions significantly modulated by search efficiency during the OPRP and the SMP, two event periods in which spatial memory components were important. Scale bars show the range of the t‐statistics from </a:t>
            </a:r>
            <a:r>
              <a:rPr i="1" dirty="0"/>
              <a:t>t</a:t>
            </a:r>
            <a:r>
              <a:rPr dirty="0"/>
              <a:t> test. (A) The BOLD signal in the left hippocampus (highlighted with dotted circles) was significantly modulated by search efficiency during the OPRP, compared to the control baseline (</a:t>
            </a:r>
            <a:r>
              <a:rPr i="1" dirty="0"/>
              <a:t>P</a:t>
            </a:r>
            <a:r>
              <a:rPr dirty="0"/>
              <a:t> &lt; 0.001, uncorrected, one‐sample </a:t>
            </a:r>
            <a:r>
              <a:rPr i="1" dirty="0"/>
              <a:t>t</a:t>
            </a:r>
            <a:r>
              <a:rPr dirty="0"/>
              <a:t> test). (B) The BOLD response of the right hippocampus (highlighted with dotted circles) was significantly modulated by search efficiency during the SMP, compared to the control baseline (</a:t>
            </a:r>
            <a:r>
              <a:rPr i="1" dirty="0"/>
              <a:t>P</a:t>
            </a:r>
            <a:r>
              <a:rPr dirty="0"/>
              <a:t> &lt; 0.001, uncorrected, one‐sample </a:t>
            </a:r>
            <a:r>
              <a:rPr i="1" dirty="0"/>
              <a:t>t</a:t>
            </a:r>
            <a:r>
              <a:rPr dirty="0"/>
              <a:t> test). (C) Comparison of the modulatory coefficient contrasts for the left and right hippocampal voxels showed a significant interaction between hemisphere and event period. Mean ± S.E.M. *</a:t>
            </a:r>
            <a:r>
              <a:rPr i="1" dirty="0"/>
              <a:t>P</a:t>
            </a:r>
            <a:r>
              <a:rPr dirty="0"/>
              <a:t> &lt; 0.05, **</a:t>
            </a:r>
            <a:r>
              <a:rPr i="1" dirty="0"/>
              <a:t>P</a:t>
            </a:r>
            <a:r>
              <a:rPr dirty="0"/>
              <a:t> &lt; 0.01, ***</a:t>
            </a:r>
            <a:r>
              <a:rPr i="1" dirty="0"/>
              <a:t>P</a:t>
            </a:r>
            <a:r>
              <a:rPr dirty="0"/>
              <a:t> &lt; 0.001 (</a:t>
            </a:r>
            <a:r>
              <a:rPr dirty="0" err="1"/>
              <a:t>Bonferroni</a:t>
            </a:r>
            <a:r>
              <a:rPr dirty="0"/>
              <a:t> corrected, paired </a:t>
            </a:r>
            <a:r>
              <a:rPr i="1" dirty="0"/>
              <a:t>t</a:t>
            </a:r>
            <a:r>
              <a:rPr dirty="0"/>
              <a:t> test).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8</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8641" y="1604329"/>
            <a:ext cx="10968959"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641" y="3935934"/>
            <a:ext cx="10968959"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extLst>
      <p:ext uri="{BB962C8B-B14F-4D97-AF65-F5344CB8AC3E}">
        <p14:creationId xmlns:p14="http://schemas.microsoft.com/office/powerpoint/2010/main" val="216924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01</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3844770"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Jordan, 2017</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53497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ONE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689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03</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2872902"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Lee, 2016</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82030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THREE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661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7220" y="1075708"/>
            <a:ext cx="10972800" cy="3785652"/>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Functional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Cross-Hemispheric Shift Between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Object-Place Paired Associate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Memory and Spatial Memory in the Human Hippocampus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252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762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2017" y="929034"/>
            <a:ext cx="11070659"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HIPPOCAMPUS</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4.162</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Lee </a:t>
            </a:r>
            <a:r>
              <a:rPr lang="en-US" altLang="zh-CN" sz="54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2016</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132343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fMRI</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Efficiency index</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3337773" cy="193899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rPr>
              <a:t>VR</a:t>
            </a:r>
            <a:r>
              <a:rPr lang="en-US" altLang="zh-CN" sz="2000" dirty="0" smtClean="0"/>
              <a:t> </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Human(5f+11m,aging</a:t>
            </a:r>
          </a:p>
          <a:p>
            <a:pPr>
              <a:lnSpc>
                <a:spcPct val="200000"/>
              </a:lnSpc>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    19~25)</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Object-based event memory task</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navigation task</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94300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119141" cy="769441"/>
          </a:xfrm>
          <a:prstGeom prst="rect">
            <a:avLst/>
          </a:prstGeom>
          <a:noFill/>
        </p:spPr>
        <p:txBody>
          <a:bodyPr wrap="non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Shipton</a:t>
            </a:r>
            <a:r>
              <a:rPr lang="en-US" altLang="zh-CN" sz="4400" b="1" dirty="0" smtClean="0">
                <a:solidFill>
                  <a:srgbClr val="00ABB4"/>
                </a:solidFill>
                <a:latin typeface="微软雅黑" panose="020B0503020204020204" pitchFamily="34" charset="-122"/>
                <a:ea typeface="微软雅黑" panose="020B0503020204020204" pitchFamily="34" charset="-122"/>
              </a:rPr>
              <a:t>, 2014</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6643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529840" y="591207"/>
            <a:ext cx="7283686" cy="5390493"/>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096552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Objects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Each building: 5 objects each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conner</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Four buildings in total :20*4</a:t>
            </a:r>
            <a:endParaRPr lang="en-US" altLang="zh-CN" sz="2800" dirty="0" smtClean="0"/>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First day: half of the 80, and another 40 novel objects</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Second day: another half of the 80</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59274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Group</a:t>
            </a:r>
            <a:r>
              <a:rPr lang="en-US" altLang="zh-CN" sz="4400" b="1" dirty="0" smtClean="0">
                <a:solidFill>
                  <a:srgbClr val="00ABB4"/>
                </a:solidFill>
                <a:latin typeface="微软雅黑" panose="020B0503020204020204" pitchFamily="34" charset="-122"/>
                <a:ea typeface="微软雅黑" panose="020B0503020204020204" pitchFamily="34" charset="-122"/>
              </a:rPr>
              <a:t>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Experimental group</a:t>
            </a:r>
            <a:r>
              <a:rPr lang="zh-CN" altLang="en-US" sz="2800" dirty="0" smtClean="0">
                <a:latin typeface="Meiryo" panose="020B0604030504040204" pitchFamily="34" charset="-128"/>
                <a:ea typeface="Meiryo" panose="020B0604030504040204" pitchFamily="34" charset="-128"/>
                <a:cs typeface="Meiryo" panose="020B0604030504040204" pitchFamily="34" charset="-128"/>
              </a:rPr>
              <a:t>：</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descibe</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below</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Control group: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the same object for all trail ( a pear-					shaped object)</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extra cue whe</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934678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9" y="1294013"/>
            <a:ext cx="11068049" cy="526297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smtClean="0"/>
              <a:t>Before 1</a:t>
            </a:r>
            <a:r>
              <a:rPr lang="en-US" altLang="zh-CN" sz="2800" baseline="30000" dirty="0" smtClean="0"/>
              <a:t>st</a:t>
            </a:r>
            <a:r>
              <a:rPr lang="en-US" altLang="zh-CN" sz="2800" dirty="0" smtClean="0"/>
              <a:t> session: 5-10 min</a:t>
            </a:r>
          </a:p>
          <a:p>
            <a:pPr marL="285750" indent="-285750">
              <a:lnSpc>
                <a:spcPct val="150000"/>
              </a:lnSpc>
              <a:buFont typeface="Arial" panose="020B0604020202020204" pitchFamily="34" charset="0"/>
              <a:buChar char="•"/>
            </a:pPr>
            <a:r>
              <a:rPr lang="en-US" altLang="zh-CN" sz="2800" dirty="0" smtClean="0"/>
              <a:t>1</a:t>
            </a:r>
            <a:r>
              <a:rPr lang="en-US" altLang="zh-CN" sz="2800" baseline="30000" dirty="0" smtClean="0"/>
              <a:t>st</a:t>
            </a:r>
            <a:r>
              <a:rPr lang="en-US" altLang="zh-CN" sz="2800" dirty="0" smtClean="0"/>
              <a:t> session:</a:t>
            </a:r>
          </a:p>
          <a:p>
            <a:pPr marL="742950" lvl="1" indent="-285750">
              <a:lnSpc>
                <a:spcPct val="150000"/>
              </a:lnSpc>
              <a:buFont typeface="Arial" panose="020B0604020202020204" pitchFamily="34" charset="0"/>
              <a:buChar char="•"/>
            </a:pPr>
            <a:r>
              <a:rPr lang="en-US" altLang="zh-CN" sz="2800" dirty="0" smtClean="0"/>
              <a:t>Outside th</a:t>
            </a:r>
            <a:r>
              <a:rPr lang="en-US" altLang="zh-CN" sz="2800" dirty="0" smtClean="0"/>
              <a:t>e scanner</a:t>
            </a:r>
          </a:p>
          <a:p>
            <a:pPr marL="742950" lvl="1" indent="-285750">
              <a:lnSpc>
                <a:spcPct val="150000"/>
              </a:lnSpc>
              <a:buFont typeface="Arial" panose="020B0604020202020204" pitchFamily="34" charset="0"/>
              <a:buChar char="•"/>
            </a:pPr>
            <a:r>
              <a:rPr lang="en-US" altLang="zh-CN" sz="2800" dirty="0" smtClean="0"/>
              <a:t>Explore the environment(5’20)</a:t>
            </a:r>
          </a:p>
          <a:p>
            <a:pPr marL="1200150" lvl="2" indent="-285750">
              <a:lnSpc>
                <a:spcPct val="150000"/>
              </a:lnSpc>
              <a:buFont typeface="Arial" panose="020B0604020202020204" pitchFamily="34" charset="0"/>
              <a:buChar char="•"/>
            </a:pPr>
            <a:r>
              <a:rPr lang="en-US" altLang="zh-CN" sz="2800" dirty="0" smtClean="0"/>
              <a:t>Building order: twice, preference, no consecutively</a:t>
            </a:r>
          </a:p>
          <a:p>
            <a:pPr marL="1200150" lvl="2" indent="-285750">
              <a:lnSpc>
                <a:spcPct val="150000"/>
              </a:lnSpc>
              <a:buFont typeface="Arial" panose="020B0604020202020204" pitchFamily="34" charset="0"/>
              <a:buChar char="•"/>
            </a:pPr>
            <a:r>
              <a:rPr lang="en-US" altLang="zh-CN" sz="2800" dirty="0" smtClean="0"/>
              <a:t>Corner order: green light controlled by </a:t>
            </a:r>
            <a:r>
              <a:rPr lang="en-US" altLang="zh-CN" sz="2800" dirty="0" err="1" smtClean="0"/>
              <a:t>enpreimenters</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Object recognition task(short-term memory)</a:t>
            </a:r>
          </a:p>
          <a:p>
            <a:pPr marL="1200150" lvl="2" indent="-285750">
              <a:lnSpc>
                <a:spcPct val="150000"/>
              </a:lnSpc>
              <a:buFont typeface="Arial" panose="020B0604020202020204" pitchFamily="34" charset="0"/>
              <a:buChar char="•"/>
            </a:pPr>
            <a:r>
              <a:rPr lang="en-US" altLang="zh-CN" sz="2800" dirty="0" smtClean="0"/>
              <a:t>In the center of th</a:t>
            </a:r>
            <a:r>
              <a:rPr lang="en-US" altLang="zh-CN" sz="2800" dirty="0" smtClean="0"/>
              <a:t>e maze with grey wall</a:t>
            </a:r>
            <a:endParaRPr lang="en-US" altLang="zh-CN" sz="2800" dirty="0"/>
          </a:p>
        </p:txBody>
      </p:sp>
      <p:sp>
        <p:nvSpPr>
          <p:cNvPr id="6" name="文本框 29"/>
          <p:cNvSpPr txBox="1"/>
          <p:nvPr/>
        </p:nvSpPr>
        <p:spPr>
          <a:xfrm>
            <a:off x="662539" y="294935"/>
            <a:ext cx="743752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Experimental procedures</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021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8" y="311033"/>
            <a:ext cx="11068049" cy="655564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b="1" dirty="0" smtClean="0"/>
              <a:t>2</a:t>
            </a:r>
            <a:r>
              <a:rPr lang="en-US" altLang="zh-CN" sz="2800" b="1" baseline="30000" dirty="0" smtClean="0"/>
              <a:t>nd</a:t>
            </a:r>
            <a:r>
              <a:rPr lang="en-US" altLang="zh-CN" sz="2800" b="1" dirty="0" smtClean="0"/>
              <a:t> </a:t>
            </a:r>
            <a:r>
              <a:rPr lang="en-US" altLang="zh-CN" sz="2800" b="1" dirty="0" err="1" smtClean="0"/>
              <a:t>sessison</a:t>
            </a:r>
            <a:r>
              <a:rPr lang="en-US" altLang="zh-CN" sz="2800" b="1" dirty="0" smtClean="0"/>
              <a:t> next day</a:t>
            </a:r>
            <a:r>
              <a:rPr lang="en-US" altLang="zh-CN" sz="2800" dirty="0" smtClean="0"/>
              <a:t>(24hr later)</a:t>
            </a:r>
            <a:r>
              <a:rPr lang="zh-CN" altLang="en-US" sz="2800" dirty="0" smtClean="0"/>
              <a:t>：</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Subjects with at least 70% correct performance</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Inside the scanner</a:t>
            </a:r>
          </a:p>
          <a:p>
            <a:pPr marL="742950" lvl="1" indent="-285750">
              <a:lnSpc>
                <a:spcPct val="150000"/>
              </a:lnSpc>
              <a:buFont typeface="Arial" panose="020B0604020202020204" pitchFamily="34" charset="0"/>
              <a:buChar char="•"/>
            </a:pPr>
            <a:r>
              <a:rPr lang="en-US" altLang="zh-CN" sz="2800" dirty="0" smtClean="0"/>
              <a:t>Explore(2’40)</a:t>
            </a:r>
          </a:p>
          <a:p>
            <a:pPr marL="742950" lvl="1" indent="-285750">
              <a:lnSpc>
                <a:spcPct val="150000"/>
              </a:lnSpc>
              <a:buFont typeface="Arial" panose="020B0604020202020204" pitchFamily="34" charset="0"/>
              <a:buChar char="•"/>
            </a:pPr>
            <a:r>
              <a:rPr lang="en-US" altLang="zh-CN" sz="2800" dirty="0" smtClean="0"/>
              <a:t>80 trails : alternate between </a:t>
            </a:r>
            <a:r>
              <a:rPr lang="en-US" altLang="zh-CN" sz="2800" dirty="0" err="1" smtClean="0"/>
              <a:t>exp</a:t>
            </a:r>
            <a:r>
              <a:rPr lang="en-US" altLang="zh-CN" sz="2800" dirty="0" smtClean="0"/>
              <a:t> and ctrl trails</a:t>
            </a:r>
          </a:p>
          <a:p>
            <a:pPr marL="742950" lvl="1" indent="-285750">
              <a:lnSpc>
                <a:spcPct val="150000"/>
              </a:lnSpc>
              <a:buFont typeface="Arial" panose="020B0604020202020204" pitchFamily="34" charset="0"/>
              <a:buChar char="•"/>
            </a:pPr>
            <a:r>
              <a:rPr lang="en-US" altLang="zh-CN" sz="2800" dirty="0" smtClean="0"/>
              <a:t>Each trail contains 3 periods:	</a:t>
            </a:r>
          </a:p>
          <a:p>
            <a:pPr marL="1428750" lvl="2" indent="-514350">
              <a:lnSpc>
                <a:spcPct val="150000"/>
              </a:lnSpc>
              <a:buFont typeface="+mj-ea"/>
              <a:buAutoNum type="circleNumDbPlain"/>
            </a:pPr>
            <a:r>
              <a:rPr lang="en-US" altLang="zh-CN" sz="2800" dirty="0" smtClean="0"/>
              <a:t>Object-cuing period(11,2 </a:t>
            </a:r>
            <a:r>
              <a:rPr lang="en-US" altLang="zh-CN" sz="2800" dirty="0" smtClean="0">
                <a:sym typeface="Wingdings" pitchFamily="2" charset="2"/>
              </a:rPr>
              <a:t></a:t>
            </a:r>
            <a:r>
              <a:rPr lang="en-US" altLang="zh-CN" sz="2800" dirty="0" smtClean="0"/>
              <a:t> 4TR)</a:t>
            </a:r>
          </a:p>
          <a:p>
            <a:pPr marL="1428750" lvl="2" indent="-514350">
              <a:lnSpc>
                <a:spcPct val="150000"/>
              </a:lnSpc>
              <a:buFont typeface="+mj-ea"/>
              <a:buAutoNum type="circleNumDbPlain"/>
            </a:pPr>
            <a:r>
              <a:rPr lang="en-US" altLang="zh-CN" sz="2800" dirty="0" smtClean="0"/>
              <a:t>Object-cued place </a:t>
            </a:r>
            <a:r>
              <a:rPr lang="en-US" altLang="zh-CN" sz="2800" dirty="0" err="1" smtClean="0"/>
              <a:t>recogniton</a:t>
            </a:r>
            <a:r>
              <a:rPr lang="en-US" altLang="zh-CN" sz="2800" dirty="0" smtClean="0"/>
              <a:t> period(at most 11.2)</a:t>
            </a:r>
          </a:p>
          <a:p>
            <a:pPr marL="1428750" lvl="2" indent="-514350">
              <a:lnSpc>
                <a:spcPct val="150000"/>
              </a:lnSpc>
              <a:buFont typeface="+mj-ea"/>
              <a:buAutoNum type="circleNumDbPlain"/>
            </a:pPr>
            <a:r>
              <a:rPr lang="en-US" altLang="zh-CN" sz="2800" dirty="0" smtClean="0"/>
              <a:t>Spatial navigation period(11.1 in average)</a:t>
            </a:r>
          </a:p>
          <a:p>
            <a:pPr marL="971550" lvl="1" indent="-514350">
              <a:lnSpc>
                <a:spcPct val="150000"/>
              </a:lnSpc>
              <a:buFont typeface="Arial" pitchFamily="34" charset="0"/>
              <a:buChar char="•"/>
            </a:pPr>
            <a:r>
              <a:rPr lang="en-US" altLang="zh-CN" sz="2800" dirty="0" err="1" smtClean="0"/>
              <a:t>Intertrail</a:t>
            </a:r>
            <a:r>
              <a:rPr lang="en-US" altLang="zh-CN" sz="2800" dirty="0" smtClean="0"/>
              <a:t> interval period: 2.8~5.6</a:t>
            </a:r>
            <a:endParaRPr lang="en-US" altLang="zh-CN" sz="2800" dirty="0"/>
          </a:p>
        </p:txBody>
      </p:sp>
    </p:spTree>
    <p:extLst>
      <p:ext uri="{BB962C8B-B14F-4D97-AF65-F5344CB8AC3E}">
        <p14:creationId xmlns:p14="http://schemas.microsoft.com/office/powerpoint/2010/main" val="2086017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96399" y="571500"/>
            <a:ext cx="11426984" cy="53208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105019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1446550"/>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a:t>
            </a:r>
            <a:r>
              <a:rPr lang="en-US" altLang="zh-CN" sz="4400" b="1" dirty="0">
                <a:solidFill>
                  <a:srgbClr val="00ABB4"/>
                </a:solidFill>
                <a:latin typeface="微软雅黑" panose="020B0503020204020204" pitchFamily="34" charset="-122"/>
                <a:ea typeface="微软雅黑" panose="020B0503020204020204" pitchFamily="34" charset="-122"/>
              </a:rPr>
              <a:t>Analysis </a:t>
            </a:r>
            <a:br>
              <a:rPr lang="en-US" altLang="zh-CN" sz="4400" b="1" dirty="0">
                <a:solidFill>
                  <a:srgbClr val="00ABB4"/>
                </a:solidFill>
                <a:latin typeface="微软雅黑" panose="020B0503020204020204" pitchFamily="34" charset="-122"/>
                <a:ea typeface="微软雅黑" panose="020B0503020204020204" pitchFamily="34" charset="-122"/>
              </a:rPr>
            </a:b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269558"/>
            <a:ext cx="10783470"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Binomial threshold</a:t>
            </a:r>
            <a:r>
              <a:rPr lang="en-US" altLang="zh-CN" sz="2800" dirty="0">
                <a:latin typeface="Meiryo" panose="020B0604030504040204" pitchFamily="34" charset="-128"/>
                <a:ea typeface="Meiryo" panose="020B0604030504040204" pitchFamily="34" charset="-128"/>
                <a:cs typeface="Meiryo" panose="020B0604030504040204" pitchFamily="34" charset="-128"/>
              </a:rPr>
              <a:t>: higher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chance</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 index</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the standard angular distance (shortest distance) </a:t>
            </a:r>
            <a:r>
              <a:rPr lang="en-US" altLang="zh-CN" sz="2800" dirty="0">
                <a:latin typeface="Meiryo" panose="020B0604030504040204" pitchFamily="34" charset="-128"/>
                <a:ea typeface="Meiryo" panose="020B0604030504040204" pitchFamily="34" charset="-128"/>
                <a:cs typeface="Meiryo" panose="020B0604030504040204" pitchFamily="34" charset="-128"/>
              </a:rPr>
              <a:t>by the cumulative angular distance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Individual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a:t>
            </a:r>
            <a:r>
              <a:rPr lang="en-US" altLang="zh-CN" sz="2800" dirty="0">
                <a:latin typeface="Meiryo" panose="020B0604030504040204" pitchFamily="34" charset="-128"/>
                <a:ea typeface="Meiryo" panose="020B0604030504040204" pitchFamily="34" charset="-128"/>
                <a:cs typeface="Meiryo" panose="020B0604030504040204" pitchFamily="34" charset="-128"/>
              </a:rPr>
              <a:t>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average efficiency </a:t>
            </a:r>
            <a:r>
              <a:rPr lang="en-US" altLang="zh-CN" sz="2800" dirty="0">
                <a:latin typeface="Meiryo" panose="020B0604030504040204" pitchFamily="34" charset="-128"/>
                <a:ea typeface="Meiryo" panose="020B0604030504040204" pitchFamily="34" charset="-128"/>
                <a:cs typeface="Meiryo" panose="020B0604030504040204" pitchFamily="34" charset="-128"/>
              </a:rPr>
              <a:t>index for experimental trials by that for control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trials</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Advantages</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linearly, recall or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confidence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419611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477328"/>
          </a:xfrm>
          <a:prstGeom prst="rect">
            <a:avLst/>
          </a:prstGeom>
        </p:spPr>
        <p:txBody>
          <a:bodyPr wrap="square">
            <a:spAutoFit/>
          </a:bodyPr>
          <a:lstStyle/>
          <a:p>
            <a:pPr>
              <a:lnSpc>
                <a:spcPct val="150000"/>
              </a:lnSpc>
            </a:pPr>
            <a:r>
              <a:rPr lang="en-US" altLang="zh-CN" sz="3200" b="1" dirty="0"/>
              <a:t> </a:t>
            </a:r>
            <a:r>
              <a:rPr lang="en-US" altLang="zh-CN" sz="3200" b="1" dirty="0" smtClean="0"/>
              <a:t> Successful </a:t>
            </a:r>
            <a:r>
              <a:rPr lang="en-US" altLang="zh-CN" sz="3200" b="1" dirty="0"/>
              <a:t>Behavioral </a:t>
            </a:r>
            <a:r>
              <a:rPr lang="en-US" altLang="zh-CN" sz="3200" b="1" dirty="0" smtClean="0"/>
              <a:t>Performance in </a:t>
            </a:r>
            <a:r>
              <a:rPr lang="en-US" altLang="zh-CN" sz="3200" b="1" dirty="0"/>
              <a:t>the VR Task</a:t>
            </a:r>
            <a:r>
              <a:rPr lang="en-US" altLang="zh-CN" sz="3200" b="1" dirty="0"/>
              <a:t> </a:t>
            </a:r>
            <a:r>
              <a:rPr lang="en-US" altLang="zh-CN" sz="2800" dirty="0"/>
              <a:t/>
            </a:r>
            <a:br>
              <a:rPr lang="en-US" altLang="zh-CN" sz="2800" dirty="0"/>
            </a:b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1:</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8225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2981" y="1828800"/>
            <a:ext cx="11249902" cy="29280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3120538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7694" y="1036320"/>
            <a:ext cx="11298529" cy="48267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197774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5074834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smtClean="0"/>
              <a:t>  BOLD </a:t>
            </a:r>
            <a:r>
              <a:rPr lang="en-US" altLang="zh-CN" sz="3200" b="1" dirty="0"/>
              <a:t>Signal Change during </a:t>
            </a:r>
            <a:r>
              <a:rPr lang="en-US" altLang="zh-CN" sz="3200" b="1" dirty="0" smtClean="0"/>
              <a:t>Memory-based versus </a:t>
            </a:r>
            <a:r>
              <a:rPr lang="en-US" altLang="zh-CN" sz="3200" b="1" dirty="0"/>
              <a:t>Visually </a:t>
            </a:r>
            <a:r>
              <a:rPr lang="en-US" altLang="zh-CN" sz="3200" b="1" dirty="0"/>
              <a:t>Guided </a:t>
            </a:r>
            <a:r>
              <a:rPr lang="en-US" altLang="zh-CN" sz="3200" b="1" dirty="0" smtClean="0"/>
              <a:t>Retrieval</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2:</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605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51" y="990600"/>
            <a:ext cx="11538269" cy="457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97002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85444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8620" y="470154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93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98716"/>
            <a:ext cx="11731143" cy="35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228600" y="31242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 y="579644"/>
            <a:ext cx="10271760" cy="592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1127760" y="64008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225041" y="688706"/>
            <a:ext cx="7547572" cy="557009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0408402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Contributions </a:t>
            </a:r>
            <a:r>
              <a:rPr lang="en-US" altLang="zh-CN" sz="3200" b="1" dirty="0"/>
              <a:t>of Other Factors </a:t>
            </a:r>
            <a:r>
              <a:rPr lang="en-US" altLang="zh-CN" sz="3200" b="1" dirty="0" smtClean="0"/>
              <a:t>to Hemispheric Bias</a:t>
            </a:r>
          </a:p>
          <a:p>
            <a:pPr marL="1371600" lvl="2" indent="-457200">
              <a:lnSpc>
                <a:spcPct val="150000"/>
              </a:lnSpc>
              <a:buFont typeface="Arial" pitchFamily="34" charset="0"/>
              <a:buChar char="•"/>
            </a:pPr>
            <a:r>
              <a:rPr lang="en-US" altLang="zh-CN" sz="3200" b="1" dirty="0" smtClean="0"/>
              <a:t>GLM</a:t>
            </a:r>
          </a:p>
          <a:p>
            <a:pPr marL="1371600" lvl="2" indent="-457200">
              <a:lnSpc>
                <a:spcPct val="150000"/>
              </a:lnSpc>
              <a:buFont typeface="Arial" pitchFamily="34" charset="0"/>
              <a:buChar char="•"/>
            </a:pPr>
            <a:r>
              <a:rPr lang="en-US" altLang="zh-CN" sz="3200" b="1" dirty="0" smtClean="0"/>
              <a:t>Differences in task difficulty</a:t>
            </a:r>
          </a:p>
          <a:p>
            <a:pPr marL="1371600" lvl="2" indent="-457200">
              <a:lnSpc>
                <a:spcPct val="150000"/>
              </a:lnSpc>
              <a:buFont typeface="Arial" pitchFamily="34" charset="0"/>
              <a:buChar char="•"/>
            </a:pPr>
            <a:r>
              <a:rPr lang="en-US" altLang="zh-CN" sz="3200" b="1" dirty="0" smtClean="0"/>
              <a:t>Gender</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3:</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0419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198120" y="1977254"/>
            <a:ext cx="11863067" cy="2501407"/>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60000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4655820" y="1275774"/>
            <a:ext cx="16118974" cy="419538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9513425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2308324"/>
          </a:xfrm>
          <a:prstGeom prst="rect">
            <a:avLst/>
          </a:prstGeom>
        </p:spPr>
        <p:txBody>
          <a:bodyPr wrap="square">
            <a:spAutoFit/>
          </a:bodyPr>
          <a:lstStyle/>
          <a:p>
            <a:pPr>
              <a:lnSpc>
                <a:spcPct val="150000"/>
              </a:lnSpc>
            </a:pPr>
            <a:r>
              <a:rPr lang="en-US" altLang="zh-CN" sz="3200" b="1" dirty="0"/>
              <a:t> </a:t>
            </a:r>
            <a:r>
              <a:rPr lang="en-US" altLang="zh-CN" sz="3200" b="1" dirty="0" smtClean="0"/>
              <a:t>  Hemispheric </a:t>
            </a:r>
            <a:r>
              <a:rPr lang="en-US" altLang="zh-CN" sz="3200" b="1" dirty="0"/>
              <a:t>Difference in BOLD </a:t>
            </a:r>
            <a:r>
              <a:rPr lang="en-US" altLang="zh-CN" sz="3200" b="1" dirty="0" smtClean="0"/>
              <a:t>Activity Correlated </a:t>
            </a:r>
            <a:r>
              <a:rPr lang="en-US" altLang="zh-CN" sz="3200" b="1" dirty="0"/>
              <a:t>with the Efficient Retrieval </a:t>
            </a:r>
            <a:r>
              <a:rPr lang="en-US" altLang="zh-CN" sz="3200" b="1" dirty="0" smtClean="0"/>
              <a:t>of Object-place </a:t>
            </a:r>
            <a:r>
              <a:rPr lang="en-US" altLang="zh-CN" sz="3200" b="1" dirty="0"/>
              <a:t>Memory and Spatial </a:t>
            </a:r>
            <a:r>
              <a:rPr lang="en-US" altLang="zh-CN" sz="3200" b="1" dirty="0" smtClean="0"/>
              <a:t>Memory</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4:</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1676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1837975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880360" y="209781"/>
            <a:ext cx="6072733" cy="6247141"/>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498295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2734810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3697</TotalTime>
  <Words>2270</Words>
  <Application>Microsoft Office PowerPoint</Application>
  <PresentationFormat>自定义</PresentationFormat>
  <Paragraphs>208</Paragraphs>
  <Slides>43</Slides>
  <Notes>42</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1102</cp:revision>
  <dcterms:created xsi:type="dcterms:W3CDTF">2016-03-06T12:02:16Z</dcterms:created>
  <dcterms:modified xsi:type="dcterms:W3CDTF">2018-03-08T07:11:06Z</dcterms:modified>
</cp:coreProperties>
</file>