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45" r:id="rId2"/>
    <p:sldId id="410" r:id="rId3"/>
    <p:sldId id="442" r:id="rId4"/>
    <p:sldId id="443" r:id="rId5"/>
    <p:sldId id="455" r:id="rId6"/>
    <p:sldId id="444" r:id="rId7"/>
    <p:sldId id="456" r:id="rId8"/>
    <p:sldId id="457" r:id="rId9"/>
    <p:sldId id="458" r:id="rId10"/>
    <p:sldId id="459" r:id="rId11"/>
    <p:sldId id="460" r:id="rId12"/>
    <p:sldId id="462" r:id="rId13"/>
    <p:sldId id="463" r:id="rId14"/>
    <p:sldId id="461" r:id="rId15"/>
    <p:sldId id="464" r:id="rId16"/>
    <p:sldId id="465" r:id="rId17"/>
    <p:sldId id="413" r:id="rId18"/>
    <p:sldId id="257" r:id="rId19"/>
    <p:sldId id="380" r:id="rId20"/>
    <p:sldId id="468" r:id="rId21"/>
    <p:sldId id="466" r:id="rId22"/>
    <p:sldId id="467" r:id="rId23"/>
    <p:sldId id="403" r:id="rId24"/>
    <p:sldId id="469" r:id="rId25"/>
    <p:sldId id="470" r:id="rId26"/>
    <p:sldId id="471" r:id="rId27"/>
    <p:sldId id="472" r:id="rId28"/>
    <p:sldId id="473" r:id="rId29"/>
    <p:sldId id="474" r:id="rId30"/>
    <p:sldId id="30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7172" autoAdjust="0"/>
  </p:normalViewPr>
  <p:slideViewPr>
    <p:cSldViewPr snapToGrid="0">
      <p:cViewPr>
        <p:scale>
          <a:sx n="50" d="100"/>
          <a:sy n="50" d="100"/>
        </p:scale>
        <p:origin x="-12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from this analysis demonstrate that (both relative to the null distribution):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(1)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activity in the task-negative systems 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 increased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in the task-negative state relative to the null;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activity in the task-positive systems is significantly increased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task-positive state relative to the null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Youngest bin :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 primary state :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displays high activity in brain regions traditionally observed to be active at rest (“task-negative”) 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2nd primary state :</a:t>
            </a:r>
          </a:p>
          <a:p>
            <a:pPr lvl="1"/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 high activity in regions traditionally observed to be active during cognitive tasks (“task-positive”)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All bins</a:t>
            </a:r>
            <a:r>
              <a:rPr lang="en-US" altLang="zh-CN" baseline="0" dirty="0" smtClean="0"/>
              <a:t> :</a:t>
            </a:r>
          </a:p>
          <a:p>
            <a:r>
              <a:rPr lang="en-US" altLang="zh-CN" baseline="0" dirty="0" smtClean="0"/>
              <a:t>    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ompute the Pearson's correlation coefficient between the mean BOLD values for each system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state pair.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found that the correlation in BOLD among average task-negative states extracted from each age group was r = 0.90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			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task-positive states was r =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0.92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means over age bin and its std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Linear</a:t>
            </a:r>
            <a:r>
              <a:rPr lang="en-US" altLang="zh-CN" baseline="0" dirty="0" smtClean="0"/>
              <a:t> regression models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greater complex executive accuracy in adulthood is supported by 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increasing refinement of brain state dynamics, which in turn is characterized by greater time spent in primary 	states ,as well as greater flexibility of state transitions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significant interaction with age</a:t>
            </a:r>
            <a:r>
              <a:rPr lang="en-US" altLang="zh-CN" dirty="0" smtClean="0"/>
              <a:t>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executive accuracy &amp; time spent in primary states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interaction with age : executive accuracy &amp; state flexibility 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Greater state flexibility was related to 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poorer complex executive accuracy in children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better complex executive accuracy in young adults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Cognitive states in childhood is disadvantageous for cognitive control, but advantageous for learning specifically and 	behavioral adaptation more generally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framework, each network node (or ROI) in the multi-layer network is connected to itself in the preceding and following 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windows in order to link networks in time.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and temporal characteristics of network flexibility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Flexibility in the striatum relates to reinforcement learning</a:t>
            </a:r>
            <a:r>
              <a:rPr lang="en-US" altLang="zh-CN" dirty="0" smtClean="0"/>
              <a:t> P&lt;0.001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Colorred P&lt;0.0005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Flexibility in the whole</a:t>
            </a:r>
            <a:r>
              <a:rPr lang="en-US" altLang="zh-CN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brain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relates to reinforcement learning</a:t>
            </a:r>
            <a:r>
              <a:rPr lang="en-US" altLang="zh-CN" dirty="0" smtClean="0"/>
              <a:t> P&lt;0.005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Flexibility in other rois relates to reinforcement learning</a:t>
            </a:r>
            <a:r>
              <a:rPr lang="en-US" altLang="zh-CN" dirty="0" smtClean="0"/>
              <a:t> after</a:t>
            </a:r>
            <a:r>
              <a:rPr lang="en-US" altLang="zh-CN" baseline="0" dirty="0" smtClean="0"/>
              <a:t> FDR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Whole-brain flexibility is negatively correlated with single-trial learning rate</a:t>
            </a:r>
            <a:r>
              <a:rPr lang="en-US" altLang="zh-CN" dirty="0" smtClean="0"/>
              <a:t> P&lt;0.005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results indicate that whole-brain flexibility is greater when individuals are integrating information across many trials.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PS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lower learning rate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integration of information across multiple trials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did not detect a relationship between flexibility in the striatal ROI and learning rate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264 roi </a:t>
            </a:r>
            <a:r>
              <a:rPr lang="en-US" altLang="zh-CN" dirty="0" smtClean="0">
                <a:sym typeface="Wingdings" panose="05000000000000000000" pitchFamily="2" charset="2"/>
              </a:rPr>
              <a:t> 264 node</a:t>
            </a:r>
          </a:p>
          <a:p>
            <a:r>
              <a:rPr lang="en-US" altLang="zh-CN" dirty="0" smtClean="0"/>
              <a:t>B time courses (/TR)</a:t>
            </a:r>
          </a:p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vector(each vector element:mean z for each roi)</a:t>
            </a:r>
          </a:p>
          <a:p>
            <a:r>
              <a:rPr lang="en-US" altLang="zh-CN" dirty="0" smtClean="0"/>
              <a:t>D distance</a:t>
            </a:r>
          </a:p>
          <a:p>
            <a:r>
              <a:rPr lang="en-US" altLang="zh-CN" baseline="0" dirty="0" smtClean="0"/>
              <a:t>   person-level:</a:t>
            </a:r>
          </a:p>
          <a:p>
            <a:r>
              <a:rPr lang="en-US" altLang="zh-CN" baseline="0" dirty="0" smtClean="0"/>
              <a:t>	</a:t>
            </a:r>
            <a:r>
              <a:rPr lang="en-US" altLang="zh-CN" dirty="0" smtClean="0"/>
              <a:t>matrix/person,120*120</a:t>
            </a:r>
          </a:p>
          <a:p>
            <a:r>
              <a:rPr lang="en-US" altLang="zh-CN" dirty="0" smtClean="0"/>
              <a:t>	temporal adjancy matrix</a:t>
            </a:r>
          </a:p>
          <a:p>
            <a:r>
              <a:rPr lang="en-US" altLang="zh-CN" dirty="0" smtClean="0"/>
              <a:t>	modularity result:3~6or4average</a:t>
            </a:r>
            <a:r>
              <a:rPr lang="en-US" altLang="zh-CN" baseline="0" dirty="0" smtClean="0"/>
              <a:t> states per sub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group-level: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</a:t>
            </a:r>
            <a:r>
              <a:rPr lang="en-US" altLang="zh-CN" dirty="0" smtClean="0"/>
              <a:t>matrix/bin,N*N(N:number of mean</a:t>
            </a:r>
            <a:r>
              <a:rPr lang="en-US" altLang="zh-CN" baseline="0" dirty="0" smtClean="0"/>
              <a:t> state vector,all mean state vectors from all sub in respective bin)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state</a:t>
            </a:r>
            <a:r>
              <a:rPr lang="en-US" altLang="zh-CN" dirty="0" smtClean="0"/>
              <a:t> adjancency matrix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modularity 2 primary states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 clustering( louvain-like locally</a:t>
            </a:r>
            <a:r>
              <a:rPr lang="en-US" altLang="zh-CN" baseline="0" dirty="0" smtClean="0"/>
              <a:t> greedy algorithm, person-level, group-level) 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en-US" altLang="zh-CN" baseline="0" dirty="0" smtClean="0"/>
              <a:t> frequency</a:t>
            </a:r>
          </a:p>
          <a:p>
            <a:r>
              <a:rPr lang="en-US" altLang="zh-CN" baseline="0" dirty="0" smtClean="0"/>
              <a:t>G state shift 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100% primary states 92%</a:t>
            </a:r>
            <a:r>
              <a:rPr lang="en-US" altLang="zh-CN" baseline="0" dirty="0" smtClean="0"/>
              <a:t> remain states : P&lt;0.05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100% primary states 96.8%</a:t>
            </a:r>
            <a:r>
              <a:rPr lang="en-US" altLang="zh-CN" baseline="0" dirty="0" smtClean="0"/>
              <a:t> remain states : P&lt;0.05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65020" y="1365268"/>
            <a:ext cx="8214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Dynamic</a:t>
            </a:r>
          </a:p>
          <a:p>
            <a:endParaRPr lang="en-US" altLang="zh-CN" sz="4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Time courses</a:t>
            </a:r>
          </a:p>
          <a:p>
            <a:endParaRPr lang="en-US" altLang="zh-CN" sz="4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12685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918207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2(The 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of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activity):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Person-level: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Z-scored </a:t>
            </a:r>
            <a:r>
              <a:rPr lang="en-US" altLang="zh-CN" sz="2800" dirty="0"/>
              <a:t>BOLD signal </a:t>
            </a:r>
            <a:r>
              <a:rPr lang="en-US" altLang="zh-CN" sz="2800" dirty="0" smtClean="0"/>
              <a:t>intensities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 </a:t>
            </a:r>
            <a:r>
              <a:rPr lang="en-US" altLang="zh-CN" sz="2800" dirty="0"/>
              <a:t>all TRs contributing to the two </a:t>
            </a:r>
            <a:r>
              <a:rPr lang="en-US" altLang="zh-CN" sz="2800" dirty="0" smtClean="0"/>
              <a:t>primary </a:t>
            </a:r>
            <a:r>
              <a:rPr lang="en-US" altLang="zh-CN" sz="2800" dirty="0"/>
              <a:t>state </a:t>
            </a:r>
            <a:r>
              <a:rPr lang="en-US" altLang="zh-CN" sz="2800" dirty="0" smtClean="0"/>
              <a:t>vectors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1000, BOLD,97.5%(greater or less)</a:t>
            </a:r>
          </a:p>
        </p:txBody>
      </p:sp>
    </p:spTree>
    <p:extLst>
      <p:ext uri="{BB962C8B-B14F-4D97-AF65-F5344CB8AC3E}">
        <p14:creationId xmlns:p14="http://schemas.microsoft.com/office/powerpoint/2010/main" val="5189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077395"/>
            <a:ext cx="11742429" cy="44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1" y="800100"/>
            <a:ext cx="11340741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" y="952500"/>
            <a:ext cx="11132393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the Flexibility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403857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F =T/S </a:t>
            </a:r>
            <a:r>
              <a:rPr lang="en-US" altLang="zh-CN" sz="2800" dirty="0" smtClean="0"/>
              <a:t>(for each sub):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F: the </a:t>
            </a:r>
            <a:r>
              <a:rPr lang="en-US" altLang="zh-CN" sz="2800" dirty="0"/>
              <a:t>state flexibility </a:t>
            </a:r>
            <a:endParaRPr lang="en-US" altLang="zh-CN" sz="28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T: the </a:t>
            </a:r>
            <a:r>
              <a:rPr lang="en-US" altLang="zh-CN" sz="2800" dirty="0"/>
              <a:t>number of </a:t>
            </a:r>
            <a:r>
              <a:rPr lang="en-US" altLang="zh-CN" sz="2800" dirty="0" smtClean="0"/>
              <a:t>state transitions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S: relative </a:t>
            </a:r>
            <a:r>
              <a:rPr lang="en-US" altLang="zh-CN" sz="2800" dirty="0"/>
              <a:t>to the number of states </a:t>
            </a:r>
            <a:endParaRPr lang="en-US" altLang="zh-CN" sz="28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</a:t>
            </a:r>
            <a:r>
              <a:rPr lang="en-US" altLang="zh-CN" sz="2800" dirty="0" smtClean="0"/>
              <a:t>nclusive </a:t>
            </a:r>
            <a:r>
              <a:rPr lang="en-US" altLang="zh-CN" sz="2800" dirty="0"/>
              <a:t>of all primary and secondary </a:t>
            </a:r>
            <a:r>
              <a:rPr lang="en-US" altLang="zh-CN" sz="2800" dirty="0" smtClean="0"/>
              <a:t>states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4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56830"/>
            <a:ext cx="7177278" cy="61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53518"/>
            <a:ext cx="7648651" cy="56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3993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Gerraty, 2018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36632" y="4355748"/>
            <a:ext cx="68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Identify brain regions  scopolamine induce   intensity changes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Evaluate the effects of scopolamine on FC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Whether scopolamine-induced memory effect could be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    reversed with milameline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29740" y="1761508"/>
            <a:ext cx="80806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Dynamic </a:t>
            </a:r>
            <a:r>
              <a:rPr lang="en-US" altLang="zh-CN" sz="4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flexibility in striatal-cortical circuits supports reinforcement </a:t>
            </a:r>
            <a:br>
              <a:rPr lang="en-US" altLang="zh-CN" sz="4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learning </a:t>
            </a:r>
            <a:br>
              <a:rPr lang="en-US" altLang="zh-CN" sz="4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6817" y="929034"/>
            <a:ext cx="93506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BioRxiv</a:t>
            </a:r>
          </a:p>
          <a:p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Gerraty , 2018</a:t>
            </a:r>
            <a:endParaRPr lang="zh-CN" altLang="en-US" sz="54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824441"/>
            <a:ext cx="3852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Probabilistic learning task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Many models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Sub-blocks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Density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5600" y="3825650"/>
            <a:ext cx="3389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22subs</a:t>
            </a:r>
            <a:r>
              <a:rPr lang="en-US" altLang="zh-CN" sz="2000" dirty="0" smtClean="0"/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110 rois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4 blocks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3784186"/>
            <a:ext cx="3926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Multi-slice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modularity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Flexibility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5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4549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Medaglia, 2017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36632" y="4355748"/>
            <a:ext cx="68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Identify brain regions  scopolamine induce   intensity changes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Evaluate the effects of scopolamine on FC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Whether scopolamine-induced memory effect could be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    reversed with milameline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509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Probabilistic learning task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92" y="1201472"/>
            <a:ext cx="6341950" cy="493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8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8862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Construction</a:t>
            </a:r>
          </a:p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401965"/>
            <a:ext cx="10490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Multilayer temporal network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Identity link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type of edge that links one node in one time slice to itself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next time slice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Muti-slice Community Detection: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ouvain-like locally greedy algorithm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500 times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14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8862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Connectivity Analysis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80444"/>
            <a:ext cx="10490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Time courses totally : 200TRs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Sub-timecourse/Time window: 25TRs (8 windows)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Connectivity: roi by roi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cross-spectral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density between regions x and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y,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Subject-specific connectivity matrix : (110*110*8 )*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4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3711933"/>
            <a:ext cx="4057533" cy="92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7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509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Flexibility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403786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F=T/P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 time/block/sub/roi,500*4*22*110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T:the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times a node displays a change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P:the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possible changes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(time points minus 1)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2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509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Flexibility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235268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Measures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extent to which a region changed its community over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time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Flexibility : average over 500 times(4*22*110)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Spatial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flexibility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average over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blocks &amp;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(110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Temporal flexibilty: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average over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rois(4*22)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3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509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Flexibility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1" y="1723768"/>
            <a:ext cx="11518316" cy="3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3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1085850"/>
            <a:ext cx="11093476" cy="86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58" y="553140"/>
            <a:ext cx="7578618" cy="558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2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8" y="-3109322"/>
            <a:ext cx="11019962" cy="85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7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92" y="404998"/>
            <a:ext cx="7829550" cy="608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2480" y="1212867"/>
            <a:ext cx="10835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Brain state expression and transitions are related to complex executive</a:t>
            </a:r>
            <a:b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cognition in normative neurodevelopment  </a:t>
            </a: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4017" y="929034"/>
            <a:ext cx="9991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NeuroImage</a:t>
            </a:r>
          </a:p>
          <a:p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Medaglia , 2017</a:t>
            </a:r>
            <a:endParaRPr lang="zh-CN" altLang="en-US" sz="54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80554" y="4391282"/>
            <a:ext cx="385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 &amp; task evoled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Dynamic graph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3300" y="4083506"/>
            <a:ext cx="2143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780(10 bins)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120TRs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264 rois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65402" y="4087363"/>
            <a:ext cx="3926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Time spent in two primary states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6711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303208"/>
            <a:ext cx="11061183" cy="60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 permutation tests: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Examine the significance of state organization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Examine the significance of activity in primary states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9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1(The 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of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state):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Group-level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Person-level</a:t>
            </a:r>
          </a:p>
        </p:txBody>
      </p:sp>
    </p:spTree>
    <p:extLst>
      <p:ext uri="{BB962C8B-B14F-4D97-AF65-F5344CB8AC3E}">
        <p14:creationId xmlns:p14="http://schemas.microsoft.com/office/powerpoint/2010/main" val="32950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741485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1(The significance of state 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Group-level: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State adjancency matrix(for each bin)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 times, Q ,95%(greater)</a:t>
            </a:r>
          </a:p>
        </p:txBody>
      </p:sp>
    </p:spTree>
    <p:extLst>
      <p:ext uri="{BB962C8B-B14F-4D97-AF65-F5344CB8AC3E}">
        <p14:creationId xmlns:p14="http://schemas.microsoft.com/office/powerpoint/2010/main" val="14153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1(The significance of state 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Person-level: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Temporal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adjancency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 for each sub</a:t>
            </a:r>
          </a:p>
        </p:txBody>
      </p:sp>
    </p:spTree>
    <p:extLst>
      <p:ext uri="{BB962C8B-B14F-4D97-AF65-F5344CB8AC3E}">
        <p14:creationId xmlns:p14="http://schemas.microsoft.com/office/powerpoint/2010/main" val="14153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700</Words>
  <Application>Microsoft Office PowerPoint</Application>
  <PresentationFormat>自定义</PresentationFormat>
  <Paragraphs>180</Paragraphs>
  <Slides>30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1190</cp:revision>
  <dcterms:created xsi:type="dcterms:W3CDTF">2016-03-06T12:02:16Z</dcterms:created>
  <dcterms:modified xsi:type="dcterms:W3CDTF">2018-03-30T04:30:31Z</dcterms:modified>
</cp:coreProperties>
</file>