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442" r:id="rId2"/>
    <p:sldId id="457" r:id="rId3"/>
    <p:sldId id="477" r:id="rId4"/>
    <p:sldId id="478" r:id="rId5"/>
    <p:sldId id="479" r:id="rId6"/>
    <p:sldId id="481" r:id="rId7"/>
    <p:sldId id="480" r:id="rId8"/>
    <p:sldId id="482" r:id="rId9"/>
    <p:sldId id="483" r:id="rId10"/>
    <p:sldId id="484" r:id="rId11"/>
    <p:sldId id="486" r:id="rId12"/>
    <p:sldId id="485" r:id="rId13"/>
    <p:sldId id="466" r:id="rId14"/>
    <p:sldId id="303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BB4"/>
    <a:srgbClr val="00E3EE"/>
    <a:srgbClr val="3A8F94"/>
    <a:srgbClr val="E6E6E6"/>
    <a:srgbClr val="007076"/>
    <a:srgbClr val="07AD76"/>
    <a:srgbClr val="09AB81"/>
    <a:srgbClr val="3CCAEC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79596" autoAdjust="0"/>
  </p:normalViewPr>
  <p:slideViewPr>
    <p:cSldViewPr snapToGrid="0">
      <p:cViewPr>
        <p:scale>
          <a:sx n="50" d="100"/>
          <a:sy n="50" d="100"/>
        </p:scale>
        <p:origin x="-1260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08DCF7-5CAD-4434-B858-7D84B7651FD7}" type="datetimeFigureOut">
              <a:rPr lang="zh-CN" altLang="en-US" smtClean="0"/>
              <a:t>2018/4/6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202784-B46A-4EF4-B218-4316F9133D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435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0338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Both these</a:t>
            </a:r>
            <a:r>
              <a:rPr lang="en-US" altLang="zh-CN" baseline="0" dirty="0" smtClean="0"/>
              <a:t> two databases are used for training,there is another database bigger and more random to test/practice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2018/4/6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906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2018/4/6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170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2018/4/6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436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2018/4/6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711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2018/4/6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33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2018/4/6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502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2018/4/6 Friday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022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2018/4/6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864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2018/4/6 Friday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015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2018/4/6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86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2018/4/6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132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8C689-48A4-48E7-8DC1-52CF9C1A4E1F}" type="datetimeFigureOut">
              <a:rPr lang="zh-CN" altLang="en-US" smtClean="0"/>
              <a:t>2018/4/6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80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3873266">
            <a:off x="5936819" y="2882032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72440" y="751857"/>
            <a:ext cx="113080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Automatic </a:t>
            </a:r>
            <a:r>
              <a:rPr lang="en-US" altLang="zh-CN" sz="5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Content-Aware Color and </a:t>
            </a:r>
            <a:endParaRPr lang="en-US" altLang="zh-CN" sz="54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5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Tone Stylization</a:t>
            </a:r>
          </a:p>
        </p:txBody>
      </p:sp>
      <p:sp>
        <p:nvSpPr>
          <p:cNvPr id="4" name="文本框 2"/>
          <p:cNvSpPr txBox="1"/>
          <p:nvPr/>
        </p:nvSpPr>
        <p:spPr>
          <a:xfrm>
            <a:off x="632460" y="4472828"/>
            <a:ext cx="113080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Life </a:t>
            </a:r>
            <a:r>
              <a:rPr lang="en-US" altLang="zh-CN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Science </a:t>
            </a:r>
            <a:r>
              <a:rPr lang="en-US" altLang="zh-CN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and Technology</a:t>
            </a:r>
          </a:p>
          <a:p>
            <a:pPr algn="r"/>
            <a:r>
              <a:rPr lang="en-US" altLang="zh-CN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Brian Image and Neuroscience</a:t>
            </a:r>
          </a:p>
          <a:p>
            <a:pPr algn="r"/>
            <a:r>
              <a:rPr lang="en-US" altLang="zh-CN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Li </a:t>
            </a:r>
            <a:r>
              <a:rPr lang="en-US" altLang="zh-CN" sz="3200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Siyang</a:t>
            </a:r>
            <a:endParaRPr lang="en-US" altLang="zh-CN" sz="3200" dirty="0" smtClean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795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877900">
            <a:off x="-2271512" y="-5775958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21787" y="1140576"/>
            <a:ext cx="1083300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Transfomation: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Statisics of exemplar 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 input photo 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Regularized p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revious techniques(color and tone mapping functions)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Face-specific luminance correction step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Last two steps : minimize artifacts</a:t>
            </a:r>
          </a:p>
        </p:txBody>
      </p:sp>
    </p:spTree>
    <p:extLst>
      <p:ext uri="{BB962C8B-B14F-4D97-AF65-F5344CB8AC3E}">
        <p14:creationId xmlns:p14="http://schemas.microsoft.com/office/powerpoint/2010/main" val="383587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877900">
            <a:off x="-2271512" y="-5775958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21787" y="1445376"/>
            <a:ext cx="10833001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Contributions:</a:t>
            </a:r>
          </a:p>
          <a:p>
            <a:pPr marL="914400" lvl="1" indent="-457200">
              <a:lnSpc>
                <a:spcPct val="200000"/>
              </a:lnSpc>
              <a:buAutoNum type="arabicPeriod"/>
            </a:pPr>
            <a:r>
              <a:rPr lang="en-US" altLang="zh-CN" sz="24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 </a:t>
            </a:r>
            <a:r>
              <a:rPr lang="en-US" altLang="zh-CN" sz="24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robust style transfer method </a:t>
            </a:r>
            <a:r>
              <a:rPr lang="en-US" altLang="zh-CN" sz="2400" dirty="0"/>
              <a:t>that captures a wide</a:t>
            </a:r>
            <a:br>
              <a:rPr lang="en-US" altLang="zh-CN" sz="2400" dirty="0"/>
            </a:br>
            <a:r>
              <a:rPr lang="en-US" altLang="zh-CN" sz="2400" dirty="0"/>
              <a:t>range of looks while avoiding image artifacts</a:t>
            </a:r>
            <a:r>
              <a:rPr lang="en-US" altLang="zh-CN" sz="2400" dirty="0"/>
              <a:t> </a:t>
            </a:r>
            <a:endParaRPr lang="en-US" altLang="zh-CN" sz="24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914400" lvl="1" indent="-457200">
              <a:lnSpc>
                <a:spcPct val="200000"/>
              </a:lnSpc>
              <a:buAutoNum type="arabicPeriod"/>
            </a:pPr>
            <a:r>
              <a:rPr lang="en-US" altLang="zh-CN" sz="24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An unsupervised method to learn a content-specific</a:t>
            </a:r>
            <a:br>
              <a:rPr lang="en-US" altLang="zh-CN" sz="24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</a:br>
            <a:r>
              <a:rPr lang="en-US" altLang="zh-CN" sz="24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style ranking using semantic and style similarity</a:t>
            </a:r>
            <a:endParaRPr lang="en-US" altLang="zh-CN" sz="24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077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877900">
            <a:off x="-2271512" y="-5775958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21787" y="1140576"/>
            <a:ext cx="10833001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Contributions: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 startAt="3"/>
            </a:pPr>
            <a:r>
              <a:rPr lang="en-US" altLang="zh-CN" sz="24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 style selection method to sample the ranked styles to</a:t>
            </a:r>
            <a:br>
              <a:rPr lang="en-US" altLang="zh-CN" sz="24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</a:br>
            <a:r>
              <a:rPr lang="en-US" altLang="zh-CN" sz="24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ensure both diversity and quality in the results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 startAt="3"/>
            </a:pPr>
            <a:r>
              <a:rPr lang="en-US" altLang="zh-CN" sz="24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 new benchmark dataset with professional stylizations and a comprehensive user evaluation of various</a:t>
            </a:r>
            <a:br>
              <a:rPr lang="en-US" altLang="zh-CN" sz="24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</a:br>
            <a:r>
              <a:rPr lang="en-US" altLang="zh-CN" sz="24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style selection and transfer techniques. </a:t>
            </a:r>
            <a:endParaRPr lang="en-US" altLang="zh-CN" sz="24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919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05399" y="3447534"/>
            <a:ext cx="6172200" cy="3410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2346" y="1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Statistical Measurement --Modularity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662538" y="1741485"/>
            <a:ext cx="784215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7 modules :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Insular,  Anterior DMN, Hippocampus and thalamus, Posterior DMN, Sensory-motor, Striatum, Hypothalamus</a:t>
            </a:r>
          </a:p>
        </p:txBody>
      </p:sp>
    </p:spTree>
    <p:extLst>
      <p:ext uri="{BB962C8B-B14F-4D97-AF65-F5344CB8AC3E}">
        <p14:creationId xmlns:p14="http://schemas.microsoft.com/office/powerpoint/2010/main" val="92906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618510" y="2333008"/>
            <a:ext cx="6964407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800" b="1" dirty="0" smtClean="0">
                <a:solidFill>
                  <a:srgbClr val="00AB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Thank you all for listening~</a:t>
            </a:r>
            <a:r>
              <a:rPr lang="en-US" altLang="zh-CN" sz="3800" b="1" dirty="0">
                <a:solidFill>
                  <a:srgbClr val="00AB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3800" b="1" dirty="0">
                <a:solidFill>
                  <a:srgbClr val="00AB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3800" b="1" dirty="0">
              <a:solidFill>
                <a:srgbClr val="00ABB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159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877900">
            <a:off x="-2271512" y="-5775958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Abstract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21789" y="1946654"/>
            <a:ext cx="1054725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What they do in this paper: </a:t>
            </a:r>
          </a:p>
          <a:p>
            <a:pPr>
              <a:lnSpc>
                <a:spcPct val="200000"/>
              </a:lnSpc>
            </a:pPr>
            <a:r>
              <a:rPr lang="en-US" altLang="zh-CN" sz="2800" b="1" i="1" dirty="0">
                <a:latin typeface="Meiryo" panose="020B0604030504040204" pitchFamily="34" charset="-128"/>
                <a:ea typeface="Meiryo" panose="020B0604030504040204" pitchFamily="34" charset="-128"/>
              </a:rPr>
              <a:t>	</a:t>
            </a:r>
            <a:r>
              <a:rPr lang="en-US" altLang="zh-CN" sz="2800" i="1" dirty="0" smtClean="0"/>
              <a:t>a technique </a:t>
            </a:r>
            <a:r>
              <a:rPr lang="en-US" altLang="zh-CN" sz="2800" i="1" dirty="0"/>
              <a:t>that </a:t>
            </a:r>
            <a:r>
              <a:rPr lang="en-US" altLang="zh-CN" sz="2800" i="1" u="sng" dirty="0"/>
              <a:t>automatically</a:t>
            </a:r>
            <a:r>
              <a:rPr lang="en-US" altLang="zh-CN" sz="2800" i="1" dirty="0"/>
              <a:t> generates </a:t>
            </a:r>
            <a:r>
              <a:rPr lang="en-US" altLang="zh-CN" sz="2800" i="1" u="sng" dirty="0" smtClean="0"/>
              <a:t>stylizations</a:t>
            </a:r>
            <a:r>
              <a:rPr lang="en-US" altLang="zh-CN" sz="2800" i="1" dirty="0" smtClean="0"/>
              <a:t> </a:t>
            </a:r>
            <a:r>
              <a:rPr lang="en-US" altLang="zh-CN" sz="2800" i="1" dirty="0"/>
              <a:t>for a photograph in an </a:t>
            </a:r>
            <a:r>
              <a:rPr lang="en-US" altLang="zh-CN" sz="2800" i="1" u="sng" dirty="0"/>
              <a:t>unsupervised</a:t>
            </a:r>
            <a:r>
              <a:rPr lang="en-US" altLang="zh-CN" sz="2800" i="1" dirty="0"/>
              <a:t> manner</a:t>
            </a:r>
            <a:r>
              <a:rPr lang="en-US" altLang="zh-CN" sz="2800" dirty="0"/>
              <a:t> </a:t>
            </a:r>
            <a:endParaRPr lang="en-US" altLang="zh-CN" sz="2800" b="1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7257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877900">
            <a:off x="-2271512" y="-5775958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Abstract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1073250" y="1145772"/>
            <a:ext cx="10245297" cy="5278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32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Key steps</a:t>
            </a: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: 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Style Selection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: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Semantic clustering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Style ranking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Style sampling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Style Transfer</a:t>
            </a:r>
          </a:p>
        </p:txBody>
      </p:sp>
    </p:spTree>
    <p:extLst>
      <p:ext uri="{BB962C8B-B14F-4D97-AF65-F5344CB8AC3E}">
        <p14:creationId xmlns:p14="http://schemas.microsoft.com/office/powerpoint/2010/main" val="282284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877900">
            <a:off x="-2271512" y="-5775958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82750" y="1050913"/>
            <a:ext cx="10245297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 err="1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Softwares</a:t>
            </a:r>
            <a:r>
              <a:rPr lang="en-US" altLang="zh-CN" sz="32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do not fit every photo well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Example-based style transfer </a:t>
            </a:r>
            <a:r>
              <a:rPr lang="en-US" altLang="zh-CN" sz="32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techniques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Quality depend on the exemplar chosen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err="1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Improve:learn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style transform from input-stylized image pairs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Disadvantage: the </a:t>
            </a:r>
            <a:r>
              <a:rPr lang="en-US" altLang="zh-CN" sz="2800" dirty="0" err="1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amout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of training data</a:t>
            </a:r>
          </a:p>
        </p:txBody>
      </p:sp>
    </p:spTree>
    <p:extLst>
      <p:ext uri="{BB962C8B-B14F-4D97-AF65-F5344CB8AC3E}">
        <p14:creationId xmlns:p14="http://schemas.microsoft.com/office/powerpoint/2010/main" val="241381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877900">
            <a:off x="-2271512" y="-5775958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82750" y="1050913"/>
            <a:ext cx="10245297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32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Method in this paper</a:t>
            </a:r>
            <a:r>
              <a:rPr lang="en-US" altLang="zh-CN" sz="32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: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Automatically learning the ‘right’ looks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Robustly apply styles to generate stylized outputs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Define stylizations as global </a:t>
            </a:r>
            <a:r>
              <a:rPr lang="en-US" altLang="zh-CN" sz="2800" dirty="0" err="1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ransformations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of color and luminance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err="1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Unsuoervised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734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877900">
            <a:off x="-2271512" y="-5775958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82750" y="879463"/>
            <a:ext cx="1024529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Dataset used : 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Target style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database(small, not enough):</a:t>
            </a:r>
            <a:endParaRPr lang="en-US" altLang="zh-CN" sz="28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1500 stylized exemplar images(good styles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)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Automatically select the style from here</a:t>
            </a:r>
            <a:endParaRPr lang="en-US" altLang="zh-CN" sz="28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 large photo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collection(not curated,good&amp;poor):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Millions(‘All’ styles &amp; Semantic content) </a:t>
            </a:r>
            <a:endParaRPr lang="en-US" altLang="zh-CN" sz="28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4223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877900">
            <a:off x="-2271512" y="-5775958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82749" y="1279512"/>
            <a:ext cx="1024529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They use the large photo collection to :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Learn a content-to–style mapping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Generate the transform between one photo and one certain exemplar in target style database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Unsupervised </a:t>
            </a:r>
            <a:endParaRPr lang="en-US" altLang="zh-CN" sz="28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3675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877900">
            <a:off x="-2271512" y="-5775958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82749" y="1064376"/>
            <a:ext cx="1056630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They do steps below to the large photo collection :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Segment it to </a:t>
            </a:r>
            <a:r>
              <a:rPr lang="en-US" altLang="zh-CN" sz="2800" u="sng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conten-based clusters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by </a:t>
            </a:r>
            <a:r>
              <a:rPr lang="en-US" altLang="zh-CN" sz="2800" u="sng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semntic features(from CNN)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Learn a </a:t>
            </a:r>
            <a:r>
              <a:rPr lang="en-US" altLang="zh-CN" sz="2800" u="sng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ranking of the style exemplar for each cluster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by eveluating the respective </a:t>
            </a:r>
            <a:r>
              <a:rPr lang="en-US" altLang="zh-CN" sz="2800" u="sng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style similarities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to images in the cluster</a:t>
            </a:r>
          </a:p>
        </p:txBody>
      </p:sp>
    </p:spTree>
    <p:extLst>
      <p:ext uri="{BB962C8B-B14F-4D97-AF65-F5344CB8AC3E}">
        <p14:creationId xmlns:p14="http://schemas.microsoft.com/office/powerpoint/2010/main" val="308968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877900">
            <a:off x="-2271512" y="-5775958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21787" y="1254876"/>
            <a:ext cx="1083300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Run time: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Input photo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Nearest cluster to it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Stylized exemplar ranking Sample to get a diverse subset of relevant style exemplar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(not only one exemplar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3484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635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00ABB4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4737</TotalTime>
  <Words>349</Words>
  <Application>Microsoft Office PowerPoint</Application>
  <PresentationFormat>自定义</PresentationFormat>
  <Paragraphs>80</Paragraphs>
  <Slides>14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xb21cn</cp:lastModifiedBy>
  <cp:revision>1285</cp:revision>
  <dcterms:created xsi:type="dcterms:W3CDTF">2016-03-06T12:02:16Z</dcterms:created>
  <dcterms:modified xsi:type="dcterms:W3CDTF">2018-04-06T03:10:25Z</dcterms:modified>
</cp:coreProperties>
</file>