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362" r:id="rId3"/>
    <p:sldId id="375" r:id="rId4"/>
    <p:sldId id="374" r:id="rId5"/>
    <p:sldId id="376" r:id="rId6"/>
    <p:sldId id="380" r:id="rId7"/>
    <p:sldId id="381" r:id="rId8"/>
    <p:sldId id="382" r:id="rId9"/>
    <p:sldId id="387" r:id="rId10"/>
    <p:sldId id="383" r:id="rId11"/>
    <p:sldId id="384" r:id="rId12"/>
    <p:sldId id="385" r:id="rId13"/>
    <p:sldId id="389" r:id="rId14"/>
    <p:sldId id="388" r:id="rId15"/>
    <p:sldId id="377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78" r:id="rId24"/>
    <p:sldId id="379" r:id="rId25"/>
    <p:sldId id="363" r:id="rId26"/>
    <p:sldId id="303" r:id="rId27"/>
    <p:sldId id="397" r:id="rId28"/>
    <p:sldId id="34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00E3EE"/>
    <a:srgbClr val="3A8F94"/>
    <a:srgbClr val="E6E6E6"/>
    <a:srgbClr val="007076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4472" autoAdjust="0"/>
  </p:normalViewPr>
  <p:slideViewPr>
    <p:cSldViewPr snapToGrid="0">
      <p:cViewPr>
        <p:scale>
          <a:sx n="50" d="100"/>
          <a:sy n="50" d="100"/>
        </p:scale>
        <p:origin x="-121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8DCF7-5CAD-4434-B858-7D84B7651FD7}" type="datetimeFigureOut">
              <a:rPr lang="zh-CN" altLang="en-US" smtClean="0"/>
              <a:t>2018/1/15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02784-B46A-4EF4-B218-4316F9133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 time courses</a:t>
            </a:r>
            <a:r>
              <a:rPr lang="en-US" altLang="zh-CN" dirty="0" smtClean="0"/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seed-based analysis is limited to the analysis of “withinnetwork” connectivity, while DR-based FSLNets allows modeling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connectivity between network components in addition.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311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500:escaping local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minima</a:t>
            </a:r>
            <a:r>
              <a:rPr lang="en-US" altLang="zh-CN" dirty="0" smtClean="0"/>
              <a:t>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Subsampling was performed to reduce redundancy between windows.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sampled connectivity matrices (Zexamplesc,s) were chosen as those windows with local maxima in functional connectivity variance.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probability distributions (column D) do not significantly change with k.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Euclidean distance instead of correlation or only positive values of the brain states to calculate the correlation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some subcortical areas: hippocampus and caudate putamen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311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vascular effect with broad and slow hemodynamic oscillation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311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67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Dexmedetomidine is the active enantiomer of medetomidine and has twice the potency; consequently, the dosage is typically half that of medetomidine.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HIGH: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thalamus</a:t>
            </a:r>
            <a:r>
              <a:rPr lang="en-US" altLang="zh-CN" dirty="0" smtClean="0"/>
              <a:t>   LOW: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caudate putamen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3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311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identify brain regions and networks displaying greater FC in one anesthetic condition relative to another.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Then </a:t>
            </a:r>
            <a:r>
              <a:rPr lang="en-US" altLang="zh-CN" sz="1200" dirty="0" smtClean="0"/>
              <a:t>submitted to voxel-wise between-subject analysis testing for effects of anesthetics on FC using FSL-randomize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clusters were then used as input in to the GLM analysis and run through FSLrandomize (Winkler et al., 2014) to perform 5000 permutations to test for statistical significance.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2018/1/15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2018/1/15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2018/1/15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2018/1/15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2018/1/15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2018/1/15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2018/1/15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76400" y="1761508"/>
            <a:ext cx="8080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Multiple Anesthesias </a:t>
            </a:r>
          </a:p>
        </p:txBody>
      </p:sp>
    </p:spTree>
    <p:extLst>
      <p:ext uri="{BB962C8B-B14F-4D97-AF65-F5344CB8AC3E}">
        <p14:creationId xmlns:p14="http://schemas.microsoft.com/office/powerpoint/2010/main" val="15134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594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Dual Regression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(DR)</a:t>
            </a:r>
            <a:endParaRPr lang="en-US" altLang="zh-CN" sz="4400" b="1" dirty="0" smtClean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1741998"/>
            <a:ext cx="102452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Between-subject analysis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Unpaired </a:t>
            </a:r>
            <a:r>
              <a:rPr lang="en-US" altLang="zh-CN" sz="2800" i="1" dirty="0"/>
              <a:t>t</a:t>
            </a:r>
            <a:r>
              <a:rPr lang="en-US" altLang="zh-CN" sz="2800" dirty="0"/>
              <a:t>-tests</a:t>
            </a:r>
            <a:r>
              <a:rPr lang="en-US" altLang="zh-CN" sz="2800" dirty="0"/>
              <a:t> </a:t>
            </a:r>
            <a:r>
              <a:rPr lang="en-US" altLang="zh-CN" sz="2800" dirty="0"/>
              <a:t>among different groups</a:t>
            </a:r>
            <a:r>
              <a:rPr lang="en-US" altLang="zh-CN" sz="2800" dirty="0"/>
              <a:t>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Matrix : subject </a:t>
            </a:r>
            <a:r>
              <a:rPr lang="en-US" altLang="zh-CN" sz="2800" dirty="0"/>
              <a:t>to [1 -1] </a:t>
            </a:r>
            <a:r>
              <a:rPr lang="en-US" altLang="zh-CN" sz="2800" dirty="0" smtClean="0"/>
              <a:t>contrasts</a:t>
            </a:r>
          </a:p>
        </p:txBody>
      </p:sp>
    </p:spTree>
    <p:extLst>
      <p:ext uri="{BB962C8B-B14F-4D97-AF65-F5344CB8AC3E}">
        <p14:creationId xmlns:p14="http://schemas.microsoft.com/office/powerpoint/2010/main" val="58821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594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Dual Regression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(DR)</a:t>
            </a:r>
            <a:endParaRPr lang="en-US" altLang="zh-CN" sz="4400" b="1" dirty="0" smtClean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1665798"/>
            <a:ext cx="102452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Non-parametric </a:t>
            </a:r>
            <a:r>
              <a:rPr lang="en-US" altLang="zh-CN" sz="2800" dirty="0"/>
              <a:t>permutation based inference analysis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performed with </a:t>
            </a:r>
            <a:r>
              <a:rPr lang="en-US" altLang="zh-CN" sz="2800" dirty="0" smtClean="0"/>
              <a:t>subject-specific component </a:t>
            </a:r>
            <a:r>
              <a:rPr lang="en-US" altLang="zh-CN" sz="2800" dirty="0"/>
              <a:t>spatial maps concatenated across </a:t>
            </a:r>
            <a:r>
              <a:rPr lang="en-US" altLang="zh-CN" sz="2800" dirty="0" smtClean="0"/>
              <a:t>subjects 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5000 randomized permutations </a:t>
            </a:r>
            <a:r>
              <a:rPr lang="en-US" altLang="zh-CN" sz="2800" dirty="0" smtClean="0"/>
              <a:t>:for </a:t>
            </a:r>
            <a:r>
              <a:rPr lang="en-US" altLang="zh-CN" sz="2800" dirty="0"/>
              <a:t>each </a:t>
            </a:r>
            <a:r>
              <a:rPr lang="en-US" altLang="zh-CN" sz="2800" dirty="0" smtClean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5831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594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Dual Regression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(DR)</a:t>
            </a:r>
            <a:endParaRPr lang="en-US" altLang="zh-CN" sz="4400" b="1" dirty="0" smtClean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1989648"/>
            <a:ext cx="10245297" cy="3418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TFCE:</a:t>
            </a:r>
            <a:r>
              <a:rPr lang="en-US" altLang="zh-CN" sz="2800" dirty="0"/>
              <a:t> threshold-free cluster enhancement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Correction for multiple comparisons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Bonferroni </a:t>
            </a:r>
            <a:r>
              <a:rPr lang="en-US" altLang="zh-CN" sz="2800" dirty="0"/>
              <a:t>correction</a:t>
            </a:r>
            <a:r>
              <a:rPr lang="en-US" altLang="zh-CN" sz="2800" dirty="0"/>
              <a:t> </a:t>
            </a:r>
            <a:br>
              <a:rPr lang="en-US" altLang="zh-CN" sz="2800" dirty="0"/>
            </a:b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901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7446" y="1815450"/>
            <a:ext cx="4305299" cy="2998177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90152" y="4881806"/>
            <a:ext cx="3141784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06389" y="1663922"/>
            <a:ext cx="1349496" cy="10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88867" y="2977768"/>
            <a:ext cx="1603132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7571"/>
            <a:ext cx="11979556" cy="519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27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594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Modeling</a:t>
            </a:r>
          </a:p>
        </p:txBody>
      </p:sp>
      <p:sp>
        <p:nvSpPr>
          <p:cNvPr id="31" name="Rectangle 96"/>
          <p:cNvSpPr/>
          <p:nvPr/>
        </p:nvSpPr>
        <p:spPr>
          <a:xfrm>
            <a:off x="896518" y="1608648"/>
            <a:ext cx="102452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Different network matrix </a:t>
            </a:r>
            <a:r>
              <a:rPr lang="en-US" altLang="zh-CN" sz="2800" dirty="0" smtClean="0"/>
              <a:t>calculation methods:</a:t>
            </a:r>
          </a:p>
          <a:p>
            <a:pPr marL="1371600"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FC: </a:t>
            </a:r>
            <a:r>
              <a:rPr lang="en-US" altLang="zh-CN" sz="2800" dirty="0"/>
              <a:t>Full correlation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(</a:t>
            </a:r>
            <a:r>
              <a:rPr lang="en-US" altLang="zh-CN" sz="2800" dirty="0"/>
              <a:t>direct and indirect connections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)</a:t>
            </a:r>
          </a:p>
          <a:p>
            <a:pPr marL="1371600"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PC : </a:t>
            </a:r>
            <a:r>
              <a:rPr lang="en-US" altLang="zh-CN" sz="2800" dirty="0"/>
              <a:t>Partial Correlation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direct </a:t>
            </a:r>
            <a:r>
              <a:rPr lang="en-US" altLang="zh-CN" sz="2800" dirty="0" smtClean="0"/>
              <a:t>connections,this one 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FDR(multiple </a:t>
            </a:r>
            <a:r>
              <a:rPr lang="en-US" altLang="zh-CN" sz="2800" dirty="0"/>
              <a:t>comparisons with false discovery </a:t>
            </a:r>
            <a:r>
              <a:rPr lang="en-US" altLang="zh-CN" sz="2800" dirty="0" smtClean="0"/>
              <a:t>rate) using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the same unpaired </a:t>
            </a:r>
            <a:r>
              <a:rPr lang="en-US" altLang="zh-CN" sz="2800" i="1" dirty="0"/>
              <a:t>t</a:t>
            </a:r>
            <a:r>
              <a:rPr lang="en-US" altLang="zh-CN" sz="2800" dirty="0"/>
              <a:t>-test design matrix</a:t>
            </a:r>
            <a:r>
              <a:rPr lang="en-US" altLang="zh-CN" sz="2800" dirty="0"/>
              <a:t>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5896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9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Rectangle 96"/>
          <p:cNvSpPr/>
          <p:nvPr/>
        </p:nvSpPr>
        <p:spPr>
          <a:xfrm>
            <a:off x="209551" y="396776"/>
            <a:ext cx="57093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 Propofol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 GABA </a:t>
            </a:r>
            <a:r>
              <a:rPr lang="en-US" altLang="zh-CN" sz="2800" dirty="0"/>
              <a:t>receptor agonist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Not attenuating </a:t>
            </a:r>
            <a:r>
              <a:rPr lang="en-US" altLang="zh-CN" sz="2800" dirty="0"/>
              <a:t>BOLD activation even at high dose </a:t>
            </a:r>
            <a:endParaRPr lang="en-US" altLang="zh-CN" sz="28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well-preserved neurovascular</a:t>
            </a:r>
            <a:br>
              <a:rPr lang="en-US" altLang="zh-CN" sz="2800" dirty="0"/>
            </a:br>
            <a:r>
              <a:rPr lang="en-US" altLang="zh-CN" sz="2800" dirty="0"/>
              <a:t>coupling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minimal vascular effects </a:t>
            </a: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Dosage-dependent </a:t>
            </a:r>
            <a:r>
              <a:rPr lang="en-US" altLang="zh-CN" sz="2800" dirty="0"/>
              <a:t>changes in</a:t>
            </a:r>
            <a:br>
              <a:rPr lang="en-US" altLang="zh-CN" sz="2800" dirty="0"/>
            </a:br>
            <a:r>
              <a:rPr lang="en-US" altLang="zh-CN" sz="2800" dirty="0"/>
              <a:t>RSNs</a:t>
            </a:r>
            <a:r>
              <a:rPr lang="en-US" altLang="zh-CN" sz="2800" dirty="0"/>
              <a:t> </a:t>
            </a:r>
          </a:p>
        </p:txBody>
      </p:sp>
      <p:sp>
        <p:nvSpPr>
          <p:cNvPr id="5" name="Rectangle 96"/>
          <p:cNvSpPr/>
          <p:nvPr/>
        </p:nvSpPr>
        <p:spPr>
          <a:xfrm>
            <a:off x="6194286" y="396776"/>
            <a:ext cx="57093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Be used to induce hypnotic sedation through to deep anesthesia for surgery as the</a:t>
            </a:r>
            <a:br>
              <a:rPr lang="en-US" altLang="zh-CN" sz="2800" dirty="0"/>
            </a:br>
            <a:r>
              <a:rPr lang="en-US" altLang="zh-CN" sz="2800" dirty="0"/>
              <a:t>dosage increases </a:t>
            </a: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For </a:t>
            </a:r>
            <a:r>
              <a:rPr lang="en-US" altLang="zh-CN" sz="2800" dirty="0"/>
              <a:t>studying </a:t>
            </a:r>
            <a:r>
              <a:rPr lang="en-US" altLang="zh-CN" sz="2800" dirty="0" smtClean="0"/>
              <a:t>the loss </a:t>
            </a:r>
            <a:r>
              <a:rPr lang="en-US" altLang="zh-CN" sz="2800" dirty="0"/>
              <a:t>of </a:t>
            </a:r>
            <a:r>
              <a:rPr lang="en-US" altLang="zh-CN" sz="2800" dirty="0" smtClean="0"/>
              <a:t>consciousness 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99616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86817" y="929034"/>
            <a:ext cx="106831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PNAS</a:t>
            </a:r>
            <a:endParaRPr lang="en-US" altLang="zh-CN" sz="7200" b="1" dirty="0" smtClean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7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72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72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5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Barttfeld</a:t>
            </a:r>
            <a:r>
              <a:rPr lang="en-US" altLang="zh-CN" sz="5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2015</a:t>
            </a:r>
            <a:endParaRPr lang="zh-CN" altLang="en-US" sz="5400" dirty="0">
              <a:solidFill>
                <a:srgbClr val="00ABB4"/>
              </a:solidFill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94758" y="382444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44383" y="3595841"/>
            <a:ext cx="38529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Stationary Connectivity Analysis </a:t>
            </a: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Dynamical 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Connectivity Analysis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Unsupervised clustering</a:t>
            </a: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5600" y="3597050"/>
            <a:ext cx="3251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Propofol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Spontaneous activity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Signature of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consciousness</a:t>
            </a: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949009" y="3820584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141996" y="3555586"/>
            <a:ext cx="39265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Monkeys</a:t>
            </a:r>
            <a:endParaRPr lang="en-US" altLang="zh-CN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RsfMRI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CoCoMac database</a:t>
            </a:r>
            <a:endParaRPr lang="en-US" altLang="zh-CN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853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9738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Stationary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Connectivity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1170498"/>
            <a:ext cx="102452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Time-averaged</a:t>
            </a:r>
            <a:r>
              <a:rPr lang="en-US" altLang="zh-CN" sz="2800" dirty="0" smtClean="0"/>
              <a:t> stationary </a:t>
            </a:r>
            <a:r>
              <a:rPr lang="en-US" altLang="zh-CN" sz="2800" dirty="0"/>
              <a:t>pattern of functional correlations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Zc,s </a:t>
            </a:r>
            <a:r>
              <a:rPr lang="en-US" altLang="zh-CN" sz="2800" b="1" dirty="0" smtClean="0"/>
              <a:t>: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Fisher-transformed </a:t>
            </a:r>
            <a:r>
              <a:rPr lang="en-US" altLang="zh-CN" sz="2800" dirty="0"/>
              <a:t>covariance matrix </a:t>
            </a:r>
            <a:r>
              <a:rPr lang="en-US" altLang="zh-CN" sz="2800" dirty="0" smtClean="0"/>
              <a:t>for each vigilance </a:t>
            </a:r>
            <a:r>
              <a:rPr lang="en-US" altLang="zh-CN" sz="2800" dirty="0"/>
              <a:t>condition c and session </a:t>
            </a:r>
            <a:r>
              <a:rPr lang="en-US" altLang="zh-CN" sz="2800" dirty="0" smtClean="0"/>
              <a:t>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Zc,s(i,j</a:t>
            </a:r>
            <a:r>
              <a:rPr lang="en-US" altLang="zh-CN" sz="2800" dirty="0" smtClean="0"/>
              <a:t>): temporal </a:t>
            </a:r>
            <a:r>
              <a:rPr lang="en-US" altLang="zh-CN" sz="2800" dirty="0"/>
              <a:t>covariance of the average fMRI signal </a:t>
            </a:r>
            <a:r>
              <a:rPr lang="en-US" altLang="zh-CN" sz="2800" dirty="0" smtClean="0"/>
              <a:t>of ROIs </a:t>
            </a:r>
            <a:r>
              <a:rPr lang="en-US" altLang="zh-CN" sz="2800" dirty="0"/>
              <a:t>i and j throughout an entire fMRI session (20 min</a:t>
            </a:r>
            <a:r>
              <a:rPr lang="en-US" altLang="zh-CN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56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7446" y="1815450"/>
            <a:ext cx="4305299" cy="2998177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90152" y="4881806"/>
            <a:ext cx="3141784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06389" y="1663922"/>
            <a:ext cx="1349496" cy="10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88867" y="2977768"/>
            <a:ext cx="1603132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010" y="274709"/>
            <a:ext cx="8243140" cy="607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67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9738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Dynamics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Connectivity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1360998"/>
            <a:ext cx="102452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Zc,s ,w: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Sliding </a:t>
            </a:r>
            <a:r>
              <a:rPr lang="en-US" altLang="zh-CN" sz="2800" dirty="0"/>
              <a:t>window Fisher-transformed </a:t>
            </a:r>
            <a:r>
              <a:rPr lang="en-US" altLang="zh-CN" sz="2800" dirty="0" smtClean="0"/>
              <a:t>covariance matrices  </a:t>
            </a:r>
            <a:r>
              <a:rPr lang="en-US" altLang="zh-CN" sz="2800" dirty="0"/>
              <a:t>for each fMRI vigilance condition c, session s</a:t>
            </a:r>
            <a:r>
              <a:rPr lang="en-US" altLang="zh-CN" sz="2800" dirty="0" smtClean="0"/>
              <a:t>, and </a:t>
            </a:r>
            <a:r>
              <a:rPr lang="en-US" altLang="zh-CN" sz="2800" dirty="0"/>
              <a:t>time window w </a:t>
            </a:r>
            <a:endParaRPr lang="en-US" altLang="zh-CN" sz="2800" dirty="0" smtClean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The </a:t>
            </a:r>
            <a:r>
              <a:rPr lang="en-US" altLang="zh-CN" sz="2800" dirty="0"/>
              <a:t>covariance between specific </a:t>
            </a:r>
            <a:r>
              <a:rPr lang="en-US" altLang="zh-CN" sz="2800" dirty="0" smtClean="0"/>
              <a:t>ROI pairs</a:t>
            </a:r>
            <a:r>
              <a:rPr lang="en-US" altLang="zh-CN" sz="2800" dirty="0"/>
              <a:t>, as well as the whole-brain average of the covariance</a:t>
            </a:r>
            <a:r>
              <a:rPr lang="en-US" altLang="zh-CN" sz="2800" dirty="0" smtClean="0"/>
              <a:t>, constantly </a:t>
            </a:r>
            <a:r>
              <a:rPr lang="en-US" altLang="zh-CN" sz="2800" dirty="0"/>
              <a:t>varied over time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05335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9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Rectangle 96"/>
          <p:cNvSpPr/>
          <p:nvPr/>
        </p:nvSpPr>
        <p:spPr>
          <a:xfrm>
            <a:off x="567953" y="299146"/>
            <a:ext cx="5350945" cy="584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altLang="zh-CN" sz="2800" b="1" dirty="0">
                <a:ea typeface="Roboto Cn" pitchFamily="2" charset="0"/>
                <a:cs typeface="Arial" panose="020B0604020202020204" pitchFamily="34" charset="0"/>
              </a:rPr>
              <a:t>α-</a:t>
            </a: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chloralose: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Minimal impact </a:t>
            </a:r>
            <a:r>
              <a:rPr lang="en-US" altLang="zh-CN" sz="2800" dirty="0"/>
              <a:t>on neuro-metabolic coupling </a:t>
            </a: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Potentiate GABAergic transmission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A</a:t>
            </a:r>
            <a:r>
              <a:rPr lang="en-US" altLang="zh-CN" sz="2800" dirty="0" smtClean="0"/>
              <a:t>llows </a:t>
            </a:r>
            <a:r>
              <a:rPr lang="en-US" altLang="zh-CN" sz="2800" dirty="0"/>
              <a:t>measurement of FC </a:t>
            </a:r>
            <a:r>
              <a:rPr lang="en-US" altLang="zh-CN" sz="2800" dirty="0" smtClean="0"/>
              <a:t>with strong </a:t>
            </a:r>
            <a:r>
              <a:rPr lang="en-US" altLang="zh-CN" sz="2800" dirty="0"/>
              <a:t>strength and good localization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C</a:t>
            </a:r>
            <a:r>
              <a:rPr lang="en-US" altLang="zh-CN" sz="2800" dirty="0" smtClean="0"/>
              <a:t>audate putamen</a:t>
            </a:r>
          </a:p>
        </p:txBody>
      </p:sp>
      <p:sp>
        <p:nvSpPr>
          <p:cNvPr id="8" name="Rectangle 96"/>
          <p:cNvSpPr/>
          <p:nvPr/>
        </p:nvSpPr>
        <p:spPr>
          <a:xfrm>
            <a:off x="6373486" y="366623"/>
            <a:ext cx="5350945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Dosage-dependent </a:t>
            </a:r>
            <a:r>
              <a:rPr lang="en-US" altLang="zh-CN" sz="2800" dirty="0"/>
              <a:t>effects </a:t>
            </a:r>
            <a:endParaRPr lang="en-US" altLang="zh-CN" sz="28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Evoked </a:t>
            </a:r>
            <a:r>
              <a:rPr lang="en-US" altLang="zh-CN" sz="2800" dirty="0"/>
              <a:t>activation </a:t>
            </a:r>
            <a:endParaRPr lang="en-US" altLang="zh-CN" sz="28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I</a:t>
            </a:r>
            <a:r>
              <a:rPr lang="en-US" altLang="zh-CN" sz="2800" dirty="0" smtClean="0"/>
              <a:t>nterhemispheric coherence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A</a:t>
            </a:r>
            <a:r>
              <a:rPr lang="en-US" altLang="zh-CN" sz="2800" dirty="0" smtClean="0"/>
              <a:t>ttenuated </a:t>
            </a:r>
            <a:r>
              <a:rPr lang="en-US" altLang="zh-CN" sz="2800" dirty="0"/>
              <a:t>at high </a:t>
            </a:r>
            <a:r>
              <a:rPr lang="en-US" altLang="zh-CN" sz="2800" dirty="0" smtClean="0"/>
              <a:t>dose</a:t>
            </a:r>
            <a:endParaRPr lang="en-US" altLang="zh-CN" sz="2800" b="1" dirty="0"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23851" y="294935"/>
            <a:ext cx="112272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Unsupervised clustering</a:t>
            </a:r>
          </a:p>
          <a:p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 &amp;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brain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States 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1360998"/>
            <a:ext cx="102452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k-means clustering algorithm</a:t>
            </a:r>
            <a:r>
              <a:rPr lang="en-US" altLang="zh-CN" sz="2800" b="1" dirty="0"/>
              <a:t> </a:t>
            </a:r>
            <a:endParaRPr lang="en-US" altLang="zh-CN" sz="2800" b="1" dirty="0" smtClean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L1 </a:t>
            </a:r>
            <a:r>
              <a:rPr lang="en-US" altLang="zh-CN" sz="2800" dirty="0" smtClean="0"/>
              <a:t>distance function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500 times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Zexamplesc,s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(Subsampled </a:t>
            </a:r>
            <a:r>
              <a:rPr lang="en-US" altLang="zh-CN" sz="2800" dirty="0"/>
              <a:t>Zc,s </a:t>
            </a:r>
            <a:r>
              <a:rPr lang="en-US" altLang="zh-CN" sz="2800" dirty="0" smtClean="0"/>
              <a:t>,w)</a:t>
            </a:r>
            <a:r>
              <a:rPr lang="en-US" altLang="zh-CN" sz="2800" b="1" dirty="0" smtClean="0"/>
              <a:t>  </a:t>
            </a:r>
            <a:r>
              <a:rPr lang="en-US" altLang="zh-CN" sz="2800" b="1" dirty="0" smtClean="0">
                <a:sym typeface="Wingdings" panose="05000000000000000000" pitchFamily="2" charset="2"/>
              </a:rPr>
              <a:t>  </a:t>
            </a:r>
            <a:r>
              <a:rPr lang="en-US" altLang="zh-CN" sz="2800" dirty="0"/>
              <a:t>BSn </a:t>
            </a:r>
            <a:r>
              <a:rPr lang="en-US" altLang="zh-CN" sz="2800" dirty="0" smtClean="0"/>
              <a:t> (n=1,2,...,7)  </a:t>
            </a:r>
            <a:r>
              <a:rPr lang="en-US" altLang="zh-CN" sz="2800" dirty="0" smtClean="0">
                <a:sym typeface="Wingdings" panose="05000000000000000000" pitchFamily="2" charset="2"/>
              </a:rPr>
              <a:t></a:t>
            </a:r>
          </a:p>
          <a:p>
            <a:pPr lvl="1">
              <a:lnSpc>
                <a:spcPct val="200000"/>
              </a:lnSpc>
            </a:pPr>
            <a:r>
              <a:rPr lang="en-US" altLang="zh-CN" sz="2800" b="1" dirty="0">
                <a:sym typeface="Wingdings" panose="05000000000000000000" pitchFamily="2" charset="2"/>
              </a:rPr>
              <a:t>	</a:t>
            </a:r>
            <a:r>
              <a:rPr lang="en-US" altLang="zh-CN" sz="2800" dirty="0"/>
              <a:t>initialize a </a:t>
            </a:r>
            <a:r>
              <a:rPr lang="en-US" altLang="zh-CN" sz="2800" dirty="0" smtClean="0"/>
              <a:t>clustering of </a:t>
            </a:r>
            <a:r>
              <a:rPr lang="en-US" altLang="zh-CN" sz="2800" dirty="0"/>
              <a:t>all data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obtaining a matrix of brain </a:t>
            </a:r>
            <a:r>
              <a:rPr lang="en-US" altLang="zh-CN" sz="2800" dirty="0" smtClean="0"/>
              <a:t>	states </a:t>
            </a:r>
            <a:r>
              <a:rPr lang="en-US" altLang="zh-CN" sz="2800" dirty="0"/>
              <a:t>Bc,s,w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)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3560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23851" y="294935"/>
            <a:ext cx="112272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Similarity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</a:p>
          <a:p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probability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each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1425568"/>
            <a:ext cx="102452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Similarity score :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similarity between anatomical connectivity </a:t>
            </a:r>
            <a:r>
              <a:rPr lang="en-US" altLang="zh-CN" sz="2800" dirty="0" smtClean="0"/>
              <a:t>and </a:t>
            </a:r>
            <a:r>
              <a:rPr lang="en-US" altLang="zh-CN" sz="2800" dirty="0"/>
              <a:t>functional connectivity, to rank </a:t>
            </a:r>
            <a:r>
              <a:rPr lang="en-US" altLang="zh-CN" sz="2800" dirty="0" smtClean="0"/>
              <a:t>all brain </a:t>
            </a:r>
            <a:r>
              <a:rPr lang="en-US" altLang="zh-CN" sz="2800" dirty="0"/>
              <a:t>states along this </a:t>
            </a:r>
            <a:r>
              <a:rPr lang="en-US" altLang="zh-CN" sz="2800" dirty="0" smtClean="0"/>
              <a:t>dimension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computed by measuring the correlation coefficient between </a:t>
            </a:r>
            <a:r>
              <a:rPr lang="en-US" altLang="zh-CN" sz="2800" dirty="0" smtClean="0"/>
              <a:t>the vectorized </a:t>
            </a:r>
            <a:r>
              <a:rPr lang="en-US" altLang="zh-CN" sz="2800" dirty="0"/>
              <a:t>structural matrix </a:t>
            </a:r>
            <a:r>
              <a:rPr lang="en-US" altLang="zh-CN" sz="2800" dirty="0" smtClean="0"/>
              <a:t> and </a:t>
            </a:r>
            <a:r>
              <a:rPr lang="en-US" altLang="zh-CN" sz="2800" dirty="0"/>
              <a:t>each </a:t>
            </a:r>
            <a:r>
              <a:rPr lang="en-US" altLang="zh-CN" sz="2800" dirty="0" smtClean="0"/>
              <a:t>vectorized 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brain </a:t>
            </a:r>
            <a:r>
              <a:rPr lang="en-US" altLang="zh-CN" sz="2800" dirty="0" smtClean="0"/>
              <a:t>from </a:t>
            </a:r>
            <a:r>
              <a:rPr lang="en-US" altLang="zh-CN" sz="2800" dirty="0"/>
              <a:t>the clustering analysis</a:t>
            </a:r>
            <a:r>
              <a:rPr lang="en-US" altLang="zh-CN" sz="2800" dirty="0"/>
              <a:t> 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2192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7446" y="1815450"/>
            <a:ext cx="4305299" cy="2998177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90152" y="4881806"/>
            <a:ext cx="3141784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06389" y="1663922"/>
            <a:ext cx="1349496" cy="10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88867" y="2977768"/>
            <a:ext cx="1603132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5" y="571500"/>
            <a:ext cx="11333061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18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9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Rectangle 96"/>
          <p:cNvSpPr/>
          <p:nvPr/>
        </p:nvSpPr>
        <p:spPr>
          <a:xfrm>
            <a:off x="0" y="396776"/>
            <a:ext cx="619428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 Propofol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With increased </a:t>
            </a:r>
            <a:r>
              <a:rPr lang="en-US" altLang="zh-CN" sz="2800" dirty="0" smtClean="0"/>
              <a:t>dose: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cortical </a:t>
            </a:r>
            <a:r>
              <a:rPr lang="en-US" altLang="zh-CN" sz="2800" dirty="0"/>
              <a:t>connectivity in the motor cortex and DMN decreases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thalamic and hypothalamic </a:t>
            </a:r>
            <a:r>
              <a:rPr lang="en-US" altLang="zh-CN" sz="2800" dirty="0" smtClean="0"/>
              <a:t>connectivity </a:t>
            </a:r>
            <a:r>
              <a:rPr lang="en-US" altLang="zh-CN" sz="2800" dirty="0"/>
              <a:t>remains stable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in some subcortical areas, </a:t>
            </a:r>
            <a:r>
              <a:rPr lang="en-US" altLang="zh-CN" sz="2800" dirty="0" smtClean="0"/>
              <a:t>connectivity </a:t>
            </a:r>
            <a:r>
              <a:rPr lang="en-US" altLang="zh-CN" sz="2800" dirty="0"/>
              <a:t>is reduced but rebounds at a higher </a:t>
            </a:r>
            <a:r>
              <a:rPr lang="en-US" altLang="zh-CN" sz="2800" dirty="0" smtClean="0"/>
              <a:t>dose</a:t>
            </a:r>
            <a:endParaRPr lang="en-US" altLang="zh-CN" sz="2800" dirty="0"/>
          </a:p>
        </p:txBody>
      </p:sp>
      <p:sp>
        <p:nvSpPr>
          <p:cNvPr id="5" name="Rectangle 96"/>
          <p:cNvSpPr/>
          <p:nvPr/>
        </p:nvSpPr>
        <p:spPr>
          <a:xfrm>
            <a:off x="6194286" y="396776"/>
            <a:ext cx="57093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Similar to isoflurane and </a:t>
            </a:r>
            <a:r>
              <a:rPr lang="el-GR" altLang="zh-CN" sz="2800" dirty="0"/>
              <a:t>α-</a:t>
            </a:r>
            <a:r>
              <a:rPr lang="en-US" altLang="zh-CN" sz="2800" dirty="0"/>
              <a:t>chloralose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: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,the </a:t>
            </a:r>
            <a:r>
              <a:rPr lang="en-US" altLang="zh-CN" sz="2800" dirty="0"/>
              <a:t>thalamic connectivity is </a:t>
            </a:r>
            <a:r>
              <a:rPr lang="en-US" altLang="zh-CN" sz="2800" dirty="0" smtClean="0"/>
              <a:t>weak even </a:t>
            </a:r>
            <a:r>
              <a:rPr lang="en-US" altLang="zh-CN" sz="2800" dirty="0"/>
              <a:t>at very low doses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Greater anti-correlation</a:t>
            </a:r>
            <a:r>
              <a:rPr lang="en-US" altLang="zh-CN" sz="2800" dirty="0"/>
              <a:t> </a:t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5622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9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Rectangle 96"/>
          <p:cNvSpPr/>
          <p:nvPr/>
        </p:nvSpPr>
        <p:spPr>
          <a:xfrm>
            <a:off x="0" y="396776"/>
            <a:ext cx="59188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 Urethane: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Multiple </a:t>
            </a:r>
            <a:r>
              <a:rPr lang="en-US" altLang="zh-CN" sz="2800" dirty="0"/>
              <a:t>neurotransmitter </a:t>
            </a:r>
            <a:r>
              <a:rPr lang="en-US" altLang="zh-CN" sz="2800" dirty="0" smtClean="0"/>
              <a:t>systems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GABA receptors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N-methyl-D-aspartate </a:t>
            </a:r>
            <a:r>
              <a:rPr lang="en-US" altLang="zh-CN" sz="2800" dirty="0"/>
              <a:t>(NMDA) receptors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Minimal </a:t>
            </a:r>
            <a:r>
              <a:rPr lang="en-US" altLang="zh-CN" sz="2800" dirty="0"/>
              <a:t>impact on systemic hemodynamics and the</a:t>
            </a:r>
            <a:br>
              <a:rPr lang="en-US" altLang="zh-CN" sz="2800" dirty="0"/>
            </a:br>
            <a:r>
              <a:rPr lang="en-US" altLang="zh-CN" sz="2800" dirty="0"/>
              <a:t>cardiovascular system</a:t>
            </a:r>
            <a:r>
              <a:rPr lang="en-US" altLang="zh-CN" sz="2800" dirty="0"/>
              <a:t> </a:t>
            </a:r>
            <a:endParaRPr lang="en-US" altLang="zh-CN" sz="2800" dirty="0" smtClean="0"/>
          </a:p>
        </p:txBody>
      </p:sp>
      <p:sp>
        <p:nvSpPr>
          <p:cNvPr id="5" name="Rectangle 96"/>
          <p:cNvSpPr/>
          <p:nvPr/>
        </p:nvSpPr>
        <p:spPr>
          <a:xfrm>
            <a:off x="6056592" y="393502"/>
            <a:ext cx="5984736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Dosage-dependent </a:t>
            </a:r>
            <a:r>
              <a:rPr lang="en-US" altLang="zh-CN" sz="2800" dirty="0"/>
              <a:t>depression of bilateral connectivity and</a:t>
            </a:r>
            <a:br>
              <a:rPr lang="en-US" altLang="zh-CN" sz="2800" dirty="0"/>
            </a:br>
            <a:r>
              <a:rPr lang="en-US" altLang="zh-CN" sz="2800" dirty="0"/>
              <a:t>loss of spatial specificity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Induce </a:t>
            </a:r>
            <a:r>
              <a:rPr lang="en-US" altLang="zh-CN" sz="2800" dirty="0"/>
              <a:t>sleep-like states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Rapid eye </a:t>
            </a:r>
            <a:r>
              <a:rPr lang="en-US" altLang="zh-CN" sz="2800" dirty="0"/>
              <a:t>movement (fast wave)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Non-rapid </a:t>
            </a:r>
            <a:r>
              <a:rPr lang="en-US" altLang="zh-CN" sz="2800" dirty="0"/>
              <a:t>eye movement (slow wave)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Investigate </a:t>
            </a:r>
            <a:r>
              <a:rPr lang="en-US" altLang="zh-CN" sz="2800" dirty="0"/>
              <a:t>RSN dynamics in sleep</a:t>
            </a:r>
            <a:r>
              <a:rPr lang="en-US" altLang="zh-CN" sz="2800" dirty="0"/>
              <a:t> </a:t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 </a:t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37584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7446" y="1815450"/>
            <a:ext cx="4305299" cy="2998177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90152" y="4881806"/>
            <a:ext cx="3141784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06389" y="1663922"/>
            <a:ext cx="1349496" cy="10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88867" y="2977768"/>
            <a:ext cx="1603132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11250" cy="69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18510" y="2333008"/>
            <a:ext cx="696440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 all for listening~</a:t>
            </a:r>
            <a: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800" b="1" dirty="0">
              <a:solidFill>
                <a:srgbClr val="00AB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5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5728" y="3422822"/>
            <a:ext cx="3558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Anesthesias</a:t>
            </a:r>
            <a:endParaRPr lang="en-US" altLang="zh-CN" sz="4400" b="1" dirty="0" smtClean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45728" y="3003482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11"/>
          <p:cNvSpPr txBox="1"/>
          <p:nvPr/>
        </p:nvSpPr>
        <p:spPr>
          <a:xfrm>
            <a:off x="5445727" y="4192263"/>
            <a:ext cx="5061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α-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chloralose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Isoflurane  &amp; Medetomidine/dexmedetomidine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Propofol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Urethane </a:t>
            </a:r>
          </a:p>
        </p:txBody>
      </p:sp>
    </p:spTree>
    <p:extLst>
      <p:ext uri="{BB962C8B-B14F-4D97-AF65-F5344CB8AC3E}">
        <p14:creationId xmlns:p14="http://schemas.microsoft.com/office/powerpoint/2010/main" val="252373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5728" y="3422822"/>
            <a:ext cx="45327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Neural systems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5728" y="3003482"/>
            <a:ext cx="1610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40432" y="4142388"/>
            <a:ext cx="689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Identify brain regions  scopolamine induce   intensity changes</a:t>
            </a:r>
            <a:endParaRPr lang="en-US" altLang="zh-CN" dirty="0">
              <a:solidFill>
                <a:schemeClr val="accent2"/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Evaluate the effects of scopolamine on FC 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Whether scopolamine-induced memory effect could be 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    reversed with milameline</a:t>
            </a:r>
          </a:p>
        </p:txBody>
      </p:sp>
      <p:sp>
        <p:nvSpPr>
          <p:cNvPr id="3" name="矩形 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9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96"/>
          <p:cNvSpPr/>
          <p:nvPr/>
        </p:nvSpPr>
        <p:spPr>
          <a:xfrm>
            <a:off x="6106787" y="390346"/>
            <a:ext cx="604711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High </a:t>
            </a:r>
            <a:r>
              <a:rPr lang="en-US" altLang="zh-CN" sz="2800" dirty="0"/>
              <a:t>dose </a:t>
            </a:r>
            <a:r>
              <a:rPr lang="en-US" altLang="zh-CN" sz="28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reduced </a:t>
            </a:r>
            <a:r>
              <a:rPr lang="en-US" altLang="zh-CN" sz="2800" dirty="0" smtClean="0"/>
              <a:t>or </a:t>
            </a:r>
            <a:r>
              <a:rPr lang="en-US" altLang="zh-CN" sz="2800" dirty="0"/>
              <a:t>	</a:t>
            </a:r>
            <a:r>
              <a:rPr lang="en-US" altLang="zh-CN" sz="2800" dirty="0" smtClean="0"/>
              <a:t>complete </a:t>
            </a:r>
            <a:r>
              <a:rPr lang="en-US" altLang="zh-CN" sz="2800" dirty="0"/>
              <a:t>loss </a:t>
            </a:r>
            <a:r>
              <a:rPr lang="en-US" altLang="zh-CN" sz="2800" dirty="0" smtClean="0"/>
              <a:t>of 	bilateral </a:t>
            </a:r>
            <a:r>
              <a:rPr lang="en-US" altLang="zh-CN" sz="2800" dirty="0"/>
              <a:t>FC </a:t>
            </a: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Mid-to-high </a:t>
            </a:r>
            <a:r>
              <a:rPr lang="en-US" altLang="zh-CN" sz="2800" dirty="0"/>
              <a:t>dose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: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burst-suppression </a:t>
            </a:r>
            <a:r>
              <a:rPr lang="en-US" altLang="zh-CN" sz="2800" dirty="0"/>
              <a:t>activity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Low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dose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: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strong focal connectivity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thalamocortical connectivity</a:t>
            </a:r>
            <a:r>
              <a:rPr lang="en-US" altLang="zh-CN" sz="2800" dirty="0"/>
              <a:t> </a:t>
            </a:r>
            <a:endParaRPr lang="en-US" altLang="zh-CN" sz="2800" dirty="0" smtClean="0"/>
          </a:p>
        </p:txBody>
      </p:sp>
      <p:sp>
        <p:nvSpPr>
          <p:cNvPr id="6" name="Rectangle 96"/>
          <p:cNvSpPr/>
          <p:nvPr/>
        </p:nvSpPr>
        <p:spPr>
          <a:xfrm>
            <a:off x="421625" y="366623"/>
            <a:ext cx="533147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Isoflurane :</a:t>
            </a:r>
            <a:endParaRPr lang="en-US" altLang="zh-CN" sz="2800" b="1" dirty="0">
              <a:ea typeface="Roboto Cn" pitchFamily="2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Quick</a:t>
            </a:r>
            <a:r>
              <a:rPr lang="en-US" altLang="zh-CN" sz="2800" dirty="0"/>
              <a:t>, easy </a:t>
            </a:r>
            <a:r>
              <a:rPr lang="en-US" altLang="zh-CN" sz="2800" dirty="0"/>
              <a:t>,</a:t>
            </a:r>
            <a:r>
              <a:rPr lang="en-US" altLang="zh-CN" sz="2800" dirty="0" smtClean="0"/>
              <a:t>safe and 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good recovery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Multiple </a:t>
            </a:r>
            <a:r>
              <a:rPr lang="en-US" altLang="zh-CN" sz="2800" dirty="0"/>
              <a:t>systems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G</a:t>
            </a:r>
            <a:r>
              <a:rPr lang="en-US" altLang="zh-CN" sz="2800" dirty="0" smtClean="0"/>
              <a:t>utamatergic system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GABAergic systems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Strong vasodilatory effect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Neurovascular </a:t>
            </a:r>
            <a:r>
              <a:rPr lang="en-US" altLang="zh-CN" sz="2800" dirty="0"/>
              <a:t>coupling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Dosage-dependent </a:t>
            </a:r>
          </a:p>
        </p:txBody>
      </p:sp>
    </p:spTree>
    <p:extLst>
      <p:ext uri="{BB962C8B-B14F-4D97-AF65-F5344CB8AC3E}">
        <p14:creationId xmlns:p14="http://schemas.microsoft.com/office/powerpoint/2010/main" val="142527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9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Rectangle 96"/>
          <p:cNvSpPr/>
          <p:nvPr/>
        </p:nvSpPr>
        <p:spPr>
          <a:xfrm>
            <a:off x="209551" y="299146"/>
            <a:ext cx="57093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Medetomidine/dexmedetomidine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Agonizes </a:t>
            </a:r>
            <a:r>
              <a:rPr lang="en-US" altLang="zh-CN" sz="2800" dirty="0"/>
              <a:t>the </a:t>
            </a:r>
            <a:r>
              <a:rPr lang="el-GR" altLang="zh-CN" sz="2800" dirty="0"/>
              <a:t>α2-</a:t>
            </a:r>
            <a:br>
              <a:rPr lang="el-GR" altLang="zh-CN" sz="2800" dirty="0"/>
            </a:br>
            <a:r>
              <a:rPr lang="en-US" altLang="zh-CN" sz="2800" dirty="0"/>
              <a:t>adrenergic receptor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Cause </a:t>
            </a:r>
            <a:r>
              <a:rPr lang="en-US" altLang="zh-CN" sz="2800" dirty="0"/>
              <a:t>bradycardia and</a:t>
            </a:r>
            <a:br>
              <a:rPr lang="en-US" altLang="zh-CN" sz="2800" dirty="0"/>
            </a:br>
            <a:r>
              <a:rPr lang="en-US" altLang="zh-CN" sz="2800" dirty="0"/>
              <a:t>act as vasoconstrictors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Less </a:t>
            </a:r>
            <a:r>
              <a:rPr lang="en-US" altLang="zh-CN" sz="2800" dirty="0"/>
              <a:t>impact on neural activity and </a:t>
            </a:r>
            <a:r>
              <a:rPr lang="en-US" altLang="zh-CN" sz="2800" dirty="0" smtClean="0"/>
              <a:t>neurovascular coupling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Easily </a:t>
            </a:r>
            <a:r>
              <a:rPr lang="en-US" altLang="zh-CN" sz="2800" dirty="0"/>
              <a:t>reversible by </a:t>
            </a:r>
            <a:r>
              <a:rPr lang="en-US" altLang="zh-CN" sz="2800" dirty="0" smtClean="0"/>
              <a:t>an antagonist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Low dose: strong and focal RSNs </a:t>
            </a:r>
            <a:r>
              <a:rPr lang="en-US" altLang="zh-CN" sz="2800" dirty="0" smtClean="0"/>
              <a:t> </a:t>
            </a:r>
          </a:p>
        </p:txBody>
      </p:sp>
      <p:sp>
        <p:nvSpPr>
          <p:cNvPr id="5" name="Rectangle 96"/>
          <p:cNvSpPr/>
          <p:nvPr/>
        </p:nvSpPr>
        <p:spPr>
          <a:xfrm>
            <a:off x="6194286" y="337246"/>
            <a:ext cx="570934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High </a:t>
            </a:r>
            <a:r>
              <a:rPr lang="el-GR" altLang="zh-CN" sz="2800" dirty="0"/>
              <a:t>α2 </a:t>
            </a:r>
            <a:r>
              <a:rPr lang="en-US" altLang="zh-CN" sz="2800" dirty="0"/>
              <a:t>receptor </a:t>
            </a:r>
            <a:r>
              <a:rPr lang="en-US" altLang="zh-CN" sz="2800" dirty="0" smtClean="0"/>
              <a:t>density: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 smtClean="0"/>
              <a:t>	Connectivity  </a:t>
            </a:r>
            <a:r>
              <a:rPr lang="en-US" altLang="zh-CN" sz="2800" dirty="0"/>
              <a:t>reduces dosage- 	and duration-dependently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Low </a:t>
            </a:r>
            <a:r>
              <a:rPr lang="en-US" altLang="zh-CN" sz="2800" dirty="0"/>
              <a:t>receptor </a:t>
            </a:r>
            <a:r>
              <a:rPr lang="en-US" altLang="zh-CN" sz="2800" dirty="0" smtClean="0"/>
              <a:t>density: unaffected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Unlike </a:t>
            </a:r>
            <a:r>
              <a:rPr lang="en-US" altLang="zh-CN" sz="2800" dirty="0"/>
              <a:t>:</a:t>
            </a:r>
            <a:r>
              <a:rPr lang="en-US" altLang="zh-CN" sz="2800" dirty="0" smtClean="0"/>
              <a:t> </a:t>
            </a:r>
            <a:r>
              <a:rPr lang="el-GR" altLang="zh-CN" sz="2800" dirty="0">
                <a:ea typeface="Roboto Cn" pitchFamily="2" charset="0"/>
                <a:cs typeface="Arial" panose="020B0604020202020204" pitchFamily="34" charset="0"/>
              </a:rPr>
              <a:t>α-</a:t>
            </a:r>
            <a:r>
              <a:rPr lang="en-US" altLang="zh-CN" sz="2800" dirty="0">
                <a:ea typeface="Roboto Cn" pitchFamily="2" charset="0"/>
                <a:cs typeface="Arial" panose="020B0604020202020204" pitchFamily="34" charset="0"/>
              </a:rPr>
              <a:t>chloralose </a:t>
            </a:r>
            <a:r>
              <a:rPr lang="en-US" altLang="zh-CN" sz="2800" dirty="0" smtClean="0">
                <a:ea typeface="Roboto Cn" pitchFamily="2" charset="0"/>
                <a:cs typeface="Arial" panose="020B0604020202020204" pitchFamily="34" charset="0"/>
              </a:rPr>
              <a:t> &amp;</a:t>
            </a:r>
            <a:r>
              <a:rPr lang="en-US" altLang="zh-CN" sz="2800" dirty="0" smtClean="0"/>
              <a:t>isoflurane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Increasing </a:t>
            </a:r>
            <a:r>
              <a:rPr lang="en-US" altLang="zh-CN" sz="2800" dirty="0"/>
              <a:t>the dosage </a:t>
            </a:r>
            <a:r>
              <a:rPr lang="en-US" altLang="zh-CN" sz="2800" dirty="0" smtClean="0"/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no neurovascularcoupling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No evoked </a:t>
            </a:r>
            <a:r>
              <a:rPr lang="en-US" altLang="zh-CN" sz="2800" dirty="0"/>
              <a:t>activation </a:t>
            </a:r>
            <a:endParaRPr lang="en-US" altLang="zh-CN" sz="28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No fluctuation amplitude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Reduces the synchrony</a:t>
            </a:r>
          </a:p>
        </p:txBody>
      </p:sp>
    </p:spTree>
    <p:extLst>
      <p:ext uri="{BB962C8B-B14F-4D97-AF65-F5344CB8AC3E}">
        <p14:creationId xmlns:p14="http://schemas.microsoft.com/office/powerpoint/2010/main" val="161317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9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Rectangle 96"/>
          <p:cNvSpPr/>
          <p:nvPr/>
        </p:nvSpPr>
        <p:spPr>
          <a:xfrm>
            <a:off x="209551" y="1120676"/>
            <a:ext cx="57093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ea typeface="Roboto Cn" pitchFamily="2" charset="0"/>
                <a:cs typeface="Arial" panose="020B0604020202020204" pitchFamily="34" charset="0"/>
              </a:rPr>
              <a:t>Medetomidine </a:t>
            </a: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+ </a:t>
            </a:r>
            <a:r>
              <a:rPr lang="en-US" altLang="zh-CN" sz="2800" b="1" dirty="0">
                <a:ea typeface="Roboto Cn" pitchFamily="2" charset="0"/>
                <a:cs typeface="Arial" panose="020B0604020202020204" pitchFamily="34" charset="0"/>
              </a:rPr>
              <a:t>isoflurane </a:t>
            </a: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Roboto Cn" pitchFamily="2" charset="0"/>
                <a:cs typeface="Arial" panose="020B0604020202020204" pitchFamily="34" charset="0"/>
              </a:rPr>
              <a:t>Medetomidine </a:t>
            </a:r>
            <a:r>
              <a:rPr lang="en-US" altLang="zh-CN" sz="2800" dirty="0" smtClean="0">
                <a:ea typeface="Roboto Cn" pitchFamily="2" charset="0"/>
                <a:cs typeface="Arial" panose="020B0604020202020204" pitchFamily="34" charset="0"/>
              </a:rPr>
              <a:t>:</a:t>
            </a:r>
            <a:r>
              <a:rPr lang="en-US" altLang="zh-CN" sz="2800" dirty="0"/>
              <a:t> epileptic activity after </a:t>
            </a:r>
            <a:r>
              <a:rPr lang="en-US" altLang="zh-CN" sz="2800" dirty="0" smtClean="0"/>
              <a:t>long periods </a:t>
            </a:r>
            <a:r>
              <a:rPr lang="en-US" altLang="zh-CN" sz="2800" dirty="0"/>
              <a:t>of sedation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Combining </a:t>
            </a:r>
            <a:r>
              <a:rPr lang="en-US" altLang="zh-CN" sz="2800" dirty="0"/>
              <a:t>medetomidine with a very low dose of isoflurane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Detecting </a:t>
            </a:r>
            <a:r>
              <a:rPr lang="en-US" altLang="zh-CN" sz="2800" dirty="0"/>
              <a:t>strong bilateral FC, the DMN and even anti-correlation</a:t>
            </a:r>
            <a:r>
              <a:rPr lang="en-US" altLang="zh-CN" sz="2800" dirty="0"/>
              <a:t> </a:t>
            </a:r>
            <a:endParaRPr lang="en-US" altLang="zh-CN" sz="2800" dirty="0" smtClean="0"/>
          </a:p>
        </p:txBody>
      </p:sp>
      <p:sp>
        <p:nvSpPr>
          <p:cNvPr id="5" name="Rectangle 96"/>
          <p:cNvSpPr/>
          <p:nvPr/>
        </p:nvSpPr>
        <p:spPr>
          <a:xfrm>
            <a:off x="6194286" y="1120676"/>
            <a:ext cx="5709348" cy="1964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Suppressing the potential epileptic effects without altering the evoked potential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771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86817" y="929034"/>
            <a:ext cx="110842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r>
              <a:rPr lang="en-US" altLang="zh-CN" sz="7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Neural </a:t>
            </a:r>
            <a:r>
              <a:rPr lang="en-US" altLang="zh-CN" sz="72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Circuits</a:t>
            </a:r>
            <a:endParaRPr lang="en-US" altLang="zh-CN" sz="7200" b="1" dirty="0" smtClean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7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72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72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5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Bukhari</a:t>
            </a:r>
            <a:r>
              <a:rPr lang="en-US" altLang="zh-CN" sz="5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2017</a:t>
            </a:r>
            <a:endParaRPr lang="zh-CN" altLang="en-US" sz="5400" dirty="0">
              <a:solidFill>
                <a:srgbClr val="00ABB4"/>
              </a:solidFill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94758" y="382444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44383" y="3824441"/>
            <a:ext cx="3852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ICA analysis </a:t>
            </a: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Dual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Regression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Network modeling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/>
            </a:r>
            <a:b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5600" y="3825650"/>
            <a:ext cx="22846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Isoflurane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Medetomidine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Combined</a:t>
            </a: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949009" y="3820584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141996" y="3784186"/>
            <a:ext cx="39265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C57bl/6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mice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RsfMRI</a:t>
            </a:r>
            <a:endParaRPr lang="en-US" altLang="zh-CN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FSL</a:t>
            </a:r>
          </a:p>
        </p:txBody>
      </p:sp>
    </p:spTree>
    <p:extLst>
      <p:ext uri="{BB962C8B-B14F-4D97-AF65-F5344CB8AC3E}">
        <p14:creationId xmlns:p14="http://schemas.microsoft.com/office/powerpoint/2010/main" val="10995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594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ICA Analysis</a:t>
            </a:r>
          </a:p>
        </p:txBody>
      </p:sp>
      <p:sp>
        <p:nvSpPr>
          <p:cNvPr id="31" name="Rectangle 96"/>
          <p:cNvSpPr/>
          <p:nvPr/>
        </p:nvSpPr>
        <p:spPr>
          <a:xfrm>
            <a:off x="896518" y="1741998"/>
            <a:ext cx="102452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Concat-ICA </a:t>
            </a:r>
            <a:r>
              <a:rPr lang="en-US" altLang="zh-CN" sz="2800" dirty="0" smtClean="0"/>
              <a:t>:Multisession </a:t>
            </a:r>
            <a:r>
              <a:rPr lang="en-US" altLang="zh-CN" sz="2800" dirty="0"/>
              <a:t>temporal ICA concatenated </a:t>
            </a:r>
            <a:r>
              <a:rPr lang="en-US" altLang="zh-CN" sz="2800" dirty="0" smtClean="0"/>
              <a:t> approach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IC </a:t>
            </a:r>
            <a:r>
              <a:rPr lang="en-US" altLang="zh-CN" sz="2800" b="1" dirty="0"/>
              <a:t>maps </a:t>
            </a:r>
            <a:r>
              <a:rPr lang="en-US" altLang="zh-CN" sz="2800" dirty="0" smtClean="0"/>
              <a:t>:for </a:t>
            </a:r>
            <a:r>
              <a:rPr lang="en-US" altLang="zh-CN" sz="2800" dirty="0"/>
              <a:t>each analysis </a:t>
            </a:r>
            <a:r>
              <a:rPr lang="en-US" altLang="zh-CN" sz="2800" dirty="0" smtClean="0"/>
              <a:t>group (70  independent components)</a:t>
            </a:r>
            <a:endParaRPr lang="en-US" altLang="zh-CN" sz="2800" b="1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Threshold</a:t>
            </a:r>
            <a:r>
              <a:rPr lang="en-US" altLang="zh-CN" sz="2800" dirty="0" smtClean="0"/>
              <a:t> :</a:t>
            </a:r>
            <a:r>
              <a:rPr lang="en-US" altLang="zh-CN" sz="2800" dirty="0"/>
              <a:t> based on fitting a </a:t>
            </a:r>
            <a:r>
              <a:rPr lang="en-US" altLang="zh-CN" sz="2800" dirty="0" smtClean="0"/>
              <a:t>Gaussian/gamma mixture model ,</a:t>
            </a:r>
          </a:p>
        </p:txBody>
      </p:sp>
    </p:spTree>
    <p:extLst>
      <p:ext uri="{BB962C8B-B14F-4D97-AF65-F5344CB8AC3E}">
        <p14:creationId xmlns:p14="http://schemas.microsoft.com/office/powerpoint/2010/main" val="26774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594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ICA Analysis</a:t>
            </a:r>
          </a:p>
        </p:txBody>
      </p:sp>
      <p:sp>
        <p:nvSpPr>
          <p:cNvPr id="31" name="Rectangle 96"/>
          <p:cNvSpPr/>
          <p:nvPr/>
        </p:nvSpPr>
        <p:spPr>
          <a:xfrm>
            <a:off x="896518" y="1551498"/>
            <a:ext cx="102452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Exclude :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overlapped with </a:t>
            </a:r>
            <a:r>
              <a:rPr lang="en-US" altLang="zh-CN" sz="2800" dirty="0"/>
              <a:t>vascular structures and </a:t>
            </a:r>
            <a:r>
              <a:rPr lang="en-US" altLang="zh-CN" sz="2800" dirty="0" smtClean="0"/>
              <a:t>ventricles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regressors of no interest in the DR analysis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prone to be affected by motion-related </a:t>
            </a:r>
            <a:r>
              <a:rPr lang="en-US" altLang="zh-CN" sz="2800" dirty="0" smtClean="0"/>
              <a:t>artifacts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17  independent components </a:t>
            </a:r>
            <a:r>
              <a:rPr lang="en-US" altLang="zh-CN" sz="2800" dirty="0" smtClean="0"/>
              <a:t>remained at last</a:t>
            </a:r>
            <a:endParaRPr lang="en-US" sz="2800" b="1" dirty="0" smtClean="0"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7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7446" y="1815450"/>
            <a:ext cx="4305299" cy="2998177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90152" y="4881806"/>
            <a:ext cx="3141784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06389" y="1663922"/>
            <a:ext cx="1349496" cy="10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88867" y="2977768"/>
            <a:ext cx="1603132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11812920" cy="553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7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ABB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</TotalTime>
  <Words>810</Words>
  <Application>Microsoft Office PowerPoint</Application>
  <PresentationFormat>自定义</PresentationFormat>
  <Paragraphs>189</Paragraphs>
  <Slides>28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xb21cn</cp:lastModifiedBy>
  <cp:revision>997</cp:revision>
  <dcterms:created xsi:type="dcterms:W3CDTF">2016-03-06T12:02:16Z</dcterms:created>
  <dcterms:modified xsi:type="dcterms:W3CDTF">2018-01-15T05:51:26Z</dcterms:modified>
</cp:coreProperties>
</file>