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42" r:id="rId2"/>
    <p:sldId id="443" r:id="rId3"/>
    <p:sldId id="455" r:id="rId4"/>
    <p:sldId id="444" r:id="rId5"/>
    <p:sldId id="456" r:id="rId6"/>
    <p:sldId id="457" r:id="rId7"/>
    <p:sldId id="458" r:id="rId8"/>
    <p:sldId id="459" r:id="rId9"/>
    <p:sldId id="460" r:id="rId10"/>
    <p:sldId id="462" r:id="rId11"/>
    <p:sldId id="463" r:id="rId12"/>
    <p:sldId id="461" r:id="rId13"/>
    <p:sldId id="464" r:id="rId14"/>
    <p:sldId id="465" r:id="rId15"/>
    <p:sldId id="30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77172" autoAdjust="0"/>
  </p:normalViewPr>
  <p:slideViewPr>
    <p:cSldViewPr snapToGrid="0">
      <p:cViewPr>
        <p:scale>
          <a:sx n="50" d="100"/>
          <a:sy n="50" d="100"/>
        </p:scale>
        <p:origin x="-126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Youngest bin :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1st primary state :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displays high activity in brain regions traditionally observed to be active at rest (“task-negative”) 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2nd primary state :</a:t>
            </a:r>
          </a:p>
          <a:p>
            <a:pPr lvl="1"/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displays high activity in regions traditionally observed to be active during cognitive tasks (“task-positive”)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All bins</a:t>
            </a:r>
            <a:r>
              <a:rPr lang="en-US" altLang="zh-CN" baseline="0" dirty="0" smtClean="0"/>
              <a:t> :</a:t>
            </a:r>
          </a:p>
          <a:p>
            <a:r>
              <a:rPr lang="en-US" altLang="zh-CN" baseline="0" dirty="0" smtClean="0"/>
              <a:t>     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ompute the Pearson's correlation coefficient between the mean BOLD values for each system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state pair.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found that the correlation in BOLD among average task-negative states extracted from each age group was r = 0.90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			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task-positive states was r =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0.92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means over age bin and its std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Linear</a:t>
            </a:r>
            <a:r>
              <a:rPr lang="en-US" altLang="zh-CN" baseline="0" dirty="0" smtClean="0"/>
              <a:t> regression models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greater complex executive accuracy in adulthood is supported by 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increasing refinement of brain state dynamics, which in turn is characterized by greater time spent in primary 	states ,as well as greater flexibility of state transitions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significant interaction with age</a:t>
            </a:r>
            <a:r>
              <a:rPr lang="en-US" altLang="zh-CN" dirty="0" smtClean="0"/>
              <a:t> 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executive accuracy &amp; time spent in primary states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 interaction with age : executive accuracy &amp; state flexibility 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Greater state flexibility was related to 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poorer complex executive accuracy in children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better complex executive accuracy in young adults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Cognitive states in childhood is disadvantageous for cognitive control, but advantageous for learning specifically and 	behavioral adaptation more generally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264 roi </a:t>
            </a:r>
            <a:r>
              <a:rPr lang="en-US" altLang="zh-CN" dirty="0" smtClean="0">
                <a:sym typeface="Wingdings" panose="05000000000000000000" pitchFamily="2" charset="2"/>
              </a:rPr>
              <a:t> 264 node</a:t>
            </a:r>
          </a:p>
          <a:p>
            <a:r>
              <a:rPr lang="en-US" altLang="zh-CN" dirty="0" smtClean="0"/>
              <a:t>B time courses (/TR)</a:t>
            </a:r>
          </a:p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vector(each vector element:mean z for each roi)</a:t>
            </a:r>
          </a:p>
          <a:p>
            <a:r>
              <a:rPr lang="en-US" altLang="zh-CN" dirty="0" smtClean="0"/>
              <a:t>D distance</a:t>
            </a:r>
          </a:p>
          <a:p>
            <a:r>
              <a:rPr lang="en-US" altLang="zh-CN" baseline="0" dirty="0" smtClean="0"/>
              <a:t>   person-level:</a:t>
            </a:r>
          </a:p>
          <a:p>
            <a:r>
              <a:rPr lang="en-US" altLang="zh-CN" baseline="0" dirty="0" smtClean="0"/>
              <a:t>	</a:t>
            </a:r>
            <a:r>
              <a:rPr lang="en-US" altLang="zh-CN" dirty="0" smtClean="0"/>
              <a:t>matrix/person,120*120</a:t>
            </a:r>
          </a:p>
          <a:p>
            <a:r>
              <a:rPr lang="en-US" altLang="zh-CN" dirty="0" smtClean="0"/>
              <a:t>	temporal adjancy matrix</a:t>
            </a:r>
          </a:p>
          <a:p>
            <a:r>
              <a:rPr lang="en-US" altLang="zh-CN" dirty="0" smtClean="0"/>
              <a:t>	modularity result:3~6or4average</a:t>
            </a:r>
            <a:r>
              <a:rPr lang="en-US" altLang="zh-CN" baseline="0" dirty="0" smtClean="0"/>
              <a:t> states per sub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group-level: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</a:t>
            </a:r>
            <a:r>
              <a:rPr lang="en-US" altLang="zh-CN" dirty="0" smtClean="0"/>
              <a:t>matrix/bin,N*N(N:number of mean</a:t>
            </a:r>
            <a:r>
              <a:rPr lang="en-US" altLang="zh-CN" baseline="0" dirty="0" smtClean="0"/>
              <a:t> state vector,all mean state vectors from all sub in respective bin)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state</a:t>
            </a:r>
            <a:r>
              <a:rPr lang="en-US" altLang="zh-CN" dirty="0" smtClean="0"/>
              <a:t> adjancency matrix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modularity 2 primary states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 clustering( louvain-like locally</a:t>
            </a:r>
            <a:r>
              <a:rPr lang="en-US" altLang="zh-CN" baseline="0" dirty="0" smtClean="0"/>
              <a:t> greedy algorithm, person-level, group-level) </a:t>
            </a:r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en-US" altLang="zh-CN" baseline="0" dirty="0" smtClean="0"/>
              <a:t> frequency</a:t>
            </a:r>
          </a:p>
          <a:p>
            <a:r>
              <a:rPr lang="en-US" altLang="zh-CN" baseline="0" dirty="0" smtClean="0"/>
              <a:t>G state shift ?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100% primary states 92%</a:t>
            </a:r>
            <a:r>
              <a:rPr lang="en-US" altLang="zh-CN" baseline="0" dirty="0" smtClean="0"/>
              <a:t> remain states : P&lt;0.05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100% primary states 96.8%</a:t>
            </a:r>
            <a:r>
              <a:rPr lang="en-US" altLang="zh-CN" baseline="0" dirty="0" smtClean="0"/>
              <a:t> remain states : P&lt;0.05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from this analysis demonstrate that (both relative to the null distribution):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(1)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activity in the task-negative systems is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significantly increased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in the task-negative state relative to the null;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 activity in the task-positive systems is significantly increased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task-positive state relative to the null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2480" y="1212867"/>
            <a:ext cx="10835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Brain state expression and transitions are related to complex executive</a:t>
            </a:r>
            <a:b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cognition in normative neurodevelopment  </a:t>
            </a:r>
          </a:p>
        </p:txBody>
      </p:sp>
    </p:spTree>
    <p:extLst>
      <p:ext uri="{BB962C8B-B14F-4D97-AF65-F5344CB8AC3E}">
        <p14:creationId xmlns:p14="http://schemas.microsoft.com/office/powerpoint/2010/main" val="3247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1" y="800100"/>
            <a:ext cx="11340741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" y="952500"/>
            <a:ext cx="11132393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 the Flexibility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403857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F =T/S </a:t>
            </a:r>
            <a:r>
              <a:rPr lang="en-US" altLang="zh-CN" sz="2800" dirty="0" smtClean="0"/>
              <a:t>(for each sub):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F: the </a:t>
            </a:r>
            <a:r>
              <a:rPr lang="en-US" altLang="zh-CN" sz="2800" dirty="0"/>
              <a:t>state flexibility </a:t>
            </a:r>
            <a:endParaRPr lang="en-US" altLang="zh-CN" sz="2800" dirty="0" smtClean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T: the </a:t>
            </a:r>
            <a:r>
              <a:rPr lang="en-US" altLang="zh-CN" sz="2800" dirty="0"/>
              <a:t>number of </a:t>
            </a:r>
            <a:r>
              <a:rPr lang="en-US" altLang="zh-CN" sz="2800" dirty="0" smtClean="0"/>
              <a:t>state transitions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S: relative </a:t>
            </a:r>
            <a:r>
              <a:rPr lang="en-US" altLang="zh-CN" sz="2800" dirty="0"/>
              <a:t>to the number of states </a:t>
            </a:r>
            <a:endParaRPr lang="en-US" altLang="zh-CN" sz="2800" dirty="0" smtClean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I</a:t>
            </a:r>
            <a:r>
              <a:rPr lang="en-US" altLang="zh-CN" sz="2800" dirty="0" smtClean="0"/>
              <a:t>nclusive </a:t>
            </a:r>
            <a:r>
              <a:rPr lang="en-US" altLang="zh-CN" sz="2800" dirty="0"/>
              <a:t>of all primary and secondary </a:t>
            </a:r>
            <a:r>
              <a:rPr lang="en-US" altLang="zh-CN" sz="2800" dirty="0" smtClean="0"/>
              <a:t>states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4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56830"/>
            <a:ext cx="7177278" cy="61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53518"/>
            <a:ext cx="7648651" cy="56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b="38073"/>
          <a:stretch/>
        </p:blipFill>
        <p:spPr>
          <a:xfrm>
            <a:off x="0" y="-1"/>
            <a:ext cx="12192000" cy="33909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3390900"/>
          </a:xfrm>
          <a:prstGeom prst="rect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4017" y="929034"/>
            <a:ext cx="9991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NeuroImage</a:t>
            </a:r>
          </a:p>
          <a:p>
            <a:r>
              <a:rPr lang="en-US" altLang="zh-CN" sz="7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72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</a:t>
            </a:r>
            <a:r>
              <a:rPr lang="en-US" altLang="zh-CN" sz="5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Medaglia , 2017</a:t>
            </a:r>
            <a:endParaRPr lang="zh-CN" altLang="en-US" sz="5400" dirty="0">
              <a:solidFill>
                <a:srgbClr val="00ABB4"/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94758" y="3824441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80554" y="4391282"/>
            <a:ext cx="3852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Rs &amp; task evoled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Dynamic graph </a:t>
            </a:r>
            <a:endParaRPr lang="en-US" altLang="zh-C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3300" y="4083506"/>
            <a:ext cx="2143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780(10 bins)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120TRs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264 rois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7949009" y="3820584"/>
            <a:ext cx="0" cy="2464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265402" y="4087363"/>
            <a:ext cx="3926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Time spent in two primary states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36711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303208"/>
            <a:ext cx="11061183" cy="60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Assessing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significance of states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2108707"/>
            <a:ext cx="102452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 permutation tests: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Examine the significance of state organization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Examine the significance of activity in primary states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99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Assessing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significance of states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2108707"/>
            <a:ext cx="102452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Permutation 1(The </a:t>
            </a: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significance of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state):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Group-level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Person-level</a:t>
            </a:r>
          </a:p>
        </p:txBody>
      </p:sp>
    </p:spTree>
    <p:extLst>
      <p:ext uri="{BB962C8B-B14F-4D97-AF65-F5344CB8AC3E}">
        <p14:creationId xmlns:p14="http://schemas.microsoft.com/office/powerpoint/2010/main" val="32950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Assessing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significance of states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741485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Permutation 1(The significance of state 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Group-level: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State adjancency matrix(for each bin)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1000 times, Q ,95%(greater)</a:t>
            </a:r>
          </a:p>
        </p:txBody>
      </p:sp>
    </p:spTree>
    <p:extLst>
      <p:ext uri="{BB962C8B-B14F-4D97-AF65-F5344CB8AC3E}">
        <p14:creationId xmlns:p14="http://schemas.microsoft.com/office/powerpoint/2010/main" val="14153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Assessing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significance of states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2108707"/>
            <a:ext cx="102452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Permutation 1(The significance of state 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Person-level: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Temporal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adjancency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matrix for each sub</a:t>
            </a:r>
          </a:p>
        </p:txBody>
      </p:sp>
    </p:spTree>
    <p:extLst>
      <p:ext uri="{BB962C8B-B14F-4D97-AF65-F5344CB8AC3E}">
        <p14:creationId xmlns:p14="http://schemas.microsoft.com/office/powerpoint/2010/main" val="14153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9" y="294935"/>
            <a:ext cx="72622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Assessing 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significance of states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918207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Permutation 2(The </a:t>
            </a: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significance of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activity):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Person-level: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Z-scored </a:t>
            </a:r>
            <a:r>
              <a:rPr lang="en-US" altLang="zh-CN" sz="2800" dirty="0"/>
              <a:t>BOLD signal </a:t>
            </a:r>
            <a:r>
              <a:rPr lang="en-US" altLang="zh-CN" sz="2800" dirty="0" smtClean="0"/>
              <a:t>intensities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In </a:t>
            </a:r>
            <a:r>
              <a:rPr lang="en-US" altLang="zh-CN" sz="2800" dirty="0"/>
              <a:t>all TRs contributing to the two </a:t>
            </a:r>
            <a:r>
              <a:rPr lang="en-US" altLang="zh-CN" sz="2800" dirty="0" smtClean="0"/>
              <a:t>primary </a:t>
            </a:r>
            <a:r>
              <a:rPr lang="en-US" altLang="zh-CN" sz="2800" dirty="0"/>
              <a:t>state </a:t>
            </a:r>
            <a:r>
              <a:rPr lang="en-US" altLang="zh-CN" sz="2800" dirty="0" smtClean="0"/>
              <a:t>vectors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1000, BOLD,97.5%(greater or less)</a:t>
            </a:r>
          </a:p>
        </p:txBody>
      </p:sp>
    </p:spTree>
    <p:extLst>
      <p:ext uri="{BB962C8B-B14F-4D97-AF65-F5344CB8AC3E}">
        <p14:creationId xmlns:p14="http://schemas.microsoft.com/office/powerpoint/2010/main" val="5189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1077395"/>
            <a:ext cx="11742429" cy="44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407</Words>
  <Application>Microsoft Office PowerPoint</Application>
  <PresentationFormat>自定义</PresentationFormat>
  <Paragraphs>99</Paragraphs>
  <Slides>15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1191</cp:revision>
  <dcterms:created xsi:type="dcterms:W3CDTF">2016-03-06T12:02:16Z</dcterms:created>
  <dcterms:modified xsi:type="dcterms:W3CDTF">2018-03-31T03:03:31Z</dcterms:modified>
</cp:coreProperties>
</file>