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82" r:id="rId3"/>
    <p:sldId id="259" r:id="rId4"/>
    <p:sldId id="260" r:id="rId5"/>
    <p:sldId id="280" r:id="rId6"/>
    <p:sldId id="265" r:id="rId7"/>
    <p:sldId id="267" r:id="rId8"/>
    <p:sldId id="286" r:id="rId9"/>
    <p:sldId id="287" r:id="rId10"/>
    <p:sldId id="288" r:id="rId11"/>
    <p:sldId id="289" r:id="rId12"/>
    <p:sldId id="290" r:id="rId13"/>
    <p:sldId id="283" r:id="rId14"/>
    <p:sldId id="269" r:id="rId15"/>
    <p:sldId id="264" r:id="rId16"/>
    <p:sldId id="292" r:id="rId17"/>
    <p:sldId id="293" r:id="rId18"/>
    <p:sldId id="294" r:id="rId19"/>
    <p:sldId id="296" r:id="rId20"/>
    <p:sldId id="295" r:id="rId21"/>
    <p:sldId id="299" r:id="rId22"/>
    <p:sldId id="297" r:id="rId23"/>
    <p:sldId id="300" r:id="rId24"/>
    <p:sldId id="285" r:id="rId25"/>
    <p:sldId id="291" r:id="rId26"/>
    <p:sldId id="268" r:id="rId27"/>
    <p:sldId id="271" r:id="rId28"/>
    <p:sldId id="272" r:id="rId29"/>
    <p:sldId id="298" r:id="rId30"/>
    <p:sldId id="301" r:id="rId31"/>
    <p:sldId id="302" r:id="rId32"/>
    <p:sldId id="284" r:id="rId33"/>
    <p:sldId id="304" r:id="rId34"/>
    <p:sldId id="305" r:id="rId35"/>
    <p:sldId id="306" r:id="rId36"/>
    <p:sldId id="307" r:id="rId37"/>
    <p:sldId id="30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3A8F94"/>
    <a:srgbClr val="E6E6E6"/>
    <a:srgbClr val="007076"/>
    <a:srgbClr val="00E3EE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2047" autoAdjust="0"/>
  </p:normalViewPr>
  <p:slideViewPr>
    <p:cSldViewPr snapToGrid="0">
      <p:cViewPr varScale="1">
        <p:scale>
          <a:sx n="61" d="100"/>
          <a:sy n="61" d="100"/>
        </p:scale>
        <p:origin x="850" y="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43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5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5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5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00ABB4"/>
                </a:solidFill>
                <a:ea typeface="Roboto Cn" pitchFamily="2" charset="0"/>
                <a:cs typeface="Arial" panose="020B0604020202020204" pitchFamily="34" charset="0"/>
              </a:rPr>
              <a:t>Direct comparisons of these distributions were first measured with the D, which assumes that the mouse connectivity distribution is similar to the test distribution(f(B)) if D peaks at 0.5. Thus, when both D and F measures deviate from 0.5, it indicates that the two distributions being compared are different.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68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分别定性、定量的角度</a:t>
            </a:r>
            <a:endParaRPr lang="en-US" altLang="zh-CN" dirty="0" smtClean="0"/>
          </a:p>
          <a:p>
            <a:r>
              <a:rPr lang="zh-CN" altLang="en-US" dirty="0" smtClean="0"/>
              <a:t>结构、功能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83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r>
              <a:rPr lang="en-US" altLang="zh-CN" baseline="0" dirty="0" smtClean="0"/>
              <a:t> functional correlations shou creespondence across species – motor system(primary motor cortex).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7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30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7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70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7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基因，组织，医疗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丰富的研究</a:t>
            </a:r>
            <a:endParaRPr lang="en-US" altLang="zh-CN" dirty="0" smtClean="0"/>
          </a:p>
          <a:p>
            <a:r>
              <a:rPr lang="zh-CN" altLang="en-US" dirty="0" smtClean="0"/>
              <a:t>可以直接跨物种进行比较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system is split into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dorsal component(1)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 more evolutionary distant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ventral component(2)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Primates(A) ,mouse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(B),</a:t>
            </a:r>
          </a:p>
          <a:p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1:A,B both have</a:t>
            </a:r>
          </a:p>
          <a:p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2:only A have,B lacking of PCC(posterior cinguilate cortex)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7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Allen 168 -&gt; 164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5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Structural</a:t>
            </a:r>
          </a:p>
          <a:p>
            <a:r>
              <a:rPr lang="en-US" altLang="zh-CN" dirty="0" smtClean="0"/>
              <a:t>Mutual connection among 426 regions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426168164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2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Structural</a:t>
            </a:r>
          </a:p>
          <a:p>
            <a:r>
              <a:rPr lang="en-US" altLang="zh-CN" dirty="0" smtClean="0"/>
              <a:t>Mutual connection among 426 regions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6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Qualitative &amp; Quantitative comparison  </a:t>
            </a: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structural and functional</a:t>
            </a:r>
            <a:endParaRPr lang="en-US" altLang="zh-CN" dirty="0" smtClean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Strongest connectivity top 1% to 1 ,……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8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欠几句，还有动画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6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排序在</a:t>
            </a:r>
            <a:r>
              <a:rPr lang="en-US" altLang="zh-CN" dirty="0" smtClean="0"/>
              <a:t>rj</a:t>
            </a:r>
            <a:r>
              <a:rPr lang="zh-CN" altLang="en-US" dirty="0" smtClean="0"/>
              <a:t>之前的各排序为</a:t>
            </a:r>
            <a:r>
              <a:rPr lang="en-US" altLang="zh-CN" dirty="0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ROI</a:t>
            </a:r>
            <a:r>
              <a:rPr lang="zh-CN" altLang="en-US" dirty="0" smtClean="0"/>
              <a:t>与排序为</a:t>
            </a:r>
            <a:r>
              <a:rPr lang="en-US" altLang="zh-CN" dirty="0" smtClean="0"/>
              <a:t>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ROI</a:t>
            </a:r>
            <a:r>
              <a:rPr lang="zh-CN" altLang="en-US" dirty="0" smtClean="0"/>
              <a:t>（即所有排序的</a:t>
            </a:r>
            <a:r>
              <a:rPr lang="en-US" altLang="zh-CN" dirty="0" smtClean="0"/>
              <a:t>ROI</a:t>
            </a:r>
            <a:r>
              <a:rPr lang="zh-CN" altLang="en-US" dirty="0" smtClean="0"/>
              <a:t>）之间的连接数</a:t>
            </a:r>
            <a:endParaRPr lang="en-US" altLang="zh-CN" dirty="0" smtClean="0"/>
          </a:p>
          <a:p>
            <a:r>
              <a:rPr lang="zh-CN" altLang="en-US" dirty="0" smtClean="0"/>
              <a:t>正则化：证明</a:t>
            </a:r>
            <a:r>
              <a:rPr lang="en-US" altLang="zh-CN" dirty="0" smtClean="0"/>
              <a:t>i=j</a:t>
            </a:r>
            <a:r>
              <a:rPr lang="zh-CN" altLang="en-US" dirty="0" smtClean="0"/>
              <a:t>时连接数，小于，</a:t>
            </a:r>
            <a:r>
              <a:rPr lang="en-US" altLang="zh-CN" dirty="0" smtClean="0"/>
              <a:t>i</a:t>
            </a:r>
            <a:r>
              <a:rPr lang="en-US" altLang="zh-CN" dirty="0" smtClean="0">
                <a:latin typeface="Batang"/>
                <a:ea typeface="Batang"/>
              </a:rPr>
              <a:t>≠j</a:t>
            </a:r>
            <a:r>
              <a:rPr lang="zh-CN" altLang="en-US" dirty="0" smtClean="0">
                <a:latin typeface="Batang"/>
                <a:ea typeface="Batang"/>
              </a:rPr>
              <a:t>时连接数的</a:t>
            </a:r>
            <a:r>
              <a:rPr lang="en-US" altLang="zh-CN" dirty="0" smtClean="0">
                <a:latin typeface="Batang"/>
                <a:ea typeface="Batang"/>
              </a:rPr>
              <a:t>1/2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6934" y="2333008"/>
            <a:ext cx="1094754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Large-scale 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topology and the </a:t>
            </a:r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default mode </a:t>
            </a:r>
          </a:p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network in the mouse 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connectome </a:t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47535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59844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1210961" y="2185185"/>
            <a:ext cx="101881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Each animal: </a:t>
            </a:r>
            <a:r>
              <a:rPr lang="en-US" sz="2400" b="1" dirty="0" err="1" smtClean="0">
                <a:ea typeface="Roboto Cn" pitchFamily="2" charset="0"/>
                <a:cs typeface="Arial" panose="020B0604020202020204" pitchFamily="34" charset="0"/>
              </a:rPr>
              <a:t>rs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-BOLD data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Each ROI: a resting time series was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Extract separately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Correlated region by region for each animal 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correlation matrix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  <a:sym typeface="Wingdings" panose="05000000000000000000" pitchFamily="2" charset="2"/>
              </a:rPr>
              <a:t>Fished-Z transformed to normality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539" y="294935"/>
            <a:ext cx="6998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Extraction and computation of </a:t>
            </a:r>
            <a:r>
              <a:rPr lang="en-US" altLang="zh-CN" sz="3600" b="1" dirty="0" err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regionwise</a:t>
            </a:r>
            <a:r>
              <a:rPr lang="en-US" altLang="zh-CN" sz="36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resting-state correlations 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6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0800000">
            <a:off x="0" y="6178"/>
            <a:ext cx="12192000" cy="6858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 acquisition method</a:t>
            </a:r>
          </a:p>
        </p:txBody>
      </p:sp>
      <p:sp>
        <p:nvSpPr>
          <p:cNvPr id="31" name="Rectangle 96"/>
          <p:cNvSpPr/>
          <p:nvPr/>
        </p:nvSpPr>
        <p:spPr>
          <a:xfrm>
            <a:off x="1624913" y="1686695"/>
            <a:ext cx="94529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Stereotaxic tracer injection  &amp; tracer migration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213+213 -&gt; 84+84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The best fit model for connection:</a:t>
            </a:r>
          </a:p>
          <a:p>
            <a:pPr marL="914400" lvl="1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Bound optimization + linear regression</a:t>
            </a:r>
          </a:p>
          <a:p>
            <a:pPr marL="914400" lvl="1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Connection coefficients</a:t>
            </a:r>
          </a:p>
          <a:p>
            <a:pPr marL="914400" lvl="1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sz="2400" b="1" dirty="0">
                <a:ea typeface="Roboto Cn" pitchFamily="2" charset="0"/>
                <a:cs typeface="Arial" panose="020B0604020202020204" pitchFamily="34" charset="0"/>
              </a:rPr>
              <a:t>C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onfidence  </a:t>
            </a:r>
          </a:p>
        </p:txBody>
      </p:sp>
    </p:spTree>
    <p:extLst>
      <p:ext uri="{BB962C8B-B14F-4D97-AF65-F5344CB8AC3E}">
        <p14:creationId xmlns:p14="http://schemas.microsoft.com/office/powerpoint/2010/main" val="34830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0800000">
            <a:off x="0" y="6178"/>
            <a:ext cx="12192000" cy="6858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 acquisition method</a:t>
            </a:r>
          </a:p>
        </p:txBody>
      </p:sp>
      <p:sp>
        <p:nvSpPr>
          <p:cNvPr id="31" name="Rectangle 96"/>
          <p:cNvSpPr/>
          <p:nvPr/>
        </p:nvSpPr>
        <p:spPr>
          <a:xfrm>
            <a:off x="1624913" y="1427203"/>
            <a:ext cx="94529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4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Connection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Connection density &amp; Connection strength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Directionality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a typeface="Roboto Cn" pitchFamily="2" charset="0"/>
                <a:cs typeface="Arial" panose="020B0604020202020204" pitchFamily="34" charset="0"/>
              </a:rPr>
              <a:t>T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hree matrices: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Top(efferent), bottm(afferent), average(both/2)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7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Strongest correspondence  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averaged axonal structural information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7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  <a:sym typeface="Wingdings" panose="05000000000000000000" pitchFamily="2" charset="2"/>
              </a:rPr>
              <a:t>Nonzero-connections and nonself-connections </a:t>
            </a: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6937" y="4192263"/>
            <a:ext cx="4124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Qualitative &amp; Quantitative comparison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Topological similarities between species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DMN between species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178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316" y="465036"/>
            <a:ext cx="323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Qualitative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comparison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6993" y="621521"/>
            <a:ext cx="237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Strong similarities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547944209"/>
              </p:ext>
            </p:extLst>
          </p:nvPr>
        </p:nvGraphicFramePr>
        <p:xfrm>
          <a:off x="3141784" y="1818176"/>
          <a:ext cx="2172248" cy="144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424" y="2279823"/>
            <a:ext cx="8748420" cy="370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3429505" y="6079743"/>
            <a:ext cx="319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r:correlation coefficient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8115" y="5889201"/>
            <a:ext cx="3197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s:relative strength of connections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08917" y="1748384"/>
            <a:ext cx="304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Red: seed region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9306" y="3113806"/>
            <a:ext cx="2208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rs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connectivity </a:t>
            </a:r>
          </a:p>
          <a:p>
            <a:pPr algn="just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ime series for seed region </a:t>
            </a:r>
          </a:p>
          <a:p>
            <a:pPr algn="just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ere correlated</a:t>
            </a:r>
          </a:p>
          <a:p>
            <a:pPr algn="just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across all ROIs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7" y="960684"/>
            <a:ext cx="4992477" cy="555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96"/>
          <p:cNvSpPr/>
          <p:nvPr/>
        </p:nvSpPr>
        <p:spPr>
          <a:xfrm>
            <a:off x="6909070" y="1312384"/>
            <a:ext cx="51545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ROC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curves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Made across a range of connection strength thresholds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Binarized structural connectivity matrix (100 times)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Structural matrix *100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Each one compared with the binary realization of functional matrix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827" y="243070"/>
            <a:ext cx="5984843" cy="775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Quantitative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comparison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79700" y="905018"/>
            <a:ext cx="0" cy="56119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7" y="960684"/>
            <a:ext cx="4992477" cy="555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96"/>
          <p:cNvSpPr/>
          <p:nvPr/>
        </p:nvSpPr>
        <p:spPr>
          <a:xfrm>
            <a:off x="7002684" y="960684"/>
            <a:ext cx="4739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827" y="243070"/>
            <a:ext cx="5984843" cy="775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Quantitative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comparison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79700" y="905018"/>
            <a:ext cx="0" cy="56119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87024"/>
              </p:ext>
            </p:extLst>
          </p:nvPr>
        </p:nvGraphicFramePr>
        <p:xfrm>
          <a:off x="7506767" y="1088021"/>
          <a:ext cx="3385010" cy="219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49">
                  <a:extLst>
                    <a:ext uri="{9D8B030D-6E8A-4147-A177-3AD203B41FA5}">
                      <a16:colId xmlns:a16="http://schemas.microsoft.com/office/drawing/2014/main" val="2656871768"/>
                    </a:ext>
                  </a:extLst>
                </a:gridCol>
                <a:gridCol w="1267057">
                  <a:extLst>
                    <a:ext uri="{9D8B030D-6E8A-4147-A177-3AD203B41FA5}">
                      <a16:colId xmlns:a16="http://schemas.microsoft.com/office/drawing/2014/main" val="1910374101"/>
                    </a:ext>
                  </a:extLst>
                </a:gridCol>
                <a:gridCol w="1232704">
                  <a:extLst>
                    <a:ext uri="{9D8B030D-6E8A-4147-A177-3AD203B41FA5}">
                      <a16:colId xmlns:a16="http://schemas.microsoft.com/office/drawing/2014/main" val="3372891674"/>
                    </a:ext>
                  </a:extLst>
                </a:gridCol>
              </a:tblGrid>
              <a:tr h="71804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Functional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Structural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34165"/>
                  </a:ext>
                </a:extLst>
              </a:tr>
              <a:tr h="338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1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06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0765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06767" y="3634450"/>
            <a:ext cx="4577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1:exist    0: not exist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Optimal threshold: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Maximum TPR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Lowest FPR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for each of 100 structural matrices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2280211" y="1770927"/>
            <a:ext cx="156259" cy="156259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75141" y="5576702"/>
            <a:ext cx="237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Strong concordance</a:t>
            </a:r>
            <a:endParaRPr lang="en-US" altLang="zh-CN" sz="2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6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7" y="960684"/>
            <a:ext cx="4992477" cy="555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96"/>
          <p:cNvSpPr/>
          <p:nvPr/>
        </p:nvSpPr>
        <p:spPr>
          <a:xfrm>
            <a:off x="7002684" y="960684"/>
            <a:ext cx="4739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827" y="243070"/>
            <a:ext cx="5984843" cy="775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Quantitative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comparison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79700" y="905018"/>
            <a:ext cx="0" cy="56119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321416" y="911196"/>
            <a:ext cx="4577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axis: structural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 axis: functional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 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Pearson’r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:modest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Significance: high</a:t>
            </a:r>
          </a:p>
          <a:p>
            <a:pPr lvl="1"/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 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 40% from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fig.B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Perason’r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:improve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Significance:still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high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12210" y="5786767"/>
            <a:ext cx="26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perfect</a:t>
            </a:r>
            <a:endParaRPr lang="en-US" altLang="zh-CN" sz="2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6937" y="4192263"/>
            <a:ext cx="4124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Qualitative &amp; Quantitative comparison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Topological similarities between species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DMN between species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Rich Club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855230" y="1317181"/>
                <a:ext cx="4490494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∅</m:t>
                        </m:r>
                      </m:e>
                      <m:sub>
                        <m:r>
                          <a:rPr lang="en-US" altLang="zh-CN" b="1" i="0" smtClean="0">
                            <a:latin typeface="Cambria Math"/>
                            <a:cs typeface="Arial" panose="020B0604020202020204" pitchFamily="34" charset="0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dirty="0" smtClean="0">
                    <a:ea typeface="Roboto Cn" pitchFamily="2" charset="0"/>
                    <a:cs typeface="Arial" panose="020B0604020202020204" pitchFamily="34" charset="0"/>
                  </a:rPr>
                  <a:t> : </a:t>
                </a:r>
                <a:r>
                  <a:rPr lang="en-US" altLang="zh-CN" dirty="0" smtClean="0">
                    <a:ea typeface="Roboto Cn" pitchFamily="2" charset="0"/>
                    <a:cs typeface="Arial" panose="020B0604020202020204" pitchFamily="34" charset="0"/>
                  </a:rPr>
                  <a:t>quantifies </a:t>
                </a:r>
                <a:r>
                  <a:rPr lang="en-US" altLang="zh-CN" dirty="0">
                    <a:ea typeface="Roboto Cn" pitchFamily="2" charset="0"/>
                    <a:cs typeface="Arial" panose="020B0604020202020204" pitchFamily="34" charset="0"/>
                  </a:rPr>
                  <a:t>whether regions of high degree </a:t>
                </a:r>
                <a:r>
                  <a:rPr lang="en-US" altLang="zh-CN" dirty="0" smtClean="0">
                    <a:ea typeface="Roboto Cn" pitchFamily="2" charset="0"/>
                    <a:cs typeface="Arial" panose="020B0604020202020204" pitchFamily="34" charset="0"/>
                  </a:rPr>
                  <a:t>preferentially </a:t>
                </a:r>
                <a:r>
                  <a:rPr lang="en-US" altLang="zh-CN" u="sng" dirty="0" smtClean="0">
                    <a:ea typeface="Roboto Cn" pitchFamily="2" charset="0"/>
                    <a:cs typeface="Arial" panose="020B0604020202020204" pitchFamily="34" charset="0"/>
                  </a:rPr>
                  <a:t>connect </a:t>
                </a:r>
                <a:r>
                  <a:rPr lang="en-US" altLang="zh-CN" u="sng" dirty="0">
                    <a:ea typeface="Roboto Cn" pitchFamily="2" charset="0"/>
                    <a:cs typeface="Arial" panose="020B0604020202020204" pitchFamily="34" charset="0"/>
                  </a:rPr>
                  <a:t>among themselves  </a:t>
                </a:r>
                <a:r>
                  <a:rPr lang="en-US" altLang="zh-CN" dirty="0" smtClean="0">
                    <a:ea typeface="Roboto Cn" pitchFamily="2" charset="0"/>
                    <a:cs typeface="Arial" panose="020B0604020202020204" pitchFamily="34" charset="0"/>
                  </a:rPr>
                  <a:t>at </a:t>
                </a:r>
                <a:r>
                  <a:rPr lang="en-US" altLang="zh-CN" dirty="0">
                    <a:ea typeface="Roboto Cn" pitchFamily="2" charset="0"/>
                    <a:cs typeface="Arial" panose="020B0604020202020204" pitchFamily="34" charset="0"/>
                  </a:rPr>
                  <a:t>a </a:t>
                </a:r>
                <a:r>
                  <a:rPr lang="en-US" altLang="zh-CN" dirty="0" smtClean="0">
                    <a:ea typeface="Roboto Cn" pitchFamily="2" charset="0"/>
                    <a:cs typeface="Arial" panose="020B0604020202020204" pitchFamily="34" charset="0"/>
                  </a:rPr>
                  <a:t>greater rate </a:t>
                </a:r>
                <a:r>
                  <a:rPr lang="en-US" altLang="zh-CN" dirty="0">
                    <a:ea typeface="Roboto Cn" pitchFamily="2" charset="0"/>
                    <a:cs typeface="Arial" panose="020B0604020202020204" pitchFamily="34" charset="0"/>
                  </a:rPr>
                  <a:t>than would </a:t>
                </a:r>
                <a:r>
                  <a:rPr lang="en-US" altLang="zh-CN" dirty="0" smtClean="0">
                    <a:ea typeface="Roboto Cn" pitchFamily="2" charset="0"/>
                    <a:cs typeface="Arial" panose="020B0604020202020204" pitchFamily="34" charset="0"/>
                  </a:rPr>
                  <a:t>be </a:t>
                </a:r>
                <a:r>
                  <a:rPr lang="en-US" altLang="zh-CN" u="sng" dirty="0" smtClean="0">
                    <a:ea typeface="Roboto Cn" pitchFamily="2" charset="0"/>
                    <a:cs typeface="Arial" panose="020B0604020202020204" pitchFamily="34" charset="0"/>
                  </a:rPr>
                  <a:t>expected </a:t>
                </a:r>
                <a:r>
                  <a:rPr lang="en-US" altLang="zh-CN" u="sng" dirty="0">
                    <a:ea typeface="Roboto Cn" pitchFamily="2" charset="0"/>
                    <a:cs typeface="Arial" panose="020B0604020202020204" pitchFamily="34" charset="0"/>
                  </a:rPr>
                  <a:t>by chance </a:t>
                </a:r>
                <a:r>
                  <a:rPr lang="en-US" altLang="zh-CN" u="sng" dirty="0" smtClean="0">
                    <a:ea typeface="Roboto Cn" pitchFamily="2" charset="0"/>
                    <a:cs typeface="Arial" panose="020B0604020202020204" pitchFamily="34" charset="0"/>
                  </a:rPr>
                  <a:t>;</a:t>
                </a:r>
                <a:endParaRPr lang="en-US" altLang="zh-CN" dirty="0">
                  <a:ea typeface="Roboto Cn" pitchFamily="2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Roboto Cn" pitchFamily="2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b>
                        <m:r>
                          <a:rPr lang="en-US" altLang="zh-CN" b="1" i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altLang="zh-CN" b="1" i="0">
                            <a:latin typeface="Cambria Math"/>
                            <a:cs typeface="Arial" panose="020B0604020202020204" pitchFamily="34" charset="0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dirty="0" smtClean="0">
                    <a:ea typeface="Roboto Cn" pitchFamily="2" charset="0"/>
                    <a:cs typeface="Arial" panose="020B0604020202020204" pitchFamily="34" charset="0"/>
                  </a:rPr>
                  <a:t> : the number of edges among nodes with a degree higher than k;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/>
                            <a:cs typeface="Arial" panose="020B0604020202020204" pitchFamily="34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altLang="zh-CN" b="1" i="0">
                            <a:latin typeface="Cambria Math"/>
                            <a:cs typeface="Arial" panose="020B0604020202020204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Roboto Cn" pitchFamily="2" charset="0"/>
                    <a:cs typeface="Arial" panose="020B0604020202020204" pitchFamily="34" charset="0"/>
                  </a:rPr>
                  <a:t> : the number of nodes that have a degree higher than k;</a:t>
                </a:r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0" y="1317181"/>
                <a:ext cx="4490494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814" r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6"/>
              <p:cNvSpPr/>
              <p:nvPr/>
            </p:nvSpPr>
            <p:spPr>
              <a:xfrm>
                <a:off x="6538852" y="1317180"/>
                <a:ext cx="4783571" cy="3215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∅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cs typeface="Arial" panose="020B0604020202020204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ea typeface="Roboto Cn" pitchFamily="2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latin typeface="Cambria Math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&gt;</m:t>
                            </m:r>
                            <m:r>
                              <a:rPr lang="en-US" altLang="zh-CN" b="1" i="1">
                                <a:latin typeface="Cambria Math"/>
                                <a:cs typeface="Arial" panose="020B0604020202020204" pitchFamily="34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  <a:cs typeface="Arial" panose="020B0604020202020204" pitchFamily="34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&gt;</m:t>
                            </m:r>
                            <m:r>
                              <a:rPr lang="en-US" altLang="zh-CN" b="1" i="1">
                                <a:latin typeface="Cambria Math"/>
                                <a:cs typeface="Arial" panose="020B0604020202020204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1" dirty="0">
                            <a:ea typeface="Roboto Cn" pitchFamily="2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b="1" i="1" dirty="0" smtClean="0">
                            <a:latin typeface="Cambria Math"/>
                            <a:ea typeface="Roboto Cn" pitchFamily="2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  <a:cs typeface="Arial" panose="020B0604020202020204" pitchFamily="34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&gt;</m:t>
                            </m:r>
                            <m:r>
                              <a:rPr lang="en-US" altLang="zh-CN" b="1" i="1">
                                <a:latin typeface="Cambria Math"/>
                                <a:cs typeface="Arial" panose="020B0604020202020204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1" i="0" smtClean="0">
                            <a:latin typeface="Cambria Math"/>
                            <a:cs typeface="Arial" panose="020B0604020202020204" pitchFamily="34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altLang="zh-CN" b="1" dirty="0">
                            <a:ea typeface="Roboto Cn" pitchFamily="2" charset="0"/>
                            <a:cs typeface="Arial" panose="020B0604020202020204" pitchFamily="34" charset="0"/>
                          </a:rPr>
                          <m:t>  </m:t>
                        </m:r>
                      </m:den>
                    </m:f>
                    <m:r>
                      <a:rPr lang="en-US" altLang="zh-CN" b="1" i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en-US" altLang="zh-CN" b="1" dirty="0" smtClean="0">
                  <a:cs typeface="Arial" panose="020B0604020202020204" pitchFamily="34" charset="0"/>
                </a:endParaRPr>
              </a:p>
              <a:p>
                <a:pPr algn="ctr">
                  <a:lnSpc>
                    <a:spcPct val="200000"/>
                  </a:lnSpc>
                </a:pPr>
                <a:endParaRPr lang="en-US" altLang="zh-CN" b="1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ea typeface="Roboto Cn" pitchFamily="2" charset="0"/>
                    <a:cs typeface="Arial" panose="020B0604020202020204" pitchFamily="34" charset="0"/>
                  </a:rPr>
                  <a:t>Significance: </a:t>
                </a:r>
                <a:r>
                  <a:rPr lang="en-US" altLang="zh-CN" dirty="0"/>
                  <a:t>determined by calculating random realizations of the </a:t>
                </a:r>
                <a:r>
                  <a:rPr lang="en-US" altLang="zh-CN" dirty="0" smtClean="0"/>
                  <a:t>network at </a:t>
                </a:r>
                <a:r>
                  <a:rPr lang="en-US" altLang="zh-CN" dirty="0"/>
                  <a:t>a given k </a:t>
                </a:r>
                <a:br>
                  <a:rPr lang="en-US" altLang="zh-CN" dirty="0"/>
                </a:br>
                <a:endParaRPr lang="en-US" dirty="0" smtClean="0">
                  <a:ea typeface="Roboto Cn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52" y="1317180"/>
                <a:ext cx="4783571" cy="3215111"/>
              </a:xfrm>
              <a:prstGeom prst="rect">
                <a:avLst/>
              </a:prstGeom>
              <a:blipFill rotWithShape="1">
                <a:blip r:embed="rId3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5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37718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r>
              <a:rPr lang="zh-CN" altLang="en-US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Pipeline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5728" y="4869372"/>
            <a:ext cx="237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Why?  &amp;  How?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76675" y="711648"/>
            <a:ext cx="559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 degree distribution</a:t>
            </a:r>
            <a:endParaRPr lang="zh-CN" altLang="en-US" sz="36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2180" y="1414085"/>
            <a:ext cx="3673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From 1D degree distribution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96347" y="1338644"/>
            <a:ext cx="52549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777710" y="2024548"/>
                <a:ext cx="3735817" cy="456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ea typeface="Microsoft YaHei" panose="020B0503020204020204" pitchFamily="34" charset="-122"/>
                    <a:cs typeface="Arial" panose="020B0604020202020204" pitchFamily="34" charset="0"/>
                  </a:rPr>
                  <a:t>Divided the total number of ROIs into </a:t>
                </a:r>
                <a:r>
                  <a:rPr lang="en-US" altLang="zh-CN" b="1" dirty="0">
                    <a:ea typeface="Microsoft YaHei" panose="020B0503020204020204" pitchFamily="34" charset="-122"/>
                    <a:cs typeface="Arial" panose="020B0604020202020204" pitchFamily="34" charset="0"/>
                  </a:rPr>
                  <a:t>20 bins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ea typeface="Microsoft YaHei" panose="020B0503020204020204" pitchFamily="34" charset="-122"/>
                    <a:cs typeface="Arial" panose="020B0604020202020204" pitchFamily="34" charset="0"/>
                  </a:rPr>
                  <a:t>Sorted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ea typeface="Microsoft YaHei" panose="020B0503020204020204" pitchFamily="34" charset="-122"/>
                    <a:cs typeface="Arial" panose="020B0604020202020204" pitchFamily="34" charset="0"/>
                  </a:rPr>
                  <a:t>Density of connectivity with remaining ROIs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ea typeface="Microsoft YaHei" panose="020B0503020204020204" pitchFamily="34" charset="-122"/>
                    <a:cs typeface="Arial" panose="020B0604020202020204" pitchFamily="34" charset="0"/>
                  </a:rPr>
                  <a:t>Decreasing order  </a:t>
                </a:r>
                <a:r>
                  <a:rPr lang="en-US" altLang="zh-CN" b="1" dirty="0" smtClean="0">
                    <a:ea typeface="Microsoft YaHei" panose="020B0503020204020204" pitchFamily="34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  rank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Microsoft YaHei" panose="020B0503020204020204" pitchFamily="34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Microsoft YaHei" panose="020B0503020204020204" pitchFamily="34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dirty="0" smtClean="0"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ea typeface="Microsoft YaHei" panose="020B0503020204020204" pitchFamily="34" charset="-122"/>
                    <a:cs typeface="Arial" panose="020B0604020202020204" pitchFamily="34" charset="0"/>
                  </a:rPr>
                  <a:t>Calculate the number of links between each binned pair, link(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Microsoft YaHei" panose="020B0503020204020204" pitchFamily="34" charset="-122"/>
                            <a:cs typeface="Arial" panose="020B0604020202020204" pitchFamily="34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Microsoft YaHei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  <a:ea typeface="Microsoft YaHei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Microsoft YaHei" panose="020B0503020204020204" pitchFamily="34" charset="-122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ea typeface="Microsoft YaHei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/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/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eqArr>
                          <m:eqArr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possible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connections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on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Microsoft YaHei" panose="020B0503020204020204" pitchFamily="34" charset="-122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/>
                                    <a:ea typeface="Microsoft YaHei" panose="020B0503020204020204" pitchFamily="34" charset="-122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𝒊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Microsoft YaHei" panose="020B0503020204020204" pitchFamily="34" charset="-122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/>
                                    <a:ea typeface="Microsoft YaHei" panose="020B0503020204020204" pitchFamily="34" charset="-122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/>
                                <a:ea typeface="Microsoft YaHei" panose="020B0503020204020204" pitchFamily="34" charset="-122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intersection</m:t>
                            </m:r>
                            <m:r>
                              <m:rPr>
                                <m:nor/>
                              </m:rPr>
                              <a:rPr lang="en-US" altLang="zh-CN" b="1" dirty="0">
                                <a:ea typeface="Microsoft YaHei" panose="020B0503020204020204" pitchFamily="34" charset="-122"/>
                                <a:cs typeface="Arial" panose="020B0604020202020204" pitchFamily="34" charset="0"/>
                              </a:rPr>
                              <m:t>  </m:t>
                            </m:r>
                          </m:e>
                        </m:eqArr>
                      </m:den>
                    </m:f>
                  </m:oMath>
                </a14:m>
                <a:endParaRPr lang="en-US" altLang="zh-CN" b="1" dirty="0" smtClean="0"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10" y="2024548"/>
                <a:ext cx="3735817" cy="4565673"/>
              </a:xfrm>
              <a:prstGeom prst="rect">
                <a:avLst/>
              </a:prstGeom>
              <a:blipFill rotWithShape="1">
                <a:blip r:embed="rId3"/>
                <a:stretch>
                  <a:fillRect l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96500" y="270222"/>
            <a:ext cx="5653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Topological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similarities 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betwe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 species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6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1D degree distribution</a:t>
            </a:r>
            <a:endParaRPr lang="en-US" altLang="zh-CN" sz="36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28700" y="2409090"/>
            <a:ext cx="4378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Each connectivity matrix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        Each species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Binarized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Higher than selected threshold </a:t>
            </a:r>
            <a:r>
              <a:rPr lang="en-US" b="1" dirty="0" smtClean="0"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Lower</a:t>
            </a:r>
            <a:r>
              <a:rPr lang="en-US" altLang="zh-CN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ea typeface="Microsoft YaHei" panose="020B0503020204020204" pitchFamily="34" charset="-122"/>
                <a:cs typeface="Arial" panose="020B0604020202020204" pitchFamily="34" charset="0"/>
              </a:rPr>
              <a:t>than selected </a:t>
            </a:r>
            <a:r>
              <a:rPr lang="en-US" altLang="zh-CN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threshold </a:t>
            </a:r>
            <a:r>
              <a:rPr lang="en-US" altLang="zh-CN" b="1" dirty="0" smtClean="0"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0</a:t>
            </a:r>
            <a:endParaRPr lang="en-US" b="1" dirty="0" smtClean="0"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Each ROI is sorted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Microsoft YaHei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ecreasing order</a:t>
            </a:r>
            <a:endParaRPr lang="en-US" b="1" dirty="0" smtClean="0"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Number of connections</a:t>
            </a:r>
            <a:endParaRPr lang="en-US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上下箭头 1"/>
          <p:cNvSpPr/>
          <p:nvPr/>
        </p:nvSpPr>
        <p:spPr>
          <a:xfrm>
            <a:off x="2475781" y="2786333"/>
            <a:ext cx="103517" cy="259769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Bivariate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1699053" y="1810263"/>
                <a:ext cx="9452919" cy="393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2D  </a:t>
                </a: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degree 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distruibution</a:t>
                </a:r>
                <a:endParaRPr lang="en-US" sz="2400" b="1" dirty="0" smtClean="0">
                  <a:ea typeface="Roboto Cn" pitchFamily="2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	 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</a:rPr>
                      <m:t>)=  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zh-CN" alt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𝝆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</a:rPr>
                      <m:t>𝒆𝒙𝒑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𝒛</m:t>
                            </m:r>
                          </m:num>
                          <m:den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𝝆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</a:rPr>
                      <m:t> ,</m:t>
                    </m:r>
                  </m:oMath>
                </a14:m>
                <a:endParaRPr lang="en-US" altLang="zh-CN" sz="2400" b="1" dirty="0" smtClean="0"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Where</a:t>
                </a:r>
              </a:p>
              <a:p>
                <a:pPr lvl="1"/>
                <a:r>
                  <a:rPr lang="en-US" sz="2400" b="1" dirty="0">
                    <a:ea typeface="Roboto Cn" pitchFamily="2" charset="0"/>
                    <a:cs typeface="Arial" panose="020B0604020202020204" pitchFamily="34" charset="0"/>
                  </a:rPr>
                  <a:t>	 </a:t>
                </a: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Roboto Cn" pitchFamily="2" charset="0"/>
                        <a:cs typeface="Arial" panose="020B0604020202020204" pitchFamily="34" charset="0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≡ 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sz="2400" b="1" i="1" baseline="3000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𝟐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baseline="3000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Roboto Cn" pitchFamily="2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𝝆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sz="2400" b="1" i="1" baseline="3000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𝟐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baseline="3000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baseline="3000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, r </a:t>
                </a:r>
                <a:r>
                  <a:rPr lang="en-US" sz="2400" b="1" dirty="0" smtClean="0">
                    <a:latin typeface="Batang"/>
                    <a:ea typeface="Batang"/>
                    <a:cs typeface="Arial" panose="020B0604020202020204" pitchFamily="34" charset="0"/>
                  </a:rPr>
                  <a:t>⊂(0,1)</a:t>
                </a: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.</a:t>
                </a:r>
                <a:endParaRPr lang="en-US" sz="2400" b="1" dirty="0">
                  <a:ea typeface="Roboto Cn" pitchFamily="2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Generate f(A) and f(B)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ea typeface="Roboto Cn" pitchFamily="2" charset="0"/>
                    <a:cs typeface="Arial" panose="020B0604020202020204" pitchFamily="34" charset="0"/>
                  </a:rPr>
                  <a:t>f</a:t>
                </a: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(A) for the control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f(B) for the test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Generate 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b="1" baseline="30000" dirty="0" smtClean="0">
                    <a:ea typeface="Roboto Cn" pitchFamily="2" charset="0"/>
                    <a:cs typeface="Arial" panose="020B0604020202020204" pitchFamily="34" charset="0"/>
                  </a:rPr>
                  <a:t>*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A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2400" b="1" dirty="0" smtClean="0">
                  <a:ea typeface="Roboto Cn" pitchFamily="2" charset="0"/>
                  <a:cs typeface="Arial" panose="020B060402020202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By generating random points according </a:t>
                </a: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to f(A)</a:t>
                </a:r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53" y="1810263"/>
                <a:ext cx="9452919" cy="3934795"/>
              </a:xfrm>
              <a:prstGeom prst="rect">
                <a:avLst/>
              </a:prstGeom>
              <a:blipFill rotWithShape="1">
                <a:blip r:embed="rId3"/>
                <a:stretch>
                  <a:fillRect l="-903" t="-1240" b="-2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50405" y="1064883"/>
            <a:ext cx="184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The first step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: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0405" y="1064376"/>
            <a:ext cx="59141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Bivariate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1699053" y="1810263"/>
                <a:ext cx="9452919" cy="4809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Discriminant functions</a:t>
                </a:r>
              </a:p>
              <a:p>
                <a:pPr lvl="1"/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     	 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</a:rPr>
                      <m:t>)=  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𝑨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 smtClean="0">
                            <a:latin typeface="Cambria Math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en-US" altLang="zh-CN" sz="2400" b="1" dirty="0" smtClean="0"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Where</a:t>
                </a:r>
              </a:p>
              <a:p>
                <a:pPr lvl="1"/>
                <a:r>
                  <a:rPr lang="en-US" sz="2400" b="1" dirty="0">
                    <a:ea typeface="Roboto Cn" pitchFamily="2" charset="0"/>
                    <a:cs typeface="Arial" panose="020B0604020202020204" pitchFamily="34" charset="0"/>
                  </a:rPr>
                  <a:t>	 </a:t>
                </a: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latin typeface="Batang"/>
                    <a:ea typeface="Batang"/>
                    <a:cs typeface="Arial" panose="020B0604020202020204" pitchFamily="34" charset="0"/>
                  </a:rPr>
                  <a:t>⊂(0,1)</a:t>
                </a:r>
                <a:r>
                  <a:rPr lang="en-US" sz="2400" b="1" dirty="0">
                    <a:ea typeface="Batang"/>
                    <a:cs typeface="Arial" panose="020B0604020202020204" pitchFamily="34" charset="0"/>
                  </a:rPr>
                  <a:t> </a:t>
                </a:r>
                <a:r>
                  <a:rPr lang="en-US" sz="2400" b="1" dirty="0" smtClean="0">
                    <a:ea typeface="Batang"/>
                    <a:cs typeface="Arial" panose="020B0604020202020204" pitchFamily="34" charset="0"/>
                  </a:rPr>
                  <a:t>, each pair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 in the range (0,0) to (1,1),</a:t>
                </a:r>
                <a:endParaRPr lang="en-US" sz="2400" b="1" dirty="0">
                  <a:ea typeface="Roboto Cn" pitchFamily="2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Generate D</a:t>
                </a:r>
                <a:r>
                  <a:rPr lang="en-US" altLang="zh-CN" sz="2400" b="1" baseline="30000" dirty="0" smtClean="0">
                    <a:ea typeface="Roboto Cn" pitchFamily="2" charset="0"/>
                    <a:cs typeface="Arial" panose="020B0604020202020204" pitchFamily="34" charset="0"/>
                  </a:rPr>
                  <a:t>*</a:t>
                </a: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2400" b="1" dirty="0" smtClean="0">
                  <a:cs typeface="Arial" panose="020B0604020202020204" pitchFamily="34" charset="0"/>
                </a:endParaRPr>
              </a:p>
              <a:p>
                <a:pPr lvl="2"/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D</a:t>
                </a:r>
                <a:r>
                  <a:rPr lang="en-US" altLang="zh-CN" sz="2400" b="1" baseline="30000" dirty="0">
                    <a:ea typeface="Roboto Cn" pitchFamily="2" charset="0"/>
                    <a:cs typeface="Arial" panose="020B0604020202020204" pitchFamily="34" charset="0"/>
                  </a:rPr>
                  <a:t>*</a:t>
                </a: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  <a:cs typeface="Arial" panose="020B0604020202020204" pitchFamily="34" charset="0"/>
                      </a:rPr>
                      <m:t>)=  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𝑨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𝒇</m:t>
                            </m:r>
                            <m:r>
                              <a:rPr lang="en-US" altLang="zh-CN" sz="2400" b="1" i="1" baseline="30000" smtClean="0">
                                <a:latin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en-US" altLang="zh-CN" sz="2400" b="1" i="1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sz="2400" b="1" dirty="0">
                  <a:cs typeface="Arial" panose="020B060402020202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cs typeface="Arial" panose="020B0604020202020204" pitchFamily="34" charset="0"/>
                  </a:rPr>
                  <a:t>Smooth : </a:t>
                </a:r>
              </a:p>
              <a:p>
                <a:pPr lvl="2"/>
                <a:r>
                  <a:rPr lang="en-US" altLang="zh-CN" sz="2400" b="1" dirty="0">
                    <a:cs typeface="Arial" panose="020B0604020202020204" pitchFamily="34" charset="0"/>
                  </a:rPr>
                  <a:t>	</a:t>
                </a:r>
                <a:r>
                  <a:rPr lang="en-US" altLang="zh-CN" sz="2400" b="1" dirty="0" smtClean="0">
                    <a:cs typeface="Arial" panose="020B0604020202020204" pitchFamily="34" charset="0"/>
                  </a:rPr>
                  <a:t>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𝒇</m:t>
                        </m:r>
                        <m:r>
                          <a:rPr lang="en-US" altLang="zh-CN" sz="2400" b="1" i="1" baseline="3000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  <a:cs typeface="Arial" panose="020B0604020202020204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cs typeface="Arial" panose="020B0604020202020204" pitchFamily="34" charset="0"/>
                  </a:rPr>
                  <a:t> for 100 times ,then used its average &lt;D</a:t>
                </a:r>
                <a:r>
                  <a:rPr lang="en-US" altLang="zh-CN" sz="2400" b="1" baseline="30000" dirty="0" smtClean="0">
                    <a:cs typeface="Arial" panose="020B0604020202020204" pitchFamily="34" charset="0"/>
                  </a:rPr>
                  <a:t>*</a:t>
                </a:r>
                <a:r>
                  <a:rPr lang="en-US" altLang="zh-CN" sz="2400" b="1" dirty="0" smtClean="0">
                    <a:cs typeface="Arial" panose="020B0604020202020204" pitchFamily="34" charset="0"/>
                  </a:rPr>
                  <a:t>&gt;</a:t>
                </a:r>
              </a:p>
              <a:p>
                <a:pPr lvl="1"/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 smtClean="0">
                    <a:cs typeface="Arial" panose="020B0604020202020204" pitchFamily="34" charset="0"/>
                  </a:rPr>
                  <a:t>	</a:t>
                </a:r>
              </a:p>
              <a:p>
                <a:pPr lvl="1"/>
                <a:r>
                  <a:rPr lang="en-US" altLang="zh-CN" sz="2400" b="1" dirty="0">
                    <a:cs typeface="Arial" panose="020B0604020202020204" pitchFamily="34" charset="0"/>
                  </a:rPr>
                  <a:t>	</a:t>
                </a:r>
                <a:r>
                  <a:rPr lang="en-US" altLang="zh-CN" sz="2400" b="1" dirty="0" smtClean="0">
                    <a:cs typeface="Arial" panose="020B0604020202020204" pitchFamily="34" charset="0"/>
                  </a:rPr>
                  <a:t>	</a:t>
                </a:r>
                <a:endParaRPr lang="en-US" altLang="zh-CN" sz="2400" b="1" dirty="0">
                  <a:cs typeface="Arial" panose="020B0604020202020204" pitchFamily="34" charset="0"/>
                </a:endParaRPr>
              </a:p>
              <a:p>
                <a:pPr lvl="1"/>
                <a:endParaRPr lang="en-US" sz="2400" b="1" dirty="0" smtClean="0">
                  <a:ea typeface="Roboto Cn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53" y="1810263"/>
                <a:ext cx="9452919" cy="4809778"/>
              </a:xfrm>
              <a:prstGeom prst="rect">
                <a:avLst/>
              </a:prstGeom>
              <a:blipFill rotWithShape="1">
                <a:blip r:embed="rId3"/>
                <a:stretch>
                  <a:fillRect l="-903" t="-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50405" y="1064883"/>
            <a:ext cx="22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The second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step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: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0405" y="1064376"/>
            <a:ext cx="59141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Bivariate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1699053" y="1810263"/>
                <a:ext cx="9452919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Compare D and &lt;D</a:t>
                </a:r>
                <a:r>
                  <a:rPr lang="en-US" altLang="zh-CN" sz="2400" b="1" baseline="30000" dirty="0" smtClean="0">
                    <a:ea typeface="Roboto Cn" pitchFamily="2" charset="0"/>
                    <a:cs typeface="Arial" panose="020B0604020202020204" pitchFamily="34" charset="0"/>
                  </a:rPr>
                  <a:t>*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&gt;</a:t>
                </a:r>
                <a:r>
                  <a:rPr lang="en-US" altLang="zh-CN" sz="2400" b="1" baseline="30000" dirty="0" smtClean="0">
                    <a:ea typeface="Roboto Cn" pitchFamily="2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 using K-S test</a:t>
                </a: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ea typeface="Roboto Cn" pitchFamily="2" charset="0"/>
                    <a:cs typeface="Arial" panose="020B0604020202020204" pitchFamily="34" charset="0"/>
                  </a:rPr>
                  <a:t>Calculate cumulative distribution for 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D </a:t>
                </a: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and &lt;D</a:t>
                </a:r>
                <a:r>
                  <a:rPr lang="en-US" altLang="zh-CN" sz="2400" b="1" baseline="30000" dirty="0" smtClean="0">
                    <a:ea typeface="Roboto Cn" pitchFamily="2" charset="0"/>
                    <a:cs typeface="Arial" panose="020B0604020202020204" pitchFamily="34" charset="0"/>
                  </a:rPr>
                  <a:t>*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&gt;  F and F</a:t>
                </a:r>
                <a:r>
                  <a:rPr lang="en-US" altLang="zh-CN" sz="2400" b="1" baseline="30000" dirty="0" smtClean="0">
                    <a:ea typeface="Roboto Cn" pitchFamily="2" charset="0"/>
                    <a:cs typeface="Arial" panose="020B0604020202020204" pitchFamily="34" charset="0"/>
                  </a:rPr>
                  <a:t>*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 respectively</a:t>
                </a: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ea typeface="Roboto Cn" pitchFamily="2" charset="0"/>
                    <a:cs typeface="Arial" panose="020B0604020202020204" pitchFamily="34" charset="0"/>
                  </a:rPr>
                  <a:t>F and 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b="1" baseline="30000" dirty="0" smtClean="0">
                    <a:ea typeface="Roboto Cn" pitchFamily="2" charset="0"/>
                    <a:cs typeface="Arial" panose="020B0604020202020204" pitchFamily="34" charset="0"/>
                  </a:rPr>
                  <a:t>*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</a:rPr>
                  <a:t>  </a:t>
                </a:r>
                <a:r>
                  <a:rPr lang="en-US" altLang="zh-CN" sz="2400" b="1" dirty="0" smtClean="0">
                    <a:ea typeface="Roboto Cn" pitchFamily="2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univariable distribution  K-S test</a:t>
                </a: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∆ = max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𝑭</m:t>
                    </m:r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𝑭</m:t>
                    </m:r>
                    <m:r>
                      <a:rPr lang="en-US" altLang="zh-CN" sz="2400" b="1" i="1" baseline="30000" smtClean="0">
                        <a:latin typeface="Cambria Math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zh-CN" sz="2400" b="1" i="1" smtClean="0">
                        <a:latin typeface="Cambria Math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|</m:t>
                    </m:r>
                  </m:oMath>
                </a14:m>
                <a:endParaRPr lang="en-US" altLang="zh-CN" sz="2400" b="1" dirty="0" smtClean="0"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400" b="1" dirty="0">
                    <a:cs typeface="Arial" panose="020B0604020202020204" pitchFamily="34" charset="0"/>
                  </a:rPr>
                  <a:t>	</a:t>
                </a:r>
                <a:r>
                  <a:rPr lang="en-US" altLang="zh-CN" sz="2400" b="1" dirty="0" smtClean="0">
                    <a:cs typeface="Arial" panose="020B0604020202020204" pitchFamily="34" charset="0"/>
                  </a:rPr>
                  <a:t>	</a:t>
                </a:r>
                <a:endParaRPr lang="en-US" altLang="zh-CN" sz="2400" b="1" dirty="0">
                  <a:cs typeface="Arial" panose="020B0604020202020204" pitchFamily="34" charset="0"/>
                </a:endParaRPr>
              </a:p>
              <a:p>
                <a:pPr lvl="1"/>
                <a:endParaRPr lang="en-US" sz="2400" b="1" dirty="0" smtClean="0">
                  <a:ea typeface="Roboto Cn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53" y="1810263"/>
                <a:ext cx="9452919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903" r="-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50405" y="1064883"/>
            <a:ext cx="195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The third step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: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0405" y="1064376"/>
            <a:ext cx="59141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7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97372" y="0"/>
            <a:ext cx="2946640" cy="6858000"/>
          </a:xfrm>
          <a:prstGeom prst="rect">
            <a:avLst/>
          </a:prstGeom>
          <a:solidFill>
            <a:srgbClr val="00ABB4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97372" y="318616"/>
            <a:ext cx="2946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Qualitatively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96"/>
              <p:cNvSpPr/>
              <p:nvPr/>
            </p:nvSpPr>
            <p:spPr>
              <a:xfrm>
                <a:off x="1233067" y="383557"/>
                <a:ext cx="6588760" cy="1346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ea typeface="Roboto Cn" pitchFamily="2" charset="0"/>
                    <a:cs typeface="Arial" panose="020B0604020202020204" pitchFamily="34" charset="0"/>
                  </a:rPr>
                  <a:t>x,y axis: </a:t>
                </a:r>
                <a:r>
                  <a:rPr lang="en-US" altLang="zh-CN" sz="1600" b="1" dirty="0"/>
                  <a:t>degree </a:t>
                </a:r>
                <a:r>
                  <a:rPr lang="en-US" altLang="zh-CN" sz="1600" b="1" dirty="0" smtClean="0"/>
                  <a:t>distributions </a:t>
                </a:r>
                <a:r>
                  <a:rPr lang="en-US" altLang="zh-CN" sz="1600" b="1" dirty="0"/>
                  <a:t>of the mouse </a:t>
                </a:r>
                <a:r>
                  <a:rPr lang="en-US" altLang="zh-CN" sz="1600" b="1" dirty="0" smtClean="0"/>
                  <a:t>functional </a:t>
                </a:r>
                <a:r>
                  <a:rPr lang="en-US" altLang="zh-CN" sz="1600" b="1" dirty="0"/>
                  <a:t>connectome that </a:t>
                </a:r>
                <a:r>
                  <a:rPr lang="en-US" altLang="zh-CN" sz="1600" b="1" u="sng" dirty="0"/>
                  <a:t>rank</a:t>
                </a:r>
                <a:r>
                  <a:rPr lang="en-US" altLang="zh-CN" sz="1600" b="1" dirty="0"/>
                  <a:t> orders nodes by </a:t>
                </a:r>
                <a:r>
                  <a:rPr lang="en-US" altLang="zh-CN" sz="1600" b="1" dirty="0" smtClean="0"/>
                  <a:t>number </a:t>
                </a:r>
                <a:r>
                  <a:rPr lang="en-US" altLang="zh-CN" sz="1600" b="1" dirty="0"/>
                  <a:t>of </a:t>
                </a:r>
                <a:r>
                  <a:rPr lang="en-US" altLang="zh-CN" sz="1600" b="1" dirty="0" smtClean="0"/>
                  <a:t>connections into </a:t>
                </a:r>
                <a:r>
                  <a:rPr lang="en-US" altLang="zh-CN" sz="1600" b="1" dirty="0"/>
                  <a:t>20 bins </a:t>
                </a:r>
                <a:r>
                  <a:rPr lang="en-US" altLang="zh-CN" sz="1600" b="1" dirty="0" smtClean="0"/>
                  <a:t>,</a:t>
                </a:r>
                <a:r>
                  <a:rPr lang="en-US" altLang="zh-CN" sz="16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16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16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b="1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6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/>
                  <a:t>z axis: </a:t>
                </a:r>
                <a:r>
                  <a:rPr lang="en-US" altLang="zh-CN" sz="1600" b="1" dirty="0"/>
                  <a:t>information </a:t>
                </a:r>
                <a:r>
                  <a:rPr lang="en-US" altLang="zh-CN" sz="1600" b="1" dirty="0" smtClean="0"/>
                  <a:t>on the </a:t>
                </a:r>
                <a:r>
                  <a:rPr lang="en-US" altLang="zh-CN" sz="1600" b="1" dirty="0"/>
                  <a:t>percentage of existing connections from a given bin </a:t>
                </a:r>
                <a:r>
                  <a:rPr lang="en-US" altLang="zh-CN" sz="1600" b="1" u="sng" dirty="0"/>
                  <a:t>that connect to other nodes </a:t>
                </a:r>
                <a:r>
                  <a:rPr lang="en-US" altLang="zh-CN" sz="1600" b="1" dirty="0"/>
                  <a:t>of varying </a:t>
                </a:r>
                <a:r>
                  <a:rPr lang="en-US" altLang="zh-CN" sz="1600" b="1" dirty="0" smtClean="0"/>
                  <a:t>degree</a:t>
                </a:r>
                <a:endParaRPr lang="en-US" sz="1600" b="1" dirty="0">
                  <a:ea typeface="Roboto Cn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67" y="383557"/>
                <a:ext cx="6588760" cy="1346715"/>
              </a:xfrm>
              <a:prstGeom prst="rect">
                <a:avLst/>
              </a:prstGeom>
              <a:blipFill>
                <a:blip r:embed="rId2"/>
                <a:stretch>
                  <a:fillRect l="-370" t="-1357" r="-1573" b="-4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5" y="1976804"/>
            <a:ext cx="8146175" cy="456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49300" y="2817244"/>
            <a:ext cx="2571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</a:t>
            </a:r>
            <a:r>
              <a:rPr lang="en-US" altLang="zh-CN" sz="2000" b="1" dirty="0" smtClean="0"/>
              <a:t>bserved distributions are </a:t>
            </a:r>
            <a:r>
              <a:rPr lang="en-US" altLang="zh-CN" sz="2000" b="1" dirty="0"/>
              <a:t>different </a:t>
            </a:r>
            <a:r>
              <a:rPr lang="en-US" altLang="zh-CN" sz="2000" b="1" dirty="0" smtClean="0"/>
              <a:t>from </a:t>
            </a:r>
            <a:r>
              <a:rPr lang="en-US" altLang="zh-CN" sz="2000" b="1" dirty="0"/>
              <a:t>what </a:t>
            </a:r>
            <a:r>
              <a:rPr lang="en-US" altLang="zh-CN" sz="2000" b="1" dirty="0" smtClean="0"/>
              <a:t> are expected </a:t>
            </a:r>
          </a:p>
          <a:p>
            <a:r>
              <a:rPr lang="en-US" altLang="zh-CN" sz="2000" b="1" dirty="0" smtClean="0"/>
              <a:t>by chance.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349300" y="4616879"/>
            <a:ext cx="2309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r>
              <a:rPr lang="en-US" altLang="zh-CN" b="1" dirty="0" smtClean="0"/>
              <a:t>egions </a:t>
            </a:r>
            <a:r>
              <a:rPr lang="en-US" altLang="zh-CN" b="1" dirty="0"/>
              <a:t>of </a:t>
            </a:r>
            <a:r>
              <a:rPr lang="en-US" altLang="zh-CN" b="1" dirty="0" smtClean="0"/>
              <a:t>high degree </a:t>
            </a:r>
            <a:r>
              <a:rPr lang="en-US" altLang="zh-CN" b="1" dirty="0"/>
              <a:t>tend to connect with each other at a greater rate than </a:t>
            </a:r>
            <a:r>
              <a:rPr lang="en-US" altLang="zh-CN" b="1" dirty="0" smtClean="0"/>
              <a:t>would be </a:t>
            </a:r>
            <a:r>
              <a:rPr lang="en-US" altLang="zh-CN" b="1" dirty="0"/>
              <a:t>expected by </a:t>
            </a:r>
            <a:r>
              <a:rPr lang="en-US" altLang="zh-CN" b="1" dirty="0" smtClean="0"/>
              <a:t>chance.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97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15498" y="5088548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6971" y="2410345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18" y="2851426"/>
            <a:ext cx="10588867" cy="372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4316" y="465036"/>
            <a:ext cx="323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Quantitative</a:t>
            </a:r>
          </a:p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1447" y="1456267"/>
            <a:ext cx="7709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Roboto Cn" pitchFamily="2" charset="0"/>
                <a:cs typeface="Arial" panose="020B0604020202020204" pitchFamily="34" charset="0"/>
              </a:rPr>
              <a:t>D </a:t>
            </a: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doesn’t peak </a:t>
            </a:r>
            <a:r>
              <a:rPr lang="en-US" altLang="zh-CN" sz="2000" b="1" dirty="0">
                <a:ea typeface="Roboto Cn" pitchFamily="2" charset="0"/>
                <a:cs typeface="Arial" panose="020B0604020202020204" pitchFamily="34" charset="0"/>
              </a:rPr>
              <a:t>at </a:t>
            </a: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0.5 (left).</a:t>
            </a:r>
            <a:endParaRPr lang="en-US" altLang="zh-CN" sz="2000" b="1" dirty="0">
              <a:ea typeface="Roboto Cn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The </a:t>
            </a:r>
            <a:r>
              <a:rPr lang="en-US" altLang="zh-CN" sz="2000" b="1" dirty="0">
                <a:ea typeface="Roboto Cn" pitchFamily="2" charset="0"/>
                <a:cs typeface="Arial" panose="020B0604020202020204" pitchFamily="34" charset="0"/>
              </a:rPr>
              <a:t>combination of D </a:t>
            </a: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and F </a:t>
            </a:r>
            <a:r>
              <a:rPr lang="en-US" altLang="zh-CN" sz="2000" b="1" dirty="0">
                <a:ea typeface="Roboto Cn" pitchFamily="2" charset="0"/>
                <a:cs typeface="Arial" panose="020B0604020202020204" pitchFamily="34" charset="0"/>
              </a:rPr>
              <a:t>measures deviating from </a:t>
            </a: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0.5 and </a:t>
            </a:r>
            <a:r>
              <a:rPr lang="en-US" altLang="zh-CN" sz="2000" b="1" dirty="0">
                <a:ea typeface="Roboto Cn" pitchFamily="2" charset="0"/>
                <a:cs typeface="Arial" panose="020B0604020202020204" pitchFamily="34" charset="0"/>
              </a:rPr>
              <a:t>distances between the two </a:t>
            </a: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distributions (ds) </a:t>
            </a:r>
            <a:r>
              <a:rPr lang="en-US" altLang="zh-CN" sz="2000" b="1" dirty="0">
                <a:ea typeface="Roboto Cn" pitchFamily="2" charset="0"/>
                <a:cs typeface="Arial" panose="020B0604020202020204" pitchFamily="34" charset="0"/>
              </a:rPr>
              <a:t>are </a:t>
            </a: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significantly different(right) .</a:t>
            </a:r>
            <a:endParaRPr lang="en-US" altLang="zh-CN" sz="2000" b="1" dirty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7121097" y="420132"/>
            <a:ext cx="363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Same conclusion as last page. </a:t>
            </a:r>
            <a:endParaRPr lang="en-US" altLang="zh-CN" sz="2000" b="1" dirty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7168205" y="938199"/>
            <a:ext cx="363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And Rich Club exist. </a:t>
            </a:r>
            <a:endParaRPr lang="en-US" altLang="zh-CN" sz="2000" b="1" dirty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7" y="218958"/>
            <a:ext cx="6617042" cy="633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93269" y="1498250"/>
            <a:ext cx="7715088" cy="2177885"/>
          </a:xfrm>
          <a:prstGeom prst="rect">
            <a:avLst/>
          </a:prstGeom>
          <a:solidFill>
            <a:srgbClr val="00ABB4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3269" y="339106"/>
            <a:ext cx="4448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Same qualitatively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structural data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96"/>
          <p:cNvSpPr/>
          <p:nvPr/>
        </p:nvSpPr>
        <p:spPr>
          <a:xfrm>
            <a:off x="7767116" y="2293961"/>
            <a:ext cx="4291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Rich Club topology was significantly different than </a:t>
            </a:r>
            <a:r>
              <a:rPr lang="en-US" altLang="zh-CN" sz="2400" dirty="0" smtClean="0"/>
              <a:t>chance. </a:t>
            </a:r>
            <a:endParaRPr lang="en-US" sz="2400" dirty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0" name="Rectangle 96"/>
          <p:cNvSpPr/>
          <p:nvPr/>
        </p:nvSpPr>
        <p:spPr>
          <a:xfrm>
            <a:off x="7550261" y="4122530"/>
            <a:ext cx="45593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accent2"/>
                </a:solidFill>
              </a:rPr>
              <a:t>Rich Club behave differently from what are expected by chance in both functional and structural aspects.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accent2"/>
                </a:solidFill>
              </a:rPr>
              <a:t>Difference </a:t>
            </a:r>
            <a:r>
              <a:rPr lang="en-US" altLang="zh-CN" sz="2400" b="1" dirty="0">
                <a:solidFill>
                  <a:schemeClr val="accent2"/>
                </a:solidFill>
              </a:rPr>
              <a:t>between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functional and structural connectivity.</a:t>
            </a:r>
            <a:endParaRPr lang="en-US" sz="2400" dirty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8853" y="3064024"/>
            <a:ext cx="2379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Rich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 phenomenon emerged in the functional connectivity matrix but appears weak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structural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67988" y="3203668"/>
            <a:ext cx="319318" cy="369332"/>
          </a:xfrm>
          <a:prstGeom prst="rect">
            <a:avLst/>
          </a:prstGeom>
          <a:solidFill>
            <a:srgbClr val="00ABB4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83182" y="1414537"/>
            <a:ext cx="319318" cy="369332"/>
          </a:xfrm>
          <a:prstGeom prst="rect">
            <a:avLst/>
          </a:prstGeom>
          <a:solidFill>
            <a:srgbClr val="00ABB4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536" y="270674"/>
            <a:ext cx="4206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</a:t>
            </a:r>
            <a:endParaRPr lang="zh-CN" altLang="en-US" sz="6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4617" y="1275467"/>
            <a:ext cx="588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between functional and structural connectivity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81914" y="1203178"/>
            <a:ext cx="381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73" y="1964731"/>
            <a:ext cx="5383110" cy="366318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833585" y="5289922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55%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61061" y="1749507"/>
            <a:ext cx="3770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not believe,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because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analyses here were quite limited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binary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matrices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only included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fMRI-accessible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cortical and subcortical structures. 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40737" y="4412342"/>
            <a:ext cx="7910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the same methodology </a:t>
            </a:r>
          </a:p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previously did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are more results above</a:t>
            </a:r>
            <a:endParaRPr lang="en-US" altLang="zh-CN" sz="40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332" y="1351638"/>
            <a:ext cx="237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Similar </a:t>
            </a: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Distribution.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47535" y="1346535"/>
            <a:ext cx="2379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 mouse,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highly connected nodes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tend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connect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more often to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other nodes that may have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moderate node degree </a:t>
            </a:r>
            <a:r>
              <a:rPr lang="en-US" altLang="zh-CN" dirty="0" smtClean="0"/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64741" y="1341432"/>
            <a:ext cx="2379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 macaque,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highly connected nodes 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are more strongly connected to 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each other. </a:t>
            </a:r>
            <a:b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81945" y="1351638"/>
            <a:ext cx="2379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 human,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nodes of any rank tended to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connect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other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nodes of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similar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rank.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1915212" y="952153"/>
            <a:ext cx="193834" cy="193834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V="1">
            <a:off x="4640481" y="952153"/>
            <a:ext cx="193834" cy="193834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7357686" y="952153"/>
            <a:ext cx="193834" cy="193834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074891" y="952153"/>
            <a:ext cx="193834" cy="193834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53" y="952153"/>
            <a:ext cx="86042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37" y="1951038"/>
            <a:ext cx="860425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6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6937" y="4192263"/>
            <a:ext cx="4124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Qualitative &amp; Quantitative comparison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Topological similarities between species</a:t>
            </a:r>
          </a:p>
          <a:p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DMN between species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63995" y="-113638"/>
            <a:ext cx="12543177" cy="7152613"/>
          </a:xfrm>
          <a:custGeom>
            <a:avLst/>
            <a:gdLst>
              <a:gd name="connsiteX0" fmla="*/ 0 w 12192000"/>
              <a:gd name="connsiteY0" fmla="*/ 0 h 3413124"/>
              <a:gd name="connsiteX1" fmla="*/ 12192000 w 12192000"/>
              <a:gd name="connsiteY1" fmla="*/ 0 h 3413124"/>
              <a:gd name="connsiteX2" fmla="*/ 12192000 w 12192000"/>
              <a:gd name="connsiteY2" fmla="*/ 3413124 h 3413124"/>
              <a:gd name="connsiteX3" fmla="*/ 0 w 12192000"/>
              <a:gd name="connsiteY3" fmla="*/ 3413124 h 3413124"/>
              <a:gd name="connsiteX4" fmla="*/ 0 w 12192000"/>
              <a:gd name="connsiteY4" fmla="*/ 0 h 3413124"/>
              <a:gd name="connsiteX0" fmla="*/ 0 w 12192000"/>
              <a:gd name="connsiteY0" fmla="*/ 3175 h 3416299"/>
              <a:gd name="connsiteX1" fmla="*/ 2755900 w 12192000"/>
              <a:gd name="connsiteY1" fmla="*/ 0 h 3416299"/>
              <a:gd name="connsiteX2" fmla="*/ 12192000 w 12192000"/>
              <a:gd name="connsiteY2" fmla="*/ 3175 h 3416299"/>
              <a:gd name="connsiteX3" fmla="*/ 12192000 w 12192000"/>
              <a:gd name="connsiteY3" fmla="*/ 3416299 h 3416299"/>
              <a:gd name="connsiteX4" fmla="*/ 0 w 12192000"/>
              <a:gd name="connsiteY4" fmla="*/ 3416299 h 3416299"/>
              <a:gd name="connsiteX5" fmla="*/ 0 w 12192000"/>
              <a:gd name="connsiteY5" fmla="*/ 3175 h 3416299"/>
              <a:gd name="connsiteX0" fmla="*/ 0 w 12192000"/>
              <a:gd name="connsiteY0" fmla="*/ 15874 h 3428998"/>
              <a:gd name="connsiteX1" fmla="*/ 2755900 w 12192000"/>
              <a:gd name="connsiteY1" fmla="*/ 12699 h 3428998"/>
              <a:gd name="connsiteX2" fmla="*/ 6134100 w 12192000"/>
              <a:gd name="connsiteY2" fmla="*/ 0 h 3428998"/>
              <a:gd name="connsiteX3" fmla="*/ 12192000 w 12192000"/>
              <a:gd name="connsiteY3" fmla="*/ 15874 h 3428998"/>
              <a:gd name="connsiteX4" fmla="*/ 12192000 w 12192000"/>
              <a:gd name="connsiteY4" fmla="*/ 3428998 h 3428998"/>
              <a:gd name="connsiteX5" fmla="*/ 0 w 12192000"/>
              <a:gd name="connsiteY5" fmla="*/ 3428998 h 3428998"/>
              <a:gd name="connsiteX6" fmla="*/ 0 w 12192000"/>
              <a:gd name="connsiteY6" fmla="*/ 15874 h 3428998"/>
              <a:gd name="connsiteX0" fmla="*/ 0 w 12192000"/>
              <a:gd name="connsiteY0" fmla="*/ 28574 h 3441698"/>
              <a:gd name="connsiteX1" fmla="*/ 2755900 w 12192000"/>
              <a:gd name="connsiteY1" fmla="*/ 25399 h 3441698"/>
              <a:gd name="connsiteX2" fmla="*/ 6134100 w 12192000"/>
              <a:gd name="connsiteY2" fmla="*/ 12700 h 3441698"/>
              <a:gd name="connsiteX3" fmla="*/ 8623300 w 12192000"/>
              <a:gd name="connsiteY3" fmla="*/ 0 h 3441698"/>
              <a:gd name="connsiteX4" fmla="*/ 12192000 w 12192000"/>
              <a:gd name="connsiteY4" fmla="*/ 28574 h 3441698"/>
              <a:gd name="connsiteX5" fmla="*/ 12192000 w 12192000"/>
              <a:gd name="connsiteY5" fmla="*/ 3441698 h 3441698"/>
              <a:gd name="connsiteX6" fmla="*/ 0 w 12192000"/>
              <a:gd name="connsiteY6" fmla="*/ 3441698 h 3441698"/>
              <a:gd name="connsiteX7" fmla="*/ 0 w 12192000"/>
              <a:gd name="connsiteY7" fmla="*/ 28574 h 3441698"/>
              <a:gd name="connsiteX0" fmla="*/ 0 w 12192000"/>
              <a:gd name="connsiteY0" fmla="*/ 676274 h 4089398"/>
              <a:gd name="connsiteX1" fmla="*/ 2755900 w 12192000"/>
              <a:gd name="connsiteY1" fmla="*/ 673099 h 4089398"/>
              <a:gd name="connsiteX2" fmla="*/ 6921500 w 12192000"/>
              <a:gd name="connsiteY2" fmla="*/ 0 h 4089398"/>
              <a:gd name="connsiteX3" fmla="*/ 8623300 w 12192000"/>
              <a:gd name="connsiteY3" fmla="*/ 647700 h 4089398"/>
              <a:gd name="connsiteX4" fmla="*/ 12192000 w 12192000"/>
              <a:gd name="connsiteY4" fmla="*/ 676274 h 4089398"/>
              <a:gd name="connsiteX5" fmla="*/ 12192000 w 12192000"/>
              <a:gd name="connsiteY5" fmla="*/ 4089398 h 4089398"/>
              <a:gd name="connsiteX6" fmla="*/ 0 w 12192000"/>
              <a:gd name="connsiteY6" fmla="*/ 4089398 h 4089398"/>
              <a:gd name="connsiteX7" fmla="*/ 0 w 12192000"/>
              <a:gd name="connsiteY7" fmla="*/ 676274 h 4089398"/>
              <a:gd name="connsiteX0" fmla="*/ 0 w 12192000"/>
              <a:gd name="connsiteY0" fmla="*/ 1908174 h 5321298"/>
              <a:gd name="connsiteX1" fmla="*/ 2755900 w 12192000"/>
              <a:gd name="connsiteY1" fmla="*/ 1904999 h 5321298"/>
              <a:gd name="connsiteX2" fmla="*/ 6921500 w 12192000"/>
              <a:gd name="connsiteY2" fmla="*/ 1231900 h 5321298"/>
              <a:gd name="connsiteX3" fmla="*/ 8305800 w 12192000"/>
              <a:gd name="connsiteY3" fmla="*/ 0 h 5321298"/>
              <a:gd name="connsiteX4" fmla="*/ 12192000 w 12192000"/>
              <a:gd name="connsiteY4" fmla="*/ 1908174 h 5321298"/>
              <a:gd name="connsiteX5" fmla="*/ 12192000 w 12192000"/>
              <a:gd name="connsiteY5" fmla="*/ 5321298 h 5321298"/>
              <a:gd name="connsiteX6" fmla="*/ 0 w 12192000"/>
              <a:gd name="connsiteY6" fmla="*/ 5321298 h 5321298"/>
              <a:gd name="connsiteX7" fmla="*/ 0 w 12192000"/>
              <a:gd name="connsiteY7" fmla="*/ 1908174 h 5321298"/>
              <a:gd name="connsiteX0" fmla="*/ 0 w 12192000"/>
              <a:gd name="connsiteY0" fmla="*/ 1908174 h 5321298"/>
              <a:gd name="connsiteX1" fmla="*/ 2755900 w 12192000"/>
              <a:gd name="connsiteY1" fmla="*/ 1904999 h 5321298"/>
              <a:gd name="connsiteX2" fmla="*/ 6921500 w 12192000"/>
              <a:gd name="connsiteY2" fmla="*/ 1231900 h 5321298"/>
              <a:gd name="connsiteX3" fmla="*/ 8305800 w 12192000"/>
              <a:gd name="connsiteY3" fmla="*/ 0 h 5321298"/>
              <a:gd name="connsiteX4" fmla="*/ 9931400 w 12192000"/>
              <a:gd name="connsiteY4" fmla="*/ 787400 h 5321298"/>
              <a:gd name="connsiteX5" fmla="*/ 12192000 w 12192000"/>
              <a:gd name="connsiteY5" fmla="*/ 1908174 h 5321298"/>
              <a:gd name="connsiteX6" fmla="*/ 12192000 w 12192000"/>
              <a:gd name="connsiteY6" fmla="*/ 5321298 h 5321298"/>
              <a:gd name="connsiteX7" fmla="*/ 0 w 12192000"/>
              <a:gd name="connsiteY7" fmla="*/ 5321298 h 5321298"/>
              <a:gd name="connsiteX8" fmla="*/ 0 w 12192000"/>
              <a:gd name="connsiteY8" fmla="*/ 1908174 h 5321298"/>
              <a:gd name="connsiteX0" fmla="*/ 0 w 12192000"/>
              <a:gd name="connsiteY0" fmla="*/ 3495674 h 6908798"/>
              <a:gd name="connsiteX1" fmla="*/ 2755900 w 12192000"/>
              <a:gd name="connsiteY1" fmla="*/ 3492499 h 6908798"/>
              <a:gd name="connsiteX2" fmla="*/ 6921500 w 12192000"/>
              <a:gd name="connsiteY2" fmla="*/ 2819400 h 6908798"/>
              <a:gd name="connsiteX3" fmla="*/ 8305800 w 12192000"/>
              <a:gd name="connsiteY3" fmla="*/ 1587500 h 6908798"/>
              <a:gd name="connsiteX4" fmla="*/ 9067800 w 12192000"/>
              <a:gd name="connsiteY4" fmla="*/ 0 h 6908798"/>
              <a:gd name="connsiteX5" fmla="*/ 12192000 w 12192000"/>
              <a:gd name="connsiteY5" fmla="*/ 3495674 h 6908798"/>
              <a:gd name="connsiteX6" fmla="*/ 12192000 w 12192000"/>
              <a:gd name="connsiteY6" fmla="*/ 6908798 h 6908798"/>
              <a:gd name="connsiteX7" fmla="*/ 0 w 12192000"/>
              <a:gd name="connsiteY7" fmla="*/ 6908798 h 6908798"/>
              <a:gd name="connsiteX8" fmla="*/ 0 w 12192000"/>
              <a:gd name="connsiteY8" fmla="*/ 3495674 h 6908798"/>
              <a:gd name="connsiteX0" fmla="*/ 0 w 12192000"/>
              <a:gd name="connsiteY0" fmla="*/ 3495674 h 6908798"/>
              <a:gd name="connsiteX1" fmla="*/ 2755900 w 12192000"/>
              <a:gd name="connsiteY1" fmla="*/ 3492499 h 6908798"/>
              <a:gd name="connsiteX2" fmla="*/ 6921500 w 12192000"/>
              <a:gd name="connsiteY2" fmla="*/ 2819400 h 6908798"/>
              <a:gd name="connsiteX3" fmla="*/ 8305800 w 12192000"/>
              <a:gd name="connsiteY3" fmla="*/ 1587500 h 6908798"/>
              <a:gd name="connsiteX4" fmla="*/ 9067800 w 12192000"/>
              <a:gd name="connsiteY4" fmla="*/ 0 h 6908798"/>
              <a:gd name="connsiteX5" fmla="*/ 10553700 w 12192000"/>
              <a:gd name="connsiteY5" fmla="*/ 1638300 h 6908798"/>
              <a:gd name="connsiteX6" fmla="*/ 12192000 w 12192000"/>
              <a:gd name="connsiteY6" fmla="*/ 3495674 h 6908798"/>
              <a:gd name="connsiteX7" fmla="*/ 12192000 w 12192000"/>
              <a:gd name="connsiteY7" fmla="*/ 6908798 h 6908798"/>
              <a:gd name="connsiteX8" fmla="*/ 0 w 12192000"/>
              <a:gd name="connsiteY8" fmla="*/ 6908798 h 6908798"/>
              <a:gd name="connsiteX9" fmla="*/ 0 w 12192000"/>
              <a:gd name="connsiteY9" fmla="*/ 3495674 h 6908798"/>
              <a:gd name="connsiteX0" fmla="*/ 0 w 12204700"/>
              <a:gd name="connsiteY0" fmla="*/ 3508374 h 6921498"/>
              <a:gd name="connsiteX1" fmla="*/ 2755900 w 12204700"/>
              <a:gd name="connsiteY1" fmla="*/ 3505199 h 6921498"/>
              <a:gd name="connsiteX2" fmla="*/ 6921500 w 12204700"/>
              <a:gd name="connsiteY2" fmla="*/ 2832100 h 6921498"/>
              <a:gd name="connsiteX3" fmla="*/ 8305800 w 12204700"/>
              <a:gd name="connsiteY3" fmla="*/ 1600200 h 6921498"/>
              <a:gd name="connsiteX4" fmla="*/ 9067800 w 12204700"/>
              <a:gd name="connsiteY4" fmla="*/ 12700 h 6921498"/>
              <a:gd name="connsiteX5" fmla="*/ 12204700 w 12204700"/>
              <a:gd name="connsiteY5" fmla="*/ 0 h 6921498"/>
              <a:gd name="connsiteX6" fmla="*/ 12192000 w 12204700"/>
              <a:gd name="connsiteY6" fmla="*/ 3508374 h 6921498"/>
              <a:gd name="connsiteX7" fmla="*/ 12192000 w 12204700"/>
              <a:gd name="connsiteY7" fmla="*/ 6921498 h 6921498"/>
              <a:gd name="connsiteX8" fmla="*/ 0 w 12204700"/>
              <a:gd name="connsiteY8" fmla="*/ 6921498 h 6921498"/>
              <a:gd name="connsiteX9" fmla="*/ 0 w 12204700"/>
              <a:gd name="connsiteY9" fmla="*/ 3508374 h 6921498"/>
              <a:gd name="connsiteX0" fmla="*/ 0 w 12204700"/>
              <a:gd name="connsiteY0" fmla="*/ 3508374 h 6921498"/>
              <a:gd name="connsiteX1" fmla="*/ 2755900 w 12204700"/>
              <a:gd name="connsiteY1" fmla="*/ 3505199 h 6921498"/>
              <a:gd name="connsiteX2" fmla="*/ 6921500 w 12204700"/>
              <a:gd name="connsiteY2" fmla="*/ 2832100 h 6921498"/>
              <a:gd name="connsiteX3" fmla="*/ 8305800 w 12204700"/>
              <a:gd name="connsiteY3" fmla="*/ 1600200 h 6921498"/>
              <a:gd name="connsiteX4" fmla="*/ 8648700 w 12204700"/>
              <a:gd name="connsiteY4" fmla="*/ 60325 h 6921498"/>
              <a:gd name="connsiteX5" fmla="*/ 12204700 w 12204700"/>
              <a:gd name="connsiteY5" fmla="*/ 0 h 6921498"/>
              <a:gd name="connsiteX6" fmla="*/ 12192000 w 12204700"/>
              <a:gd name="connsiteY6" fmla="*/ 3508374 h 6921498"/>
              <a:gd name="connsiteX7" fmla="*/ 12192000 w 12204700"/>
              <a:gd name="connsiteY7" fmla="*/ 6921498 h 6921498"/>
              <a:gd name="connsiteX8" fmla="*/ 0 w 12204700"/>
              <a:gd name="connsiteY8" fmla="*/ 6921498 h 6921498"/>
              <a:gd name="connsiteX9" fmla="*/ 0 w 12204700"/>
              <a:gd name="connsiteY9" fmla="*/ 3508374 h 6921498"/>
              <a:gd name="connsiteX0" fmla="*/ 0 w 12204700"/>
              <a:gd name="connsiteY0" fmla="*/ 3448049 h 6861173"/>
              <a:gd name="connsiteX1" fmla="*/ 2755900 w 12204700"/>
              <a:gd name="connsiteY1" fmla="*/ 3444874 h 6861173"/>
              <a:gd name="connsiteX2" fmla="*/ 6921500 w 12204700"/>
              <a:gd name="connsiteY2" fmla="*/ 2771775 h 6861173"/>
              <a:gd name="connsiteX3" fmla="*/ 8305800 w 12204700"/>
              <a:gd name="connsiteY3" fmla="*/ 1539875 h 6861173"/>
              <a:gd name="connsiteX4" fmla="*/ 8648700 w 12204700"/>
              <a:gd name="connsiteY4" fmla="*/ 0 h 6861173"/>
              <a:gd name="connsiteX5" fmla="*/ 12204700 w 12204700"/>
              <a:gd name="connsiteY5" fmla="*/ 8255 h 6861173"/>
              <a:gd name="connsiteX6" fmla="*/ 12192000 w 12204700"/>
              <a:gd name="connsiteY6" fmla="*/ 3448049 h 6861173"/>
              <a:gd name="connsiteX7" fmla="*/ 12192000 w 12204700"/>
              <a:gd name="connsiteY7" fmla="*/ 6861173 h 6861173"/>
              <a:gd name="connsiteX8" fmla="*/ 0 w 12204700"/>
              <a:gd name="connsiteY8" fmla="*/ 6861173 h 6861173"/>
              <a:gd name="connsiteX9" fmla="*/ 0 w 12204700"/>
              <a:gd name="connsiteY9" fmla="*/ 3448049 h 6861173"/>
              <a:gd name="connsiteX0" fmla="*/ 0 w 12204700"/>
              <a:gd name="connsiteY0" fmla="*/ 3440429 h 6853553"/>
              <a:gd name="connsiteX1" fmla="*/ 2755900 w 12204700"/>
              <a:gd name="connsiteY1" fmla="*/ 3437254 h 6853553"/>
              <a:gd name="connsiteX2" fmla="*/ 6921500 w 12204700"/>
              <a:gd name="connsiteY2" fmla="*/ 2764155 h 6853553"/>
              <a:gd name="connsiteX3" fmla="*/ 8305800 w 12204700"/>
              <a:gd name="connsiteY3" fmla="*/ 1532255 h 6853553"/>
              <a:gd name="connsiteX4" fmla="*/ 8641080 w 12204700"/>
              <a:gd name="connsiteY4" fmla="*/ 0 h 6853553"/>
              <a:gd name="connsiteX5" fmla="*/ 12204700 w 12204700"/>
              <a:gd name="connsiteY5" fmla="*/ 635 h 6853553"/>
              <a:gd name="connsiteX6" fmla="*/ 12192000 w 12204700"/>
              <a:gd name="connsiteY6" fmla="*/ 3440429 h 6853553"/>
              <a:gd name="connsiteX7" fmla="*/ 12192000 w 12204700"/>
              <a:gd name="connsiteY7" fmla="*/ 6853553 h 6853553"/>
              <a:gd name="connsiteX8" fmla="*/ 0 w 12204700"/>
              <a:gd name="connsiteY8" fmla="*/ 6853553 h 6853553"/>
              <a:gd name="connsiteX9" fmla="*/ 0 w 12204700"/>
              <a:gd name="connsiteY9" fmla="*/ 3440429 h 6853553"/>
              <a:gd name="connsiteX0" fmla="*/ 0 w 12204700"/>
              <a:gd name="connsiteY0" fmla="*/ 3448049 h 6861173"/>
              <a:gd name="connsiteX1" fmla="*/ 2755900 w 12204700"/>
              <a:gd name="connsiteY1" fmla="*/ 3444874 h 6861173"/>
              <a:gd name="connsiteX2" fmla="*/ 6921500 w 12204700"/>
              <a:gd name="connsiteY2" fmla="*/ 2771775 h 6861173"/>
              <a:gd name="connsiteX3" fmla="*/ 8305800 w 12204700"/>
              <a:gd name="connsiteY3" fmla="*/ 1539875 h 6861173"/>
              <a:gd name="connsiteX4" fmla="*/ 8648700 w 12204700"/>
              <a:gd name="connsiteY4" fmla="*/ 0 h 6861173"/>
              <a:gd name="connsiteX5" fmla="*/ 12204700 w 12204700"/>
              <a:gd name="connsiteY5" fmla="*/ 8255 h 6861173"/>
              <a:gd name="connsiteX6" fmla="*/ 12192000 w 12204700"/>
              <a:gd name="connsiteY6" fmla="*/ 3448049 h 6861173"/>
              <a:gd name="connsiteX7" fmla="*/ 12192000 w 12204700"/>
              <a:gd name="connsiteY7" fmla="*/ 6861173 h 6861173"/>
              <a:gd name="connsiteX8" fmla="*/ 0 w 12204700"/>
              <a:gd name="connsiteY8" fmla="*/ 6861173 h 6861173"/>
              <a:gd name="connsiteX9" fmla="*/ 0 w 12204700"/>
              <a:gd name="connsiteY9" fmla="*/ 3448049 h 6861173"/>
              <a:gd name="connsiteX0" fmla="*/ 0 w 12204700"/>
              <a:gd name="connsiteY0" fmla="*/ 3455034 h 6868158"/>
              <a:gd name="connsiteX1" fmla="*/ 2755900 w 12204700"/>
              <a:gd name="connsiteY1" fmla="*/ 3451859 h 6868158"/>
              <a:gd name="connsiteX2" fmla="*/ 6921500 w 12204700"/>
              <a:gd name="connsiteY2" fmla="*/ 2778760 h 6868158"/>
              <a:gd name="connsiteX3" fmla="*/ 8305800 w 12204700"/>
              <a:gd name="connsiteY3" fmla="*/ 1546860 h 6868158"/>
              <a:gd name="connsiteX4" fmla="*/ 8648700 w 12204700"/>
              <a:gd name="connsiteY4" fmla="*/ 6985 h 6868158"/>
              <a:gd name="connsiteX5" fmla="*/ 12204700 w 12204700"/>
              <a:gd name="connsiteY5" fmla="*/ 0 h 6868158"/>
              <a:gd name="connsiteX6" fmla="*/ 12192000 w 12204700"/>
              <a:gd name="connsiteY6" fmla="*/ 3455034 h 6868158"/>
              <a:gd name="connsiteX7" fmla="*/ 12192000 w 12204700"/>
              <a:gd name="connsiteY7" fmla="*/ 6868158 h 6868158"/>
              <a:gd name="connsiteX8" fmla="*/ 0 w 12204700"/>
              <a:gd name="connsiteY8" fmla="*/ 6868158 h 6868158"/>
              <a:gd name="connsiteX9" fmla="*/ 0 w 12204700"/>
              <a:gd name="connsiteY9" fmla="*/ 3455034 h 6868158"/>
              <a:gd name="connsiteX0" fmla="*/ 0 w 12192987"/>
              <a:gd name="connsiteY0" fmla="*/ 3448049 h 6861173"/>
              <a:gd name="connsiteX1" fmla="*/ 2755900 w 12192987"/>
              <a:gd name="connsiteY1" fmla="*/ 3444874 h 6861173"/>
              <a:gd name="connsiteX2" fmla="*/ 6921500 w 12192987"/>
              <a:gd name="connsiteY2" fmla="*/ 2771775 h 6861173"/>
              <a:gd name="connsiteX3" fmla="*/ 8305800 w 12192987"/>
              <a:gd name="connsiteY3" fmla="*/ 1539875 h 6861173"/>
              <a:gd name="connsiteX4" fmla="*/ 8648700 w 12192987"/>
              <a:gd name="connsiteY4" fmla="*/ 0 h 6861173"/>
              <a:gd name="connsiteX5" fmla="*/ 12189460 w 12192987"/>
              <a:gd name="connsiteY5" fmla="*/ 635 h 6861173"/>
              <a:gd name="connsiteX6" fmla="*/ 12192000 w 12192987"/>
              <a:gd name="connsiteY6" fmla="*/ 3448049 h 6861173"/>
              <a:gd name="connsiteX7" fmla="*/ 12192000 w 12192987"/>
              <a:gd name="connsiteY7" fmla="*/ 6861173 h 6861173"/>
              <a:gd name="connsiteX8" fmla="*/ 0 w 12192987"/>
              <a:gd name="connsiteY8" fmla="*/ 6861173 h 6861173"/>
              <a:gd name="connsiteX9" fmla="*/ 0 w 12192987"/>
              <a:gd name="connsiteY9" fmla="*/ 3448049 h 6861173"/>
              <a:gd name="connsiteX0" fmla="*/ 0 w 12192987"/>
              <a:gd name="connsiteY0" fmla="*/ 3448049 h 6861173"/>
              <a:gd name="connsiteX1" fmla="*/ 2755900 w 12192987"/>
              <a:gd name="connsiteY1" fmla="*/ 3444874 h 6861173"/>
              <a:gd name="connsiteX2" fmla="*/ 6921500 w 12192987"/>
              <a:gd name="connsiteY2" fmla="*/ 2771775 h 6861173"/>
              <a:gd name="connsiteX3" fmla="*/ 8305800 w 12192987"/>
              <a:gd name="connsiteY3" fmla="*/ 1539875 h 6861173"/>
              <a:gd name="connsiteX4" fmla="*/ 8420100 w 12192987"/>
              <a:gd name="connsiteY4" fmla="*/ 0 h 6861173"/>
              <a:gd name="connsiteX5" fmla="*/ 12189460 w 12192987"/>
              <a:gd name="connsiteY5" fmla="*/ 635 h 6861173"/>
              <a:gd name="connsiteX6" fmla="*/ 12192000 w 12192987"/>
              <a:gd name="connsiteY6" fmla="*/ 3448049 h 6861173"/>
              <a:gd name="connsiteX7" fmla="*/ 12192000 w 12192987"/>
              <a:gd name="connsiteY7" fmla="*/ 6861173 h 6861173"/>
              <a:gd name="connsiteX8" fmla="*/ 0 w 12192987"/>
              <a:gd name="connsiteY8" fmla="*/ 6861173 h 6861173"/>
              <a:gd name="connsiteX9" fmla="*/ 0 w 12192987"/>
              <a:gd name="connsiteY9" fmla="*/ 3448049 h 6861173"/>
              <a:gd name="connsiteX0" fmla="*/ 0 w 12220828"/>
              <a:gd name="connsiteY0" fmla="*/ 4315974 h 6861173"/>
              <a:gd name="connsiteX1" fmla="*/ 2783741 w 12220828"/>
              <a:gd name="connsiteY1" fmla="*/ 3444874 h 6861173"/>
              <a:gd name="connsiteX2" fmla="*/ 6949341 w 12220828"/>
              <a:gd name="connsiteY2" fmla="*/ 2771775 h 6861173"/>
              <a:gd name="connsiteX3" fmla="*/ 8333641 w 12220828"/>
              <a:gd name="connsiteY3" fmla="*/ 1539875 h 6861173"/>
              <a:gd name="connsiteX4" fmla="*/ 8447941 w 12220828"/>
              <a:gd name="connsiteY4" fmla="*/ 0 h 6861173"/>
              <a:gd name="connsiteX5" fmla="*/ 12217301 w 12220828"/>
              <a:gd name="connsiteY5" fmla="*/ 635 h 6861173"/>
              <a:gd name="connsiteX6" fmla="*/ 12219841 w 12220828"/>
              <a:gd name="connsiteY6" fmla="*/ 3448049 h 6861173"/>
              <a:gd name="connsiteX7" fmla="*/ 12219841 w 12220828"/>
              <a:gd name="connsiteY7" fmla="*/ 6861173 h 6861173"/>
              <a:gd name="connsiteX8" fmla="*/ 27841 w 12220828"/>
              <a:gd name="connsiteY8" fmla="*/ 6861173 h 6861173"/>
              <a:gd name="connsiteX9" fmla="*/ 0 w 12220828"/>
              <a:gd name="connsiteY9" fmla="*/ 4315974 h 6861173"/>
              <a:gd name="connsiteX0" fmla="*/ 0 w 12220828"/>
              <a:gd name="connsiteY0" fmla="*/ 4315974 h 6861173"/>
              <a:gd name="connsiteX1" fmla="*/ 2783741 w 12220828"/>
              <a:gd name="connsiteY1" fmla="*/ 3444874 h 6861173"/>
              <a:gd name="connsiteX2" fmla="*/ 4809168 w 12220828"/>
              <a:gd name="connsiteY2" fmla="*/ 3124529 h 6861173"/>
              <a:gd name="connsiteX3" fmla="*/ 6949341 w 12220828"/>
              <a:gd name="connsiteY3" fmla="*/ 2771775 h 6861173"/>
              <a:gd name="connsiteX4" fmla="*/ 8333641 w 12220828"/>
              <a:gd name="connsiteY4" fmla="*/ 1539875 h 6861173"/>
              <a:gd name="connsiteX5" fmla="*/ 8447941 w 12220828"/>
              <a:gd name="connsiteY5" fmla="*/ 0 h 6861173"/>
              <a:gd name="connsiteX6" fmla="*/ 12217301 w 12220828"/>
              <a:gd name="connsiteY6" fmla="*/ 635 h 6861173"/>
              <a:gd name="connsiteX7" fmla="*/ 12219841 w 12220828"/>
              <a:gd name="connsiteY7" fmla="*/ 3448049 h 6861173"/>
              <a:gd name="connsiteX8" fmla="*/ 12219841 w 12220828"/>
              <a:gd name="connsiteY8" fmla="*/ 6861173 h 6861173"/>
              <a:gd name="connsiteX9" fmla="*/ 27841 w 12220828"/>
              <a:gd name="connsiteY9" fmla="*/ 6861173 h 6861173"/>
              <a:gd name="connsiteX10" fmla="*/ 0 w 12220828"/>
              <a:gd name="connsiteY10" fmla="*/ 4315974 h 6861173"/>
              <a:gd name="connsiteX0" fmla="*/ 0 w 12220828"/>
              <a:gd name="connsiteY0" fmla="*/ 4315974 h 6861173"/>
              <a:gd name="connsiteX1" fmla="*/ 2783741 w 12220828"/>
              <a:gd name="connsiteY1" fmla="*/ 3444874 h 6861173"/>
              <a:gd name="connsiteX2" fmla="*/ 4837009 w 12220828"/>
              <a:gd name="connsiteY2" fmla="*/ 3764052 h 6861173"/>
              <a:gd name="connsiteX3" fmla="*/ 6949341 w 12220828"/>
              <a:gd name="connsiteY3" fmla="*/ 2771775 h 6861173"/>
              <a:gd name="connsiteX4" fmla="*/ 8333641 w 12220828"/>
              <a:gd name="connsiteY4" fmla="*/ 1539875 h 6861173"/>
              <a:gd name="connsiteX5" fmla="*/ 8447941 w 12220828"/>
              <a:gd name="connsiteY5" fmla="*/ 0 h 6861173"/>
              <a:gd name="connsiteX6" fmla="*/ 12217301 w 12220828"/>
              <a:gd name="connsiteY6" fmla="*/ 635 h 6861173"/>
              <a:gd name="connsiteX7" fmla="*/ 12219841 w 12220828"/>
              <a:gd name="connsiteY7" fmla="*/ 3448049 h 6861173"/>
              <a:gd name="connsiteX8" fmla="*/ 12219841 w 12220828"/>
              <a:gd name="connsiteY8" fmla="*/ 6861173 h 6861173"/>
              <a:gd name="connsiteX9" fmla="*/ 27841 w 12220828"/>
              <a:gd name="connsiteY9" fmla="*/ 6861173 h 6861173"/>
              <a:gd name="connsiteX10" fmla="*/ 0 w 12220828"/>
              <a:gd name="connsiteY10" fmla="*/ 4315974 h 6861173"/>
              <a:gd name="connsiteX0" fmla="*/ 0 w 12220828"/>
              <a:gd name="connsiteY0" fmla="*/ 4315974 h 6861173"/>
              <a:gd name="connsiteX1" fmla="*/ 2783741 w 12220828"/>
              <a:gd name="connsiteY1" fmla="*/ 3444874 h 6861173"/>
              <a:gd name="connsiteX2" fmla="*/ 4837009 w 12220828"/>
              <a:gd name="connsiteY2" fmla="*/ 3764052 h 6861173"/>
              <a:gd name="connsiteX3" fmla="*/ 6949341 w 12220828"/>
              <a:gd name="connsiteY3" fmla="*/ 2771775 h 6861173"/>
              <a:gd name="connsiteX4" fmla="*/ 8491405 w 12220828"/>
              <a:gd name="connsiteY4" fmla="*/ 3093003 h 6861173"/>
              <a:gd name="connsiteX5" fmla="*/ 8447941 w 12220828"/>
              <a:gd name="connsiteY5" fmla="*/ 0 h 6861173"/>
              <a:gd name="connsiteX6" fmla="*/ 12217301 w 12220828"/>
              <a:gd name="connsiteY6" fmla="*/ 635 h 6861173"/>
              <a:gd name="connsiteX7" fmla="*/ 12219841 w 12220828"/>
              <a:gd name="connsiteY7" fmla="*/ 3448049 h 6861173"/>
              <a:gd name="connsiteX8" fmla="*/ 12219841 w 12220828"/>
              <a:gd name="connsiteY8" fmla="*/ 6861173 h 6861173"/>
              <a:gd name="connsiteX9" fmla="*/ 27841 w 12220828"/>
              <a:gd name="connsiteY9" fmla="*/ 6861173 h 6861173"/>
              <a:gd name="connsiteX10" fmla="*/ 0 w 12220828"/>
              <a:gd name="connsiteY10" fmla="*/ 4315974 h 6861173"/>
              <a:gd name="connsiteX0" fmla="*/ 0 w 12220828"/>
              <a:gd name="connsiteY0" fmla="*/ 4315339 h 6860538"/>
              <a:gd name="connsiteX1" fmla="*/ 2783741 w 12220828"/>
              <a:gd name="connsiteY1" fmla="*/ 3444239 h 6860538"/>
              <a:gd name="connsiteX2" fmla="*/ 4837009 w 12220828"/>
              <a:gd name="connsiteY2" fmla="*/ 3763417 h 6860538"/>
              <a:gd name="connsiteX3" fmla="*/ 6949341 w 12220828"/>
              <a:gd name="connsiteY3" fmla="*/ 2771140 h 6860538"/>
              <a:gd name="connsiteX4" fmla="*/ 8491405 w 12220828"/>
              <a:gd name="connsiteY4" fmla="*/ 3092368 h 6860538"/>
              <a:gd name="connsiteX5" fmla="*/ 9849253 w 12220828"/>
              <a:gd name="connsiteY5" fmla="*/ 35909 h 6860538"/>
              <a:gd name="connsiteX6" fmla="*/ 12217301 w 12220828"/>
              <a:gd name="connsiteY6" fmla="*/ 0 h 6860538"/>
              <a:gd name="connsiteX7" fmla="*/ 12219841 w 12220828"/>
              <a:gd name="connsiteY7" fmla="*/ 3447414 h 6860538"/>
              <a:gd name="connsiteX8" fmla="*/ 12219841 w 12220828"/>
              <a:gd name="connsiteY8" fmla="*/ 6860538 h 6860538"/>
              <a:gd name="connsiteX9" fmla="*/ 27841 w 12220828"/>
              <a:gd name="connsiteY9" fmla="*/ 6860538 h 6860538"/>
              <a:gd name="connsiteX10" fmla="*/ 0 w 12220828"/>
              <a:gd name="connsiteY10" fmla="*/ 4315339 h 686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0828" h="6860538">
                <a:moveTo>
                  <a:pt x="0" y="4315339"/>
                </a:moveTo>
                <a:lnTo>
                  <a:pt x="2783741" y="3444239"/>
                </a:lnTo>
                <a:lnTo>
                  <a:pt x="4837009" y="3763417"/>
                </a:lnTo>
                <a:lnTo>
                  <a:pt x="6949341" y="2771140"/>
                </a:lnTo>
                <a:lnTo>
                  <a:pt x="8491405" y="3092368"/>
                </a:lnTo>
                <a:lnTo>
                  <a:pt x="9849253" y="35909"/>
                </a:lnTo>
                <a:lnTo>
                  <a:pt x="12217301" y="0"/>
                </a:lnTo>
                <a:cubicBezTo>
                  <a:pt x="12213068" y="1169458"/>
                  <a:pt x="12224074" y="2277956"/>
                  <a:pt x="12219841" y="3447414"/>
                </a:cubicBezTo>
                <a:lnTo>
                  <a:pt x="12219841" y="6860538"/>
                </a:lnTo>
                <a:lnTo>
                  <a:pt x="27841" y="6860538"/>
                </a:lnTo>
                <a:lnTo>
                  <a:pt x="0" y="4315339"/>
                </a:lnTo>
                <a:close/>
              </a:path>
            </a:pathLst>
          </a:custGeom>
          <a:solidFill>
            <a:srgbClr val="00ABB4"/>
          </a:solidFill>
          <a:ln w="76200">
            <a:solidFill>
              <a:srgbClr val="007076">
                <a:alpha val="28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241725" y="298435"/>
            <a:ext cx="2836902" cy="833713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68455" y="138739"/>
            <a:ext cx="5021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ground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49895" y="1279093"/>
            <a:ext cx="381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About functional architecture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306303" y="1275144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1394734">
            <a:off x="9481245" y="-85778"/>
            <a:ext cx="678599" cy="585000"/>
          </a:xfrm>
          <a:prstGeom prst="triangle">
            <a:avLst/>
          </a:prstGeom>
          <a:solidFill>
            <a:srgbClr val="00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8455" y="1799946"/>
            <a:ext cx="109874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Functional imaging holds great promise for model translation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Little is known about the large-scale functional architecture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The potential to improve diagnosis, prevention, treatment of various neurologic and mental illnesses.</a:t>
            </a:r>
            <a:endParaRPr lang="en-US" altLang="zh-CN" sz="2800" b="1" dirty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seed region</a:t>
            </a:r>
          </a:p>
        </p:txBody>
      </p:sp>
      <p:sp>
        <p:nvSpPr>
          <p:cNvPr id="31" name="Rectangle 96"/>
          <p:cNvSpPr/>
          <p:nvPr/>
        </p:nvSpPr>
        <p:spPr>
          <a:xfrm>
            <a:off x="855230" y="1317181"/>
            <a:ext cx="4490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Macaque</a:t>
            </a:r>
          </a:p>
          <a:p>
            <a:pPr algn="ctr">
              <a:lnSpc>
                <a:spcPct val="200000"/>
              </a:lnSpc>
            </a:pPr>
            <a:r>
              <a:rPr 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                    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registered to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Hunman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                   compared in</a:t>
            </a: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RSP(area 30)</a:t>
            </a:r>
          </a:p>
        </p:txBody>
      </p:sp>
      <p:sp>
        <p:nvSpPr>
          <p:cNvPr id="2" name="下箭头 1"/>
          <p:cNvSpPr/>
          <p:nvPr/>
        </p:nvSpPr>
        <p:spPr>
          <a:xfrm>
            <a:off x="2966048" y="2073565"/>
            <a:ext cx="268858" cy="776378"/>
          </a:xfrm>
          <a:prstGeom prst="downArrow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2963180" y="3347345"/>
            <a:ext cx="268858" cy="776378"/>
          </a:xfrm>
          <a:prstGeom prst="downArrow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96"/>
          <p:cNvSpPr/>
          <p:nvPr/>
        </p:nvSpPr>
        <p:spPr>
          <a:xfrm>
            <a:off x="6191856" y="855516"/>
            <a:ext cx="449049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Mouse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                   compared in</a:t>
            </a:r>
          </a:p>
          <a:p>
            <a:pPr algn="ctr">
              <a:lnSpc>
                <a:spcPct val="200000"/>
              </a:lnSpc>
            </a:pP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lateral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agranular</a:t>
            </a:r>
            <a:b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RSPagl,area29)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8302674" y="2349635"/>
            <a:ext cx="268858" cy="776378"/>
          </a:xfrm>
          <a:prstGeom prst="downArrow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4906" y="5084316"/>
            <a:ext cx="2406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Because prior work has </a:t>
            </a:r>
            <a:r>
              <a:rPr lang="en-US" altLang="zh-CN" b="1" dirty="0"/>
              <a:t>reported a ventral subsystem of the DMN that includes this </a:t>
            </a:r>
            <a:r>
              <a:rPr lang="en-US" altLang="zh-CN" b="1" dirty="0" smtClean="0"/>
              <a:t>area.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13766" y="5084316"/>
            <a:ext cx="2406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Based </a:t>
            </a:r>
            <a:r>
              <a:rPr lang="en-US" altLang="zh-CN" b="1" dirty="0"/>
              <a:t>on posterior midline orientation and similar cytoarchitecture to the primate 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22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15498" y="5088548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6971" y="1815151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316" y="465036"/>
            <a:ext cx="323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Qualitative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72624" y="790288"/>
            <a:ext cx="770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The superior DMN in humans(upper A) and macaques(upper 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The inferior DMN  core in mouse functional(lower A) and structual(lower B) connectivity.</a:t>
            </a:r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64" y="2166422"/>
            <a:ext cx="86042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39" y="4579845"/>
            <a:ext cx="860425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98375" y="2056511"/>
            <a:ext cx="148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Parietal cortex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2443" y="3960622"/>
            <a:ext cx="20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</a:t>
            </a:r>
            <a:r>
              <a:rPr lang="en-US" altLang="zh-CN" b="1" dirty="0" smtClean="0">
                <a:solidFill>
                  <a:srgbClr val="FF0000"/>
                </a:solidFill>
              </a:rPr>
              <a:t>rbitofrontal </a:t>
            </a:r>
            <a:r>
              <a:rPr lang="en-US" altLang="zh-CN" b="1" dirty="0">
                <a:solidFill>
                  <a:srgbClr val="FF0000"/>
                </a:solidFill>
              </a:rPr>
              <a:t>cortex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7832" y="3076027"/>
            <a:ext cx="186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nterior </a:t>
            </a:r>
            <a:r>
              <a:rPr lang="en-US" altLang="zh-CN" b="1" dirty="0">
                <a:solidFill>
                  <a:srgbClr val="FF0000"/>
                </a:solidFill>
              </a:rPr>
              <a:t>cingulate 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cortex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158" y="3090627"/>
            <a:ext cx="51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4"/>
          <p:cNvSpPr txBox="1"/>
          <p:nvPr/>
        </p:nvSpPr>
        <p:spPr>
          <a:xfrm>
            <a:off x="254157" y="5264289"/>
            <a:ext cx="4566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Rodents and primates: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	</a:t>
            </a:r>
            <a:r>
              <a:rPr lang="en-US" altLang="zh-CN" sz="2000" b="1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 strong connectivity</a:t>
            </a:r>
            <a:endParaRPr lang="en-US" altLang="zh-CN" sz="2000" b="1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3195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70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5728" y="4192263"/>
            <a:ext cx="23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7412" y="761052"/>
            <a:ext cx="3259015" cy="3259015"/>
            <a:chOff x="2639158" y="738554"/>
            <a:chExt cx="3259015" cy="3259015"/>
          </a:xfrm>
        </p:grpSpPr>
        <p:sp>
          <p:nvSpPr>
            <p:cNvPr id="2" name="椭圆 1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73658" y="2179999"/>
            <a:ext cx="4467329" cy="4467329"/>
            <a:chOff x="2639158" y="738554"/>
            <a:chExt cx="3259015" cy="3259015"/>
          </a:xfrm>
        </p:grpSpPr>
        <p:sp>
          <p:nvSpPr>
            <p:cNvPr id="8" name="椭圆 7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68307" y="-1805522"/>
            <a:ext cx="6054666" cy="6054666"/>
            <a:chOff x="2639158" y="738554"/>
            <a:chExt cx="3259015" cy="3259015"/>
          </a:xfrm>
        </p:grpSpPr>
        <p:sp>
          <p:nvSpPr>
            <p:cNvPr id="11" name="椭圆 10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829575" y="960201"/>
            <a:ext cx="151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endParaRPr lang="zh-CN" altLang="en-US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23056" y="5461197"/>
            <a:ext cx="3592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8443732" y="6193954"/>
            <a:ext cx="33605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49554" y="2669395"/>
            <a:ext cx="216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endParaRPr lang="zh-CN" altLang="en-US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26040" y="520860"/>
            <a:ext cx="2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</a:t>
            </a:r>
            <a:endParaRPr lang="zh-CN" altLang="en-US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38644" y="1428649"/>
            <a:ext cx="30823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 correspondence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between structure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function, strong but not perfect.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19" name="文本框 33"/>
          <p:cNvSpPr txBox="1"/>
          <p:nvPr/>
        </p:nvSpPr>
        <p:spPr>
          <a:xfrm>
            <a:off x="4236427" y="3585696"/>
            <a:ext cx="3531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Preserved topology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across the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species, shared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albeit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 identical 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20" name="文本框 33"/>
          <p:cNvSpPr txBox="1"/>
          <p:nvPr/>
        </p:nvSpPr>
        <p:spPr>
          <a:xfrm>
            <a:off x="9253883" y="990921"/>
            <a:ext cx="3531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Presence of a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 mode-like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subsystem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rodents.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5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7412" y="761052"/>
            <a:ext cx="3259015" cy="3259015"/>
            <a:chOff x="2639158" y="738554"/>
            <a:chExt cx="3259015" cy="3259015"/>
          </a:xfrm>
        </p:grpSpPr>
        <p:sp>
          <p:nvSpPr>
            <p:cNvPr id="2" name="椭圆 1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851166" y="2014775"/>
            <a:ext cx="1511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endParaRPr lang="zh-CN" altLang="en-US" sz="40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23056" y="5461197"/>
            <a:ext cx="3592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8443732" y="6193954"/>
            <a:ext cx="33605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07802" y="2014775"/>
            <a:ext cx="6246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</a:rPr>
              <a:t>Reasons for discrepancy: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2"/>
                </a:solidFill>
              </a:rPr>
              <a:t>polysynaptic connections </a:t>
            </a:r>
            <a:r>
              <a:rPr lang="en-US" altLang="zh-CN" sz="3200" dirty="0" smtClean="0">
                <a:solidFill>
                  <a:schemeClr val="accent2"/>
                </a:solidFill>
              </a:rPr>
              <a:t>in the </a:t>
            </a:r>
            <a:r>
              <a:rPr lang="en-US" altLang="zh-CN" sz="3200" dirty="0">
                <a:solidFill>
                  <a:schemeClr val="accent2"/>
                </a:solidFill>
              </a:rPr>
              <a:t>functional </a:t>
            </a:r>
            <a:r>
              <a:rPr lang="en-US" altLang="zh-CN" sz="3200" dirty="0" smtClean="0">
                <a:solidFill>
                  <a:schemeClr val="accent2"/>
                </a:solidFill>
              </a:rPr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2"/>
                </a:solidFill>
              </a:rPr>
              <a:t>registration </a:t>
            </a:r>
            <a:r>
              <a:rPr lang="en-US" altLang="zh-CN" sz="3200" dirty="0" smtClean="0">
                <a:solidFill>
                  <a:schemeClr val="accent2"/>
                </a:solidFill>
              </a:rPr>
              <a:t>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2"/>
                </a:solidFill>
              </a:rPr>
              <a:t>signal dropout in </a:t>
            </a:r>
            <a:r>
              <a:rPr lang="en-US" altLang="zh-CN" sz="3200" dirty="0" smtClean="0">
                <a:solidFill>
                  <a:schemeClr val="accent2"/>
                </a:solidFill>
              </a:rPr>
              <a:t>the EPI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2"/>
                </a:solidFill>
              </a:rPr>
              <a:t>physiological confounds </a:t>
            </a:r>
            <a:r>
              <a:rPr lang="en-US" altLang="zh-CN" sz="3200" dirty="0" smtClean="0">
                <a:solidFill>
                  <a:schemeClr val="accent2"/>
                </a:solidFill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</a:rPr>
              <a:t/>
            </a:r>
            <a:br>
              <a:rPr lang="en-US" altLang="zh-CN" sz="3200" dirty="0">
                <a:solidFill>
                  <a:schemeClr val="accent2"/>
                </a:solidFill>
              </a:rPr>
            </a:br>
            <a:r>
              <a:rPr lang="en-US" altLang="zh-CN" sz="3200" dirty="0">
                <a:solidFill>
                  <a:schemeClr val="accent2"/>
                </a:solidFill>
              </a:rPr>
              <a:t/>
            </a:r>
            <a:br>
              <a:rPr lang="en-US" altLang="zh-CN" sz="3200" dirty="0">
                <a:solidFill>
                  <a:schemeClr val="accent2"/>
                </a:solidFill>
              </a:rPr>
            </a:br>
            <a:r>
              <a:rPr lang="en-US" altLang="zh-CN" sz="3200" dirty="0">
                <a:solidFill>
                  <a:schemeClr val="accent2"/>
                </a:solidFill>
              </a:rPr>
              <a:t> </a:t>
            </a:r>
            <a:br>
              <a:rPr lang="en-US" altLang="zh-CN" sz="3200" dirty="0">
                <a:solidFill>
                  <a:schemeClr val="accent2"/>
                </a:solidFill>
              </a:rPr>
            </a:b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73658" y="2179999"/>
            <a:ext cx="4467329" cy="4467329"/>
            <a:chOff x="2639158" y="738554"/>
            <a:chExt cx="3259015" cy="3259015"/>
          </a:xfrm>
        </p:grpSpPr>
        <p:sp>
          <p:nvSpPr>
            <p:cNvPr id="8" name="椭圆 7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323056" y="5461197"/>
            <a:ext cx="3592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8443732" y="6193954"/>
            <a:ext cx="33605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22326" y="3951998"/>
            <a:ext cx="216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endParaRPr lang="zh-CN" altLang="en-US" sz="54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946" y="2449163"/>
            <a:ext cx="3804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accent2"/>
                </a:solidFill>
              </a:rPr>
              <a:t>Properties shared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accent2"/>
                </a:solidFill>
              </a:rPr>
              <a:t>Unique differences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9376" y="391956"/>
            <a:ext cx="3804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Disruption in highly connected region </a:t>
            </a:r>
            <a:r>
              <a:rPr lang="en-US" altLang="zh-CN" sz="28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several complex mental disorders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268307" y="-1805522"/>
            <a:ext cx="6054666" cy="6054666"/>
            <a:chOff x="2639158" y="738554"/>
            <a:chExt cx="3259015" cy="3259015"/>
          </a:xfrm>
        </p:grpSpPr>
        <p:sp>
          <p:nvSpPr>
            <p:cNvPr id="11" name="椭圆 10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323056" y="5461197"/>
            <a:ext cx="3592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8443732" y="6193954"/>
            <a:ext cx="33605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555874" y="904811"/>
            <a:ext cx="2389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</a:t>
            </a:r>
            <a:endParaRPr lang="zh-CN" altLang="en-US" sz="66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502" y="827959"/>
            <a:ext cx="6258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2"/>
                </a:solidFill>
              </a:rPr>
              <a:t>Potential DMN exist functionally and structurally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2"/>
                </a:solidFill>
              </a:rPr>
              <a:t>Not to the fullest extent as observed in primates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2"/>
                </a:solidFill>
              </a:rPr>
              <a:t>No PCC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2"/>
                </a:solidFill>
              </a:rPr>
              <a:t>Structural deviation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2"/>
                </a:solidFill>
              </a:rPr>
              <a:t>Relationships are not monosynptic</a:t>
            </a:r>
          </a:p>
          <a:p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6051" y="997574"/>
            <a:ext cx="9192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 pipeline</a:t>
            </a:r>
            <a:endParaRPr lang="zh-CN" altLang="en-US" sz="72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851" y="2418724"/>
            <a:ext cx="177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A robust one</a:t>
            </a:r>
            <a:endParaRPr lang="zh-CN" altLang="en-US" sz="2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94089" y="-690881"/>
            <a:ext cx="195407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ABB4"/>
                </a:solidFill>
              </a:rPr>
              <a:t>&gt;</a:t>
            </a:r>
            <a:endParaRPr lang="zh-CN" altLang="en-US" sz="28700" dirty="0">
              <a:solidFill>
                <a:srgbClr val="00ABB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56441" y="-690881"/>
            <a:ext cx="195407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ABB4"/>
                </a:solidFill>
              </a:rPr>
              <a:t>&gt;</a:t>
            </a:r>
            <a:endParaRPr lang="zh-CN" altLang="en-US" sz="28700" dirty="0">
              <a:solidFill>
                <a:srgbClr val="00ABB4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37850" y="2288001"/>
            <a:ext cx="7314071" cy="0"/>
          </a:xfrm>
          <a:prstGeom prst="line">
            <a:avLst/>
          </a:prstGeom>
          <a:ln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426508" y="387778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29656" y="3877781"/>
            <a:ext cx="6570739" cy="2554545"/>
            <a:chOff x="1400436" y="3877781"/>
            <a:chExt cx="6570739" cy="2554545"/>
          </a:xfrm>
        </p:grpSpPr>
        <p:sp>
          <p:nvSpPr>
            <p:cNvPr id="16" name="文本框 15"/>
            <p:cNvSpPr txBox="1"/>
            <p:nvPr/>
          </p:nvSpPr>
          <p:spPr>
            <a:xfrm>
              <a:off x="1400436" y="4462372"/>
              <a:ext cx="33049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err="1" smtClean="0">
                  <a:solidFill>
                    <a:srgbClr val="00AB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rs-fcMRI</a:t>
              </a:r>
              <a:endParaRPr lang="zh-CN" altLang="en-US" sz="6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02585" y="3877781"/>
              <a:ext cx="286859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In mouse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Rich </a:t>
              </a:r>
              <a:r>
                <a:rPr lang="en-US" altLang="zh-CN" sz="2000" dirty="0" smtClean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methodology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Across species</a:t>
              </a:r>
              <a:endParaRPr lang="zh-CN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  <a:p>
              <a:pPr>
                <a:lnSpc>
                  <a:spcPct val="200000"/>
                </a:lnSpc>
              </a:pPr>
              <a:endPara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29656" y="3978735"/>
            <a:ext cx="20746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High resolution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31586" y="5167068"/>
            <a:ext cx="16830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Whole brain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7599884" y="387392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10974" y="3879714"/>
            <a:ext cx="2868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Compare </a:t>
            </a: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rs-fcMRI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data with brain-wide axonal projection mapping matrix</a:t>
            </a:r>
          </a:p>
        </p:txBody>
      </p:sp>
    </p:spTree>
    <p:extLst>
      <p:ext uri="{BB962C8B-B14F-4D97-AF65-F5344CB8AC3E}">
        <p14:creationId xmlns:p14="http://schemas.microsoft.com/office/powerpoint/2010/main" val="1795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4891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Acquisition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5728" y="4192263"/>
            <a:ext cx="23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Subject 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Animal Preparation  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Imaging Protocol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7412" y="761052"/>
            <a:ext cx="3259015" cy="3259015"/>
            <a:chOff x="2639158" y="738554"/>
            <a:chExt cx="3259015" cy="3259015"/>
          </a:xfrm>
        </p:grpSpPr>
        <p:sp>
          <p:nvSpPr>
            <p:cNvPr id="2" name="椭圆 1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73658" y="2179999"/>
            <a:ext cx="4467329" cy="4467329"/>
            <a:chOff x="2639158" y="738554"/>
            <a:chExt cx="3259015" cy="3259015"/>
          </a:xfrm>
        </p:grpSpPr>
        <p:sp>
          <p:nvSpPr>
            <p:cNvPr id="8" name="椭圆 7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68307" y="-1805522"/>
            <a:ext cx="6054666" cy="6054666"/>
            <a:chOff x="2639158" y="738554"/>
            <a:chExt cx="3259015" cy="3259015"/>
          </a:xfrm>
        </p:grpSpPr>
        <p:sp>
          <p:nvSpPr>
            <p:cNvPr id="11" name="椭圆 10"/>
            <p:cNvSpPr/>
            <p:nvPr/>
          </p:nvSpPr>
          <p:spPr>
            <a:xfrm>
              <a:off x="2835519" y="934915"/>
              <a:ext cx="2866292" cy="2866292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39158" y="738554"/>
              <a:ext cx="3259015" cy="3259015"/>
            </a:xfrm>
            <a:prstGeom prst="ellipse">
              <a:avLst/>
            </a:prstGeom>
            <a:noFill/>
            <a:ln>
              <a:solidFill>
                <a:srgbClr val="00ABB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829576" y="960201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Subject</a:t>
            </a:r>
            <a:endParaRPr lang="zh-CN" altLang="en-US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12497" y="1132751"/>
            <a:ext cx="308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T2-weighted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EPI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23056" y="5461197"/>
            <a:ext cx="3684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Acquisition</a:t>
            </a:r>
            <a:endParaRPr lang="zh-CN" altLang="en-US" sz="48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443732" y="6193954"/>
            <a:ext cx="33605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49555" y="2669395"/>
            <a:ext cx="241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Preparation</a:t>
            </a:r>
            <a:endParaRPr lang="zh-CN" altLang="en-US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42821" y="3192615"/>
            <a:ext cx="41110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Anesthetized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Keep head stationary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Head </a:t>
            </a: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hoelder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fits the RF coil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Respiration &amp; animal </a:t>
            </a: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tempurature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26041" y="520860"/>
            <a:ext cx="227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Acquisition</a:t>
            </a:r>
            <a:endParaRPr lang="zh-CN" altLang="en-US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79316" y="1542945"/>
            <a:ext cx="308231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Light/dark cycle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Room temperature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Food &amp; water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8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30465" y="270222"/>
            <a:ext cx="37574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err="1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rs-</a:t>
            </a:r>
            <a:r>
              <a:rPr lang="en-US" altLang="zh-CN" sz="6000" b="1" dirty="0" err="1" smtClean="0">
                <a:solidFill>
                  <a:srgbClr val="3A8F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fcMR</a:t>
            </a:r>
            <a:r>
              <a:rPr lang="en-US" altLang="zh-CN" sz="6000" b="1" dirty="0" err="1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60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2180" y="1414085"/>
            <a:ext cx="329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Reduce spurious variance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96347" y="1338644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30465" y="2164466"/>
            <a:ext cx="404681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Filter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Spatial smoothing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Regression 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6 parameters about head motion correction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ea typeface="Roboto Cn" pitchFamily="2" charset="0"/>
                <a:cs typeface="Arial" panose="020B0604020202020204" pitchFamily="34" charset="0"/>
              </a:rPr>
              <a:t>First-order derivative </a:t>
            </a:r>
            <a:endParaRPr lang="en-US" altLang="zh-CN" sz="2000" b="1" dirty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8043" y="270222"/>
            <a:ext cx="4701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General fMRI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BOLD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preprocessing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6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 artifacts</a:t>
            </a:r>
            <a:endParaRPr lang="en-US" altLang="zh-CN" sz="36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457325" y="2164466"/>
            <a:ext cx="3722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Removal spike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Correction of intensity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Movement correction</a:t>
            </a:r>
            <a:endParaRPr lang="en-US" sz="2400" b="1" dirty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Processed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</p:txBody>
      </p:sp>
      <p:sp>
        <p:nvSpPr>
          <p:cNvPr id="31" name="Rectangle 96"/>
          <p:cNvSpPr/>
          <p:nvPr/>
        </p:nvSpPr>
        <p:spPr>
          <a:xfrm>
            <a:off x="1760837" y="2310712"/>
            <a:ext cx="94529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Transformed to an anatomical atlas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Resample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Interpolation (movement correction &amp; atlas transformation)</a:t>
            </a:r>
            <a:endParaRPr lang="en-US" sz="2400" b="1" dirty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</a:p>
        </p:txBody>
      </p:sp>
      <p:sp>
        <p:nvSpPr>
          <p:cNvPr id="31" name="Rectangle 96"/>
          <p:cNvSpPr/>
          <p:nvPr/>
        </p:nvSpPr>
        <p:spPr>
          <a:xfrm>
            <a:off x="1699053" y="1810263"/>
            <a:ext cx="94529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Choose region directly mapped to caret atlas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Free of distortion from histological preparation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Registered to the map_015 atlas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To directly compare functional and structural data</a:t>
            </a:r>
          </a:p>
        </p:txBody>
      </p:sp>
    </p:spTree>
    <p:extLst>
      <p:ext uri="{BB962C8B-B14F-4D97-AF65-F5344CB8AC3E}">
        <p14:creationId xmlns:p14="http://schemas.microsoft.com/office/powerpoint/2010/main" val="16097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1298</Words>
  <Application>Microsoft Office PowerPoint</Application>
  <PresentationFormat>宽屏</PresentationFormat>
  <Paragraphs>364</Paragraphs>
  <Slides>37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Batang</vt:lpstr>
      <vt:lpstr>Meiryo</vt:lpstr>
      <vt:lpstr>Roboto Cn</vt:lpstr>
      <vt:lpstr>等线</vt:lpstr>
      <vt:lpstr>等线 Light</vt:lpstr>
      <vt:lpstr>微软雅黑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李斯玚</cp:lastModifiedBy>
  <cp:revision>465</cp:revision>
  <dcterms:created xsi:type="dcterms:W3CDTF">2016-03-06T12:02:16Z</dcterms:created>
  <dcterms:modified xsi:type="dcterms:W3CDTF">2017-10-18T14:21:29Z</dcterms:modified>
</cp:coreProperties>
</file>