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82" r:id="rId3"/>
    <p:sldId id="260" r:id="rId4"/>
    <p:sldId id="280" r:id="rId5"/>
    <p:sldId id="265" r:id="rId6"/>
    <p:sldId id="311" r:id="rId7"/>
    <p:sldId id="310" r:id="rId8"/>
    <p:sldId id="309" r:id="rId9"/>
    <p:sldId id="267" r:id="rId10"/>
    <p:sldId id="286" r:id="rId11"/>
    <p:sldId id="287" r:id="rId12"/>
    <p:sldId id="283" r:id="rId13"/>
    <p:sldId id="288" r:id="rId14"/>
    <p:sldId id="313" r:id="rId15"/>
    <p:sldId id="315" r:id="rId16"/>
    <p:sldId id="289" r:id="rId17"/>
    <p:sldId id="316" r:id="rId18"/>
    <p:sldId id="314" r:id="rId19"/>
    <p:sldId id="318" r:id="rId20"/>
    <p:sldId id="317" r:id="rId21"/>
    <p:sldId id="319" r:id="rId22"/>
    <p:sldId id="294" r:id="rId23"/>
    <p:sldId id="320" r:id="rId24"/>
    <p:sldId id="285" r:id="rId25"/>
    <p:sldId id="321" r:id="rId26"/>
    <p:sldId id="322" r:id="rId27"/>
    <p:sldId id="298" r:id="rId28"/>
    <p:sldId id="264" r:id="rId29"/>
    <p:sldId id="269" r:id="rId30"/>
    <p:sldId id="308" r:id="rId31"/>
    <p:sldId id="271" r:id="rId32"/>
    <p:sldId id="30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3EE"/>
    <a:srgbClr val="00ABB4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2047" autoAdjust="0"/>
  </p:normalViewPr>
  <p:slideViewPr>
    <p:cSldViewPr snapToGrid="0">
      <p:cViewPr varScale="1">
        <p:scale>
          <a:sx n="61" d="100"/>
          <a:sy n="61" d="100"/>
        </p:scale>
        <p:origin x="850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Structural</a:t>
            </a:r>
          </a:p>
          <a:p>
            <a:r>
              <a:rPr lang="en-US" altLang="zh-CN" dirty="0" smtClean="0"/>
              <a:t>Mutual connection among 426 regions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426168164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28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8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3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6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6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2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5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8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Structural</a:t>
            </a:r>
          </a:p>
          <a:p>
            <a:r>
              <a:rPr lang="en-US" altLang="zh-CN" dirty="0" smtClean="0"/>
              <a:t>Mutual connection among 426 regions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426168164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2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5618" y="2333008"/>
            <a:ext cx="10250178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Deletion 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 the mu opioid receptor gene </a:t>
            </a:r>
            <a:endParaRPr lang="en-US" altLang="zh-CN" sz="3800" b="1" dirty="0" smtClean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 mice reshapes the </a:t>
            </a:r>
          </a:p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reward–aversion 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connectome 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113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two-sided one-sample t test </a:t>
            </a:r>
          </a:p>
          <a:p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6"/>
              <p:cNvSpPr/>
              <p:nvPr/>
            </p:nvSpPr>
            <p:spPr>
              <a:xfrm>
                <a:off x="1760836" y="1365839"/>
                <a:ext cx="9452919" cy="4126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b="1" kern="800" dirty="0" smtClean="0">
                    <a:ea typeface="Roboto Cn" pitchFamily="2" charset="0"/>
                    <a:cs typeface="Arial" panose="020B0604020202020204" pitchFamily="34" charset="0"/>
                  </a:rPr>
                  <a:t>H0: no differences 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b="1" kern="800" dirty="0" smtClean="0">
                    <a:ea typeface="Roboto Cn" pitchFamily="2" charset="0"/>
                    <a:cs typeface="Arial" panose="020B0604020202020204" pitchFamily="34" charset="0"/>
                  </a:rPr>
                  <a:t>Calculate t:  </a:t>
                </a:r>
                <a14:m>
                  <m:oMath xmlns:m="http://schemas.openxmlformats.org/officeDocument/2006/math">
                    <m:r>
                      <a:rPr lang="en-US" sz="2400" b="1" i="1" kern="800" smtClean="0">
                        <a:latin typeface="Cambria Math"/>
                        <a:ea typeface="Roboto Cn" pitchFamily="2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en-US" sz="2400" b="1" i="1" kern="80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altLang="zh-CN" sz="2400" b="1" i="1" kern="800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 kern="800" smtClean="0">
                            <a:latin typeface="Cambria Math"/>
                            <a:ea typeface="Cambria Math"/>
                            <a:cs typeface="Arial" panose="020B0604020202020204" pitchFamily="34" charset="0"/>
                            <a:sym typeface="Symbol"/>
                          </a:rPr>
                          <m:t></m:t>
                        </m:r>
                        <m:sSub>
                          <m:sSubPr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80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80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800" smtClean="0">
                            <a:latin typeface="Cambria Math"/>
                            <a:ea typeface="Cambria Math"/>
                            <a:cs typeface="Arial" panose="020B0604020202020204" pitchFamily="34" charset="0"/>
                            <a:sym typeface="Symbol"/>
                          </a:rPr>
                          <m:t>−</m:t>
                        </m:r>
                        <m:sSub>
                          <m:sSubPr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80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80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800" smtClean="0">
                            <a:latin typeface="Cambria Math"/>
                            <a:ea typeface="Cambria Math"/>
                            <a:cs typeface="Arial" panose="020B0604020202020204" pitchFamily="34" charset="0"/>
                            <a:sym typeface="Symbol"/>
                          </a:rPr>
                          <m:t>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1" i="1" kern="800" smtClean="0">
                                    <a:latin typeface="Cambria Math" panose="02040503050406030204" pitchFamily="18" charset="0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2400" b="1" i="1" kern="800" smtClean="0"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sz="2400" b="1" i="1" kern="800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1" i="1" kern="800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kern="800" smtClean="0">
                                                <a:latin typeface="Cambria Math"/>
                                                <a:ea typeface="Cambria Math"/>
                                                <a:cs typeface="Arial" panose="020B0604020202020204" pitchFamily="34" charset="0"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 kern="800" smtClean="0">
                                                <a:latin typeface="Cambria Math"/>
                                                <a:ea typeface="Cambria Math"/>
                                                <a:cs typeface="Arial" panose="020B0604020202020204" pitchFamily="34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1" i="1" kern="800" smtClean="0">
                                            <a:latin typeface="Cambria Math"/>
                                            <a:ea typeface="Cambria Math"/>
                                            <a:cs typeface="Arial" panose="020B0604020202020204" pitchFamily="34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sz="2400" b="1" i="1" kern="800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Arial" panose="020B0604020202020204" pitchFamily="34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1" i="1" kern="800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1" i="1" kern="800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1" i="1" kern="800" smtClean="0">
                                                    <a:latin typeface="Cambria Math"/>
                                                    <a:ea typeface="Cambria Math"/>
                                                    <a:cs typeface="Arial" panose="020B0604020202020204" pitchFamily="34" charset="0"/>
                                                  </a:rPr>
                                                  <m:t>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1" i="1" kern="800" smtClean="0">
                                                    <a:latin typeface="Cambria Math"/>
                                                    <a:ea typeface="Cambria Math"/>
                                                    <a:cs typeface="Arial" panose="020B0604020202020204" pitchFamily="34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1" i="1" kern="800" smtClean="0">
                                                <a:latin typeface="Cambria Math"/>
                                                <a:ea typeface="Cambria Math"/>
                                                <a:cs typeface="Arial" panose="020B0604020202020204" pitchFamily="34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1" i="1" kern="800" smtClean="0"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400" b="1" i="1" kern="800" smtClean="0"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kern="800" smtClean="0"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400" b="1" i="1" kern="800" smtClean="0"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sz="2400" b="1" i="1" kern="800" smtClean="0"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altLang="zh-CN" sz="2400" b="1" i="1" kern="80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zh-CN" sz="2400" b="1" i="1" kern="800" smtClean="0">
                                    <a:latin typeface="Cambria Math" panose="02040503050406030204" pitchFamily="18" charset="0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b="1" i="1" kern="800" smtClean="0"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400" b="1" i="1" kern="800" smtClean="0"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kern="800" smtClean="0"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1" i="1" kern="800" smtClean="0"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400" b="1" i="1" kern="800" smtClean="0"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2400" b="1" i="1" kern="800" smtClean="0"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400" b="1" kern="800" dirty="0" smtClean="0">
                  <a:ea typeface="Roboto Cn" pitchFamily="2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Search in the table  via</a:t>
                </a:r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  <a:sym typeface="Symbol"/>
                  </a:rPr>
                  <a:t>X,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/>
                            <a:cs typeface="Arial" panose="020B0604020202020204" pitchFamily="34" charset="0"/>
                            <a:sym typeface="Symbol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  <a:sym typeface="Symbol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sz="2400" b="1" dirty="0" smtClean="0"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1" dirty="0" smtClean="0">
                    <a:cs typeface="Arial" panose="020B0604020202020204" pitchFamily="34" charset="0"/>
                  </a:rPr>
                  <a:t>Compare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cs typeface="Arial" panose="020B0604020202020204" pitchFamily="34" charset="0"/>
                  </a:rPr>
                  <a:t>, and search for the range of the probaility </a:t>
                </a:r>
                <a:r>
                  <a:rPr lang="en-US" altLang="zh-CN" sz="2400" b="1" dirty="0" smtClean="0">
                    <a:cs typeface="Arial" panose="020B0604020202020204" pitchFamily="34" charset="0"/>
                    <a:sym typeface="Symbol"/>
                  </a:rPr>
                  <a:t>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1" dirty="0" smtClean="0">
                    <a:cs typeface="Arial" panose="020B0604020202020204" pitchFamily="34" charset="0"/>
                    <a:sym typeface="Symbol"/>
                  </a:rPr>
                  <a:t>Compare 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/>
                            <a:cs typeface="Arial" panose="020B0604020202020204" pitchFamily="34" charset="0"/>
                            <a:sym typeface="Symbol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  <a:sym typeface="Symbol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cs typeface="Arial" panose="020B0604020202020204" pitchFamily="34" charset="0"/>
                  </a:rPr>
                  <a:t>,and find out whether to refuse H0</a:t>
                </a:r>
              </a:p>
            </p:txBody>
          </p:sp>
        </mc:Choice>
        <mc:Fallback xmlns=""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36" y="1365839"/>
                <a:ext cx="9452919" cy="4126322"/>
              </a:xfrm>
              <a:prstGeom prst="rect">
                <a:avLst/>
              </a:prstGeom>
              <a:blipFill rotWithShape="1">
                <a:blip r:embed="rId2"/>
                <a:stretch>
                  <a:fillRect l="-1032" b="-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662538" y="1018210"/>
            <a:ext cx="87973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WUM</a:t>
            </a:r>
          </a:p>
        </p:txBody>
      </p:sp>
      <p:sp>
        <p:nvSpPr>
          <p:cNvPr id="31" name="Rectangle 96"/>
          <p:cNvSpPr/>
          <p:nvPr/>
        </p:nvSpPr>
        <p:spPr>
          <a:xfrm>
            <a:off x="1699053" y="1810263"/>
            <a:ext cx="94529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Through t test last page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Significance of positive and negative correlations </a:t>
            </a:r>
            <a:endParaRPr lang="en-US" sz="2400" b="1" dirty="0" smtClean="0">
              <a:ea typeface="Roboto Cn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A WUM for both Ctrl and Oprm1 </a:t>
            </a:r>
            <a:r>
              <a:rPr lang="en-US" altLang="zh-CN" sz="2400" b="1" baseline="30000" dirty="0" smtClean="0">
                <a:ea typeface="Roboto Cn" pitchFamily="2" charset="0"/>
                <a:cs typeface="Arial" panose="020B0604020202020204" pitchFamily="34" charset="0"/>
              </a:rPr>
              <a:t>-/-</a:t>
            </a:r>
            <a:endParaRPr lang="en-US" sz="2400" b="1" baseline="30000" dirty="0" smtClean="0">
              <a:ea typeface="Roboto Cn" pitchFamily="2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L</a:t>
            </a: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ower triangular matrix  : Ctrl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cs typeface="Arial" panose="020B0604020202020204" pitchFamily="34" charset="0"/>
              </a:rPr>
              <a:t>Upper </a:t>
            </a: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triangular matrix  : </a:t>
            </a: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Oprm1 </a:t>
            </a:r>
            <a:r>
              <a:rPr lang="en-US" altLang="zh-CN" sz="2400" b="1" baseline="30000" dirty="0" smtClean="0">
                <a:ea typeface="Roboto Cn" pitchFamily="2" charset="0"/>
                <a:cs typeface="Arial" panose="020B0604020202020204" pitchFamily="34" charset="0"/>
              </a:rPr>
              <a:t>-/-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sz="24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07310" y="4142388"/>
            <a:ext cx="6895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Global </a:t>
            </a:r>
            <a:r>
              <a:rPr lang="en-US" altLang="zh-CN" dirty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Topological Features of the MBFC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An Oprm1 </a:t>
            </a:r>
            <a:r>
              <a:rPr lang="en-US" altLang="zh-CN" baseline="30000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-/-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-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Specific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Fingerprint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via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Quantitative comparison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Deletion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of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MOR Reshapes the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Reward/Aversion Circuitry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Modifications of Functional and Structural Connectome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47535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59844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1526845" y="1924041"/>
            <a:ext cx="101881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3200" b="1" dirty="0" smtClean="0">
                <a:ea typeface="Roboto Cn" pitchFamily="2" charset="0"/>
                <a:cs typeface="Arial" panose="020B0604020202020204" pitchFamily="34" charset="0"/>
              </a:rPr>
              <a:t>Small-world properties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3200" b="1" dirty="0" smtClean="0">
                <a:ea typeface="Roboto Cn" pitchFamily="2" charset="0"/>
                <a:cs typeface="Arial" panose="020B0604020202020204" pitchFamily="34" charset="0"/>
              </a:rPr>
              <a:t>Modularity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3200" b="1" dirty="0" smtClean="0">
                <a:ea typeface="Roboto Cn" pitchFamily="2" charset="0"/>
                <a:cs typeface="Arial" panose="020B0604020202020204" pitchFamily="34" charset="0"/>
                <a:sym typeface="Wingdings" panose="05000000000000000000" pitchFamily="2" charset="2"/>
              </a:rPr>
              <a:t>Hubs</a:t>
            </a:r>
            <a:endParaRPr lang="en-US" sz="32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539" y="294935"/>
            <a:ext cx="69986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</a:t>
            </a:r>
            <a:r>
              <a:rPr lang="en-US" altLang="zh-CN" sz="36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Topological Features of the MBFC </a:t>
            </a:r>
          </a:p>
          <a:p>
            <a:endParaRPr lang="en-US" altLang="zh-CN" sz="44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6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6"/>
          <p:cNvSpPr/>
          <p:nvPr/>
        </p:nvSpPr>
        <p:spPr>
          <a:xfrm>
            <a:off x="5815200" y="206749"/>
            <a:ext cx="5154593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Two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key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metrics(57):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lustering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coefficient (C) 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Mean clustering coefficient (Crand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γ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C/Crand 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inimum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path length (L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Mean path length (Lrand)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λ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L/Lrand </a:t>
            </a:r>
            <a:endPara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 a small-world network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γ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&gt; 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λ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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 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σ = γ/λ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and 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σ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l-GR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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 1</a:t>
            </a:r>
            <a:endPara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9179" y="5365853"/>
            <a:ext cx="5152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Small-world </a:t>
            </a:r>
          </a:p>
          <a:p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properties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565825" y="905018"/>
            <a:ext cx="0" cy="56119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" y="2089"/>
            <a:ext cx="5355592" cy="682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96"/>
          <p:cNvSpPr/>
          <p:nvPr/>
        </p:nvSpPr>
        <p:spPr>
          <a:xfrm>
            <a:off x="5815200" y="2036539"/>
            <a:ext cx="5154593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Fig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a,b,c,d(MBFC):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Metrics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short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average path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length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  between all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node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pairs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Grapy theory: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 clustering, especially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 </a:t>
            </a:r>
            <a:r>
              <a:rPr lang="en-US" altLang="zh-CN" sz="2000" b="1" dirty="0">
                <a:ea typeface="Roboto Cn" pitchFamily="2" charset="0"/>
                <a:cs typeface="Arial" panose="020B0604020202020204" pitchFamily="34" charset="0"/>
              </a:rPr>
              <a:t>Oprm1 </a:t>
            </a:r>
            <a:r>
              <a:rPr lang="en-US" altLang="zh-CN" sz="2000" b="1" baseline="30000" dirty="0" smtClean="0">
                <a:ea typeface="Roboto Cn" pitchFamily="2" charset="0"/>
                <a:cs typeface="Arial" panose="020B0604020202020204" pitchFamily="34" charset="0"/>
              </a:rPr>
              <a:t>-/-</a:t>
            </a:r>
          </a:p>
          <a:p>
            <a:pPr lvl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Fig e,d(WUM)</a:t>
            </a:r>
          </a:p>
          <a:p>
            <a:pPr lvl="1"/>
            <a:endParaRPr lang="en-US" altLang="zh-CN" sz="20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10800000">
            <a:off x="0" y="6178"/>
            <a:ext cx="12192000" cy="68580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444560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Modularity</a:t>
            </a:r>
          </a:p>
        </p:txBody>
      </p:sp>
      <p:sp>
        <p:nvSpPr>
          <p:cNvPr id="31" name="Rectangle 96"/>
          <p:cNvSpPr/>
          <p:nvPr/>
        </p:nvSpPr>
        <p:spPr>
          <a:xfrm>
            <a:off x="1624911" y="1936077"/>
            <a:ext cx="94529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ea typeface="Roboto Cn" pitchFamily="2" charset="0"/>
                <a:cs typeface="Arial" panose="020B0604020202020204" pitchFamily="34" charset="0"/>
              </a:rPr>
              <a:t>Optimal criterion: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ea typeface="Roboto Cn" pitchFamily="2" charset="0"/>
                <a:cs typeface="Arial" panose="020B0604020202020204" pitchFamily="34" charset="0"/>
              </a:rPr>
              <a:t>Nonoverlapping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maximizes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the number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of within-group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connections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minimizes the number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of between-group connections</a:t>
            </a:r>
          </a:p>
        </p:txBody>
      </p:sp>
    </p:spTree>
    <p:extLst>
      <p:ext uri="{BB962C8B-B14F-4D97-AF65-F5344CB8AC3E}">
        <p14:creationId xmlns:p14="http://schemas.microsoft.com/office/powerpoint/2010/main" val="17548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10800000">
            <a:off x="0" y="6178"/>
            <a:ext cx="12192000" cy="68580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444560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Modularity</a:t>
            </a:r>
          </a:p>
        </p:txBody>
      </p:sp>
      <p:sp>
        <p:nvSpPr>
          <p:cNvPr id="31" name="Rectangle 96"/>
          <p:cNvSpPr/>
          <p:nvPr/>
        </p:nvSpPr>
        <p:spPr>
          <a:xfrm>
            <a:off x="1263535" y="1300394"/>
            <a:ext cx="981429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Q: quantifies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the degree to which the network may be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	subdivided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into such clearly delineated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groups(59)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cs typeface="Arial" panose="020B0604020202020204" pitchFamily="34" charset="0"/>
              </a:rPr>
              <a:t>0.33 for Ctrl and 0.36 for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Oprm1 </a:t>
            </a:r>
            <a:r>
              <a:rPr lang="en-US" altLang="zh-CN" sz="2800" b="1" baseline="30000" dirty="0" smtClean="0">
                <a:ea typeface="Roboto Cn" pitchFamily="2" charset="0"/>
                <a:cs typeface="Arial" panose="020B0604020202020204" pitchFamily="34" charset="0"/>
              </a:rPr>
              <a:t>-/-  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 </a:t>
            </a:r>
            <a:endParaRPr lang="en-US" altLang="zh-CN" sz="2800" b="1" dirty="0" smtClean="0">
              <a:ea typeface="Roboto Cn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	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			a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prominent modular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structure </a:t>
            </a:r>
            <a:endParaRPr lang="en-US" altLang="zh-CN" sz="2800" b="1" dirty="0">
              <a:ea typeface="Roboto Cn" pitchFamily="2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Both in the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Ctrl and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Oprm1 </a:t>
            </a:r>
            <a:r>
              <a:rPr lang="en-US" altLang="zh-CN" sz="2800" b="1" baseline="30000" dirty="0" smtClean="0">
                <a:ea typeface="Roboto Cn" pitchFamily="2" charset="0"/>
                <a:cs typeface="Arial" panose="020B0604020202020204" pitchFamily="34" charset="0"/>
              </a:rPr>
              <a:t>-/- 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functional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networks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	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			four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very stable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modules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Quantify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the  intermodular connectivity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and respective stability</a:t>
            </a:r>
            <a:endParaRPr lang="en-US" altLang="zh-CN" sz="2800" b="1" dirty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Hub regions</a:t>
            </a:r>
          </a:p>
        </p:txBody>
      </p:sp>
      <p:sp>
        <p:nvSpPr>
          <p:cNvPr id="31" name="Rectangle 96"/>
          <p:cNvSpPr/>
          <p:nvPr/>
        </p:nvSpPr>
        <p:spPr>
          <a:xfrm>
            <a:off x="688982" y="1317181"/>
            <a:ext cx="52299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ea typeface="Roboto Cn" pitchFamily="2" charset="0"/>
                <a:cs typeface="Arial" panose="020B0604020202020204" pitchFamily="34" charset="0"/>
              </a:rPr>
              <a:t>Definition 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</a:t>
            </a:r>
            <a:r>
              <a:rPr lang="en-US" altLang="zh-CN" sz="2800" dirty="0" smtClean="0"/>
              <a:t>ean </a:t>
            </a:r>
            <a:r>
              <a:rPr lang="en-US" altLang="zh-CN" sz="2800" dirty="0"/>
              <a:t>normalized strength </a:t>
            </a:r>
            <a:r>
              <a:rPr lang="en-US" altLang="zh-CN" sz="2800" dirty="0" smtClean="0"/>
              <a:t>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Above 39 </a:t>
            </a:r>
            <a:r>
              <a:rPr lang="en-US" altLang="zh-CN" sz="2800" dirty="0"/>
              <a:t>for Ctrl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Above 44 </a:t>
            </a:r>
            <a:r>
              <a:rPr lang="en-US" altLang="zh-CN" sz="2800" dirty="0"/>
              <a:t>for </a:t>
            </a:r>
            <a:r>
              <a:rPr lang="en-US" altLang="zh-CN" sz="2800" dirty="0" smtClean="0"/>
              <a:t>Oprm1 </a:t>
            </a:r>
            <a:r>
              <a:rPr lang="en-US" altLang="zh-CN" sz="2800" baseline="30000" dirty="0" smtClean="0"/>
              <a:t>-/-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D</a:t>
            </a:r>
            <a:r>
              <a:rPr lang="en-US" altLang="zh-CN" sz="2800" dirty="0" smtClean="0"/>
              <a:t>iversity :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Above 44 </a:t>
            </a:r>
            <a:r>
              <a:rPr lang="en-US" altLang="zh-CN" sz="2800" dirty="0"/>
              <a:t>for Ctrl </a:t>
            </a:r>
            <a:endParaRPr lang="en-US" altLang="zh-CN" sz="2800" dirty="0" smtClean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Above 46 </a:t>
            </a:r>
            <a:r>
              <a:rPr lang="en-US" altLang="zh-CN" sz="2800" dirty="0"/>
              <a:t>for </a:t>
            </a:r>
            <a:r>
              <a:rPr lang="en-US" altLang="zh-CN" sz="2800" dirty="0" smtClean="0"/>
              <a:t>Oprm1 </a:t>
            </a:r>
            <a:r>
              <a:rPr lang="en-US" altLang="zh-CN" sz="2800" baseline="30000" dirty="0" smtClean="0"/>
              <a:t>-/-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sz="28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 96"/>
          <p:cNvSpPr/>
          <p:nvPr/>
        </p:nvSpPr>
        <p:spPr>
          <a:xfrm>
            <a:off x="6434001" y="1373598"/>
            <a:ext cx="52299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Analysis in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Ctrl and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Oprm1 </a:t>
            </a:r>
            <a:r>
              <a:rPr lang="en-US" altLang="zh-CN" sz="2800" b="1" baseline="30000" dirty="0" smtClean="0">
                <a:ea typeface="Roboto Cn" pitchFamily="2" charset="0"/>
                <a:cs typeface="Arial" panose="020B0604020202020204" pitchFamily="34" charset="0"/>
              </a:rPr>
              <a:t>-/-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:</a:t>
            </a:r>
            <a:endParaRPr lang="en-US" sz="2800" b="1" dirty="0" smtClean="0">
              <a:ea typeface="Roboto Cn" pitchFamily="2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Only positive </a:t>
            </a:r>
            <a:r>
              <a:rPr lang="en-US" altLang="zh-CN" sz="2800" dirty="0"/>
              <a:t>correlation </a:t>
            </a:r>
            <a:br>
              <a:rPr lang="en-US" altLang="zh-CN" sz="2800" dirty="0"/>
            </a:br>
            <a:r>
              <a:rPr lang="en-US" altLang="zh-CN" sz="2800" dirty="0" smtClean="0"/>
              <a:t>as they did before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ombined </a:t>
            </a:r>
            <a:r>
              <a:rPr lang="en-US" altLang="zh-CN" sz="2800" dirty="0"/>
              <a:t>positive and negative correlation 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sz="28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6"/>
          <p:cNvSpPr/>
          <p:nvPr/>
        </p:nvSpPr>
        <p:spPr>
          <a:xfrm>
            <a:off x="6418050" y="600696"/>
            <a:ext cx="57739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Three hub categories:</a:t>
            </a:r>
          </a:p>
          <a:p>
            <a:pPr marL="457200" indent="-457200">
              <a:lnSpc>
                <a:spcPct val="150000"/>
              </a:lnSpc>
              <a:buAutoNum type="alphaUcParenBoth"/>
            </a:pPr>
            <a:r>
              <a:rPr lang="en-US" altLang="zh-CN" sz="2400" b="1" dirty="0" smtClean="0"/>
              <a:t>Hubs </a:t>
            </a:r>
            <a:r>
              <a:rPr lang="en-US" altLang="zh-CN" sz="2400" b="1" dirty="0"/>
              <a:t>found in both </a:t>
            </a:r>
            <a:r>
              <a:rPr lang="en-US" altLang="zh-CN" sz="2400" b="1" dirty="0" smtClean="0"/>
              <a:t>Ctrl and </a:t>
            </a:r>
            <a:r>
              <a:rPr lang="en-US" altLang="zh-CN" sz="2400" b="1" dirty="0"/>
              <a:t>Oprm1 </a:t>
            </a:r>
            <a:r>
              <a:rPr lang="en-US" altLang="zh-CN" sz="2400" b="1" baseline="30000" dirty="0"/>
              <a:t>-/-</a:t>
            </a:r>
          </a:p>
          <a:p>
            <a:pPr marL="457200" indent="-457200">
              <a:lnSpc>
                <a:spcPct val="150000"/>
              </a:lnSpc>
              <a:buAutoNum type="alphaUcParenBoth"/>
            </a:pPr>
            <a:r>
              <a:rPr lang="en-US" altLang="zh-CN" sz="2400" b="1" dirty="0" smtClean="0"/>
              <a:t>Hubs </a:t>
            </a:r>
            <a:r>
              <a:rPr lang="en-US" altLang="zh-CN" sz="2400" b="1" dirty="0"/>
              <a:t>detected only in the Ctrl </a:t>
            </a:r>
            <a:r>
              <a:rPr lang="en-US" altLang="zh-CN" sz="2400" b="1" dirty="0" smtClean="0"/>
              <a:t>group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lost their importance as connectivity </a:t>
            </a:r>
            <a:endParaRPr lang="en-US" altLang="zh-CN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high </a:t>
            </a:r>
            <a:r>
              <a:rPr lang="en-US" altLang="zh-CN" sz="2400" b="1" dirty="0"/>
              <a:t>expression of MORs 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Tx/>
              <a:buAutoNum type="alphaUcParenBoth"/>
            </a:pPr>
            <a:r>
              <a:rPr lang="en-US" altLang="zh-CN" sz="2400" b="1" dirty="0" smtClean="0"/>
              <a:t>Hubs detected only in the </a:t>
            </a:r>
            <a:r>
              <a:rPr lang="en-US" altLang="zh-CN" sz="2400" b="1" dirty="0"/>
              <a:t>Oprm1 </a:t>
            </a:r>
            <a:r>
              <a:rPr lang="en-US" altLang="zh-CN" sz="2400" b="1" baseline="30000" dirty="0" smtClean="0"/>
              <a:t>-/-  </a:t>
            </a:r>
            <a:r>
              <a:rPr lang="en-US" altLang="zh-CN" sz="2400" b="1" dirty="0" smtClean="0"/>
              <a:t>group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gained </a:t>
            </a:r>
            <a:r>
              <a:rPr lang="en-US" altLang="zh-CN" sz="2400" b="1" dirty="0"/>
              <a:t>importance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pain/aversion processing areas </a:t>
            </a:r>
            <a:endParaRPr lang="en-US" sz="2400" b="1" dirty="0"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7" y="631515"/>
            <a:ext cx="5979659" cy="492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4"/>
          <p:cNvSpPr txBox="1"/>
          <p:nvPr/>
        </p:nvSpPr>
        <p:spPr>
          <a:xfrm>
            <a:off x="8669991" y="5326944"/>
            <a:ext cx="3370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ositive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orrelation </a:t>
            </a:r>
            <a:endParaRPr lang="zh-CN" altLang="en-US" sz="4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2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96"/>
          <p:cNvSpPr/>
          <p:nvPr/>
        </p:nvSpPr>
        <p:spPr>
          <a:xfrm>
            <a:off x="0" y="610546"/>
            <a:ext cx="6267797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Three hub categories:</a:t>
            </a:r>
          </a:p>
          <a:p>
            <a:pPr marL="457200" indent="-457200">
              <a:lnSpc>
                <a:spcPct val="150000"/>
              </a:lnSpc>
              <a:buAutoNum type="alphaUcParenBoth"/>
            </a:pPr>
            <a:r>
              <a:rPr lang="en-US" altLang="zh-CN" sz="2400" b="1" dirty="0" smtClean="0"/>
              <a:t>Hubs </a:t>
            </a:r>
            <a:r>
              <a:rPr lang="en-US" altLang="zh-CN" sz="2400" b="1" dirty="0"/>
              <a:t>found in both </a:t>
            </a:r>
            <a:r>
              <a:rPr lang="en-US" altLang="zh-CN" sz="2400" b="1" dirty="0" smtClean="0"/>
              <a:t>Ctrl and </a:t>
            </a:r>
            <a:r>
              <a:rPr lang="en-US" altLang="zh-CN" sz="2400" b="1" dirty="0"/>
              <a:t>Oprm1 </a:t>
            </a:r>
            <a:r>
              <a:rPr lang="en-US" altLang="zh-CN" sz="2400" b="1" baseline="30000" dirty="0" smtClean="0"/>
              <a:t>-/-</a:t>
            </a:r>
          </a:p>
          <a:p>
            <a:pPr marL="457200" indent="-457200">
              <a:lnSpc>
                <a:spcPct val="150000"/>
              </a:lnSpc>
              <a:buAutoNum type="alphaUcParenBoth"/>
            </a:pPr>
            <a:endParaRPr lang="en-US" altLang="zh-CN" sz="2400" b="1" baseline="30000" dirty="0"/>
          </a:p>
          <a:p>
            <a:pPr marL="457200" indent="-457200">
              <a:lnSpc>
                <a:spcPct val="150000"/>
              </a:lnSpc>
              <a:buAutoNum type="alphaUcParenBoth"/>
            </a:pPr>
            <a:r>
              <a:rPr lang="en-US" altLang="zh-CN" sz="2400" b="1" dirty="0" smtClean="0"/>
              <a:t>Hubs </a:t>
            </a:r>
            <a:r>
              <a:rPr lang="en-US" altLang="zh-CN" sz="2400" b="1" dirty="0"/>
              <a:t>detected only in the Ctrl </a:t>
            </a:r>
            <a:r>
              <a:rPr lang="en-US" altLang="zh-CN" sz="2400" b="1" dirty="0" smtClean="0"/>
              <a:t>group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lost their importance as connectivity </a:t>
            </a:r>
            <a:endParaRPr lang="en-US" altLang="zh-CN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high </a:t>
            </a:r>
            <a:r>
              <a:rPr lang="en-US" altLang="zh-CN" sz="2400" b="1" dirty="0"/>
              <a:t>expression of MORs 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Tx/>
              <a:buAutoNum type="alphaUcParenBoth"/>
            </a:pPr>
            <a:r>
              <a:rPr lang="en-US" altLang="zh-CN" sz="2400" b="1" dirty="0" smtClean="0"/>
              <a:t>Hubs detected only in the </a:t>
            </a:r>
            <a:r>
              <a:rPr lang="en-US" altLang="zh-CN" sz="2400" b="1" dirty="0"/>
              <a:t>Oprm1 </a:t>
            </a:r>
            <a:r>
              <a:rPr lang="en-US" altLang="zh-CN" sz="2400" b="1" baseline="30000" dirty="0" smtClean="0"/>
              <a:t>-/-  </a:t>
            </a:r>
            <a:r>
              <a:rPr lang="en-US" altLang="zh-CN" sz="2400" b="1" dirty="0" smtClean="0"/>
              <a:t>group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gained importance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pain/aversion processing areas </a:t>
            </a:r>
            <a:endParaRPr lang="en-US" sz="2400" b="1" dirty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8669991" y="5227194"/>
            <a:ext cx="3370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ositive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orrelation </a:t>
            </a:r>
            <a:endParaRPr lang="zh-CN" altLang="en-US" sz="4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1756" y="1861453"/>
            <a:ext cx="507076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Reward-related </a:t>
            </a:r>
            <a:r>
              <a:rPr lang="en-US" altLang="zh-CN" sz="2800" b="1" dirty="0" smtClean="0"/>
              <a:t>areas:</a:t>
            </a:r>
            <a:endParaRPr lang="en-US" altLang="zh-C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positive affect and motivational processes 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negative </a:t>
            </a:r>
            <a:r>
              <a:rPr lang="en-US" altLang="zh-CN" sz="2400" b="1" dirty="0"/>
              <a:t>sensory and emotional experiences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2617" y="4290739"/>
            <a:ext cx="513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Pain/aversion-processing </a:t>
            </a:r>
            <a:r>
              <a:rPr lang="en-US" altLang="zh-CN" sz="2800" b="1" dirty="0"/>
              <a:t>centers </a:t>
            </a:r>
            <a:endParaRPr lang="zh-CN" altLang="en-US" sz="2800" dirty="0"/>
          </a:p>
        </p:txBody>
      </p:sp>
      <p:cxnSp>
        <p:nvCxnSpPr>
          <p:cNvPr id="4" name="直接箭头连接符 3"/>
          <p:cNvCxnSpPr>
            <a:endCxn id="2" idx="1"/>
          </p:cNvCxnSpPr>
          <p:nvPr/>
        </p:nvCxnSpPr>
        <p:spPr>
          <a:xfrm flipV="1">
            <a:off x="4538749" y="3000227"/>
            <a:ext cx="1923007" cy="44506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220393" y="4813959"/>
            <a:ext cx="2094807" cy="92182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2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6"/>
          <p:cNvSpPr/>
          <p:nvPr/>
        </p:nvSpPr>
        <p:spPr>
          <a:xfrm>
            <a:off x="8669991" y="658011"/>
            <a:ext cx="33706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PAG: a </a:t>
            </a:r>
            <a:r>
              <a:rPr lang="en-US" altLang="zh-CN" sz="2400" b="1" dirty="0"/>
              <a:t>major</a:t>
            </a:r>
            <a:br>
              <a:rPr lang="en-US" altLang="zh-CN" sz="2400" b="1" dirty="0"/>
            </a:br>
            <a:r>
              <a:rPr lang="en-US" altLang="zh-CN" sz="2400" b="1" dirty="0"/>
              <a:t>opioid-sensitive 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pain-modulatory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structure </a:t>
            </a:r>
            <a:endParaRPr lang="en-US" sz="2400" b="1" dirty="0"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212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4"/>
          <p:cNvSpPr txBox="1"/>
          <p:nvPr/>
        </p:nvSpPr>
        <p:spPr>
          <a:xfrm>
            <a:off x="8669991" y="5326944"/>
            <a:ext cx="3370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ositive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orrelation </a:t>
            </a:r>
            <a:endParaRPr lang="zh-CN" altLang="en-US" sz="4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1680" y="3429000"/>
            <a:ext cx="1995055" cy="115962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8167" y="0"/>
            <a:ext cx="2344189" cy="13160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4" idx="3"/>
            <a:endCxn id="5" idx="2"/>
          </p:cNvCxnSpPr>
          <p:nvPr/>
        </p:nvCxnSpPr>
        <p:spPr>
          <a:xfrm flipV="1">
            <a:off x="4006735" y="1316023"/>
            <a:ext cx="3283527" cy="269279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4"/>
          <p:cNvSpPr txBox="1"/>
          <p:nvPr/>
        </p:nvSpPr>
        <p:spPr>
          <a:xfrm>
            <a:off x="4006734" y="1486671"/>
            <a:ext cx="2630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rgbClr val="00E3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Remodel</a:t>
            </a:r>
            <a:endParaRPr lang="zh-CN" altLang="en-US" sz="4000" b="1" dirty="0">
              <a:solidFill>
                <a:srgbClr val="00E3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9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87884" cy="691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96"/>
          <p:cNvSpPr/>
          <p:nvPr/>
        </p:nvSpPr>
        <p:spPr>
          <a:xfrm>
            <a:off x="5743909" y="1273153"/>
            <a:ext cx="5644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MRN/PAG :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 </a:t>
            </a:r>
            <a:r>
              <a:rPr lang="en-US" altLang="zh-CN" sz="2400" b="1" dirty="0"/>
              <a:t>the sole remaining Oprm1-dependent</a:t>
            </a:r>
            <a:br>
              <a:rPr lang="en-US" altLang="zh-CN" sz="2400" b="1" dirty="0"/>
            </a:br>
            <a:r>
              <a:rPr lang="en-US" altLang="zh-CN" sz="2400" b="1" dirty="0"/>
              <a:t>functional hub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sz="2400" b="1" dirty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5552902" y="4595425"/>
            <a:ext cx="6487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Combined </a:t>
            </a:r>
            <a:endParaRPr lang="en-US" altLang="zh-CN" sz="40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negative 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correlation</a:t>
            </a:r>
            <a:endParaRPr lang="zh-CN" altLang="en-US" sz="4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3948" y="0"/>
            <a:ext cx="2643447" cy="162929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07311" y="4109138"/>
            <a:ext cx="6492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Global Topological Features of the MBFC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An </a:t>
            </a: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Oprm1 </a:t>
            </a:r>
            <a:r>
              <a:rPr lang="en-US" altLang="zh-CN" baseline="30000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-/-</a:t>
            </a: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 -</a:t>
            </a:r>
            <a:r>
              <a:rPr lang="en-US" altLang="zh-CN" dirty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Specific Fingerprint via Quantitative comparison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Deletion of  MOR Reshapes the Reward/Aversion Circuitry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Modifications of Functional and Structural Connectome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4024366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113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two-sided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two-sample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6"/>
              <p:cNvSpPr/>
              <p:nvPr/>
            </p:nvSpPr>
            <p:spPr>
              <a:xfrm>
                <a:off x="1760836" y="1365839"/>
                <a:ext cx="9452919" cy="4126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b="1" kern="800" dirty="0" smtClean="0">
                    <a:ea typeface="Roboto Cn" pitchFamily="2" charset="0"/>
                    <a:cs typeface="Arial" panose="020B0604020202020204" pitchFamily="34" charset="0"/>
                  </a:rPr>
                  <a:t>H0: no differences 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b="1" kern="800" dirty="0" smtClean="0">
                    <a:ea typeface="Roboto Cn" pitchFamily="2" charset="0"/>
                    <a:cs typeface="Arial" panose="020B0604020202020204" pitchFamily="34" charset="0"/>
                  </a:rPr>
                  <a:t>Calculate t:  </a:t>
                </a:r>
                <a14:m>
                  <m:oMath xmlns:m="http://schemas.openxmlformats.org/officeDocument/2006/math">
                    <m:r>
                      <a:rPr lang="en-US" sz="2400" b="1" i="1" kern="800" smtClean="0">
                        <a:latin typeface="Cambria Math"/>
                        <a:ea typeface="Roboto Cn" pitchFamily="2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en-US" sz="2400" b="1" i="1" kern="80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altLang="zh-CN" sz="2400" b="1" i="1" kern="800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 kern="800" smtClean="0">
                            <a:latin typeface="Cambria Math"/>
                            <a:ea typeface="Cambria Math"/>
                            <a:cs typeface="Arial" panose="020B0604020202020204" pitchFamily="34" charset="0"/>
                            <a:sym typeface="Symbol"/>
                          </a:rPr>
                          <m:t></m:t>
                        </m:r>
                        <m:sSub>
                          <m:sSubPr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80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80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800" smtClean="0">
                            <a:latin typeface="Cambria Math"/>
                            <a:ea typeface="Cambria Math"/>
                            <a:cs typeface="Arial" panose="020B0604020202020204" pitchFamily="34" charset="0"/>
                            <a:sym typeface="Symbol"/>
                          </a:rPr>
                          <m:t>−</m:t>
                        </m:r>
                        <m:sSub>
                          <m:sSubPr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80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80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  <a:sym typeface="Symbol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800" smtClean="0">
                            <a:latin typeface="Cambria Math"/>
                            <a:ea typeface="Cambria Math"/>
                            <a:cs typeface="Arial" panose="020B0604020202020204" pitchFamily="34" charset="0"/>
                            <a:sym typeface="Symbol"/>
                          </a:rPr>
                          <m:t>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1" i="1" kern="800" smtClean="0">
                                    <a:latin typeface="Cambria Math" panose="02040503050406030204" pitchFamily="18" charset="0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1" i="1" kern="800" smtClean="0"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 kern="800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kern="800" smtClean="0">
                                            <a:latin typeface="Cambria Math"/>
                                            <a:ea typeface="Cambria Math"/>
                                            <a:cs typeface="Arial" panose="020B0604020202020204" pitchFamily="34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kern="800" smtClean="0">
                                            <a:latin typeface="Cambria Math"/>
                                            <a:ea typeface="Cambria Math"/>
                                            <a:cs typeface="Arial" panose="020B0604020202020204" pitchFamily="34" charset="0"/>
                                          </a:rPr>
                                          <m:t>𝒑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1" i="1" kern="800" smtClean="0"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400" b="1" i="1" kern="80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zh-CN" sz="2400" b="1" i="1" kern="800" smtClean="0">
                                    <a:latin typeface="Cambria Math" panose="02040503050406030204" pitchFamily="18" charset="0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1" i="1" kern="800" smtClean="0"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 kern="800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kern="800" smtClean="0">
                                            <a:latin typeface="Cambria Math"/>
                                            <a:ea typeface="Cambria Math"/>
                                            <a:cs typeface="Arial" panose="020B0604020202020204" pitchFamily="34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kern="800" smtClean="0">
                                            <a:latin typeface="Cambria Math"/>
                                            <a:ea typeface="Cambria Math"/>
                                            <a:cs typeface="Arial" panose="020B0604020202020204" pitchFamily="34" charset="0"/>
                                          </a:rPr>
                                          <m:t>𝒑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1" i="1" kern="800" smtClean="0"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400" b="1" i="1" kern="800" smtClean="0"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400" b="1" kern="800" dirty="0" smtClean="0">
                    <a:ea typeface="Roboto Cn" pitchFamily="2" charset="0"/>
                    <a:cs typeface="Arial" panose="020B0604020202020204" pitchFamily="34" charset="0"/>
                  </a:rPr>
                  <a:t>  ,and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8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800" smtClean="0">
                            <a:latin typeface="Cambria Math"/>
                            <a:cs typeface="Arial" panose="020B0604020202020204" pitchFamily="34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kern="800" smtClean="0">
                            <a:latin typeface="Cambria Math"/>
                            <a:cs typeface="Arial" panose="020B0604020202020204" pitchFamily="34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 kern="800" smtClean="0">
                        <a:latin typeface="Cambria Math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altLang="zh-CN" sz="2400" b="1" i="1" kern="8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kern="80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800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b="1" i="1" kern="800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kern="800" smtClean="0">
                                <a:latin typeface="Cambria Math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sz="2400" b="1" i="1" kern="800" smtClean="0">
                                <a:latin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b="1" i="1" kern="80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800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400" b="1" i="1" kern="800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1" i="1" kern="800" smtClean="0">
                                <a:latin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kern="800" smtClean="0">
                            <a:latin typeface="Cambria Math"/>
                            <a:cs typeface="Arial" panose="020B0604020202020204" pitchFamily="34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800" smtClean="0">
                                <a:latin typeface="Cambria Math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 kern="800" smtClean="0">
                                <a:latin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800" smtClean="0">
                            <a:latin typeface="Cambria Math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b="1" i="1" kern="800" smtClean="0"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altLang="zh-CN" sz="2400" b="1" i="1" kern="800" smtClean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b="1" i="1" kern="80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800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400" b="1" i="1" kern="800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1" i="1" kern="800" smtClean="0">
                                <a:latin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800" smtClean="0">
                                <a:latin typeface="Cambria Math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 kern="800" smtClean="0">
                                <a:latin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800" smtClean="0">
                            <a:latin typeface="Cambria Math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kern="8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800" smtClean="0">
                                <a:latin typeface="Cambria Math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 kern="800" smtClean="0">
                                <a:latin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800" smtClean="0">
                            <a:latin typeface="Cambria Math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b="1" i="1" kern="800" smtClean="0">
                            <a:latin typeface="Cambria Math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400" b="1" kern="800" dirty="0" smtClean="0">
                  <a:ea typeface="Roboto Cn" pitchFamily="2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Search in the table  via</a:t>
                </a:r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  <a:sym typeface="Symbol"/>
                  </a:rPr>
                  <a:t>X,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/>
                            <a:cs typeface="Arial" panose="020B0604020202020204" pitchFamily="34" charset="0"/>
                            <a:sym typeface="Symbol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  <a:sym typeface="Symbol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sz="2400" b="1" dirty="0" smtClean="0"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1" dirty="0" smtClean="0">
                    <a:cs typeface="Arial" panose="020B0604020202020204" pitchFamily="34" charset="0"/>
                  </a:rPr>
                  <a:t>Compare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cs typeface="Arial" panose="020B0604020202020204" pitchFamily="34" charset="0"/>
                  </a:rPr>
                  <a:t>, and search for the range of the probaility </a:t>
                </a:r>
                <a:r>
                  <a:rPr lang="en-US" altLang="zh-CN" sz="2400" b="1" dirty="0" smtClean="0">
                    <a:cs typeface="Arial" panose="020B0604020202020204" pitchFamily="34" charset="0"/>
                    <a:sym typeface="Symbol"/>
                  </a:rPr>
                  <a:t>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1" dirty="0" smtClean="0">
                    <a:cs typeface="Arial" panose="020B0604020202020204" pitchFamily="34" charset="0"/>
                    <a:sym typeface="Symbol"/>
                  </a:rPr>
                  <a:t>Compare 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/>
                            <a:cs typeface="Arial" panose="020B0604020202020204" pitchFamily="34" charset="0"/>
                            <a:sym typeface="Symbol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  <a:sym typeface="Symbol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cs typeface="Arial" panose="020B0604020202020204" pitchFamily="34" charset="0"/>
                  </a:rPr>
                  <a:t>,and find out whether to refuse H0</a:t>
                </a:r>
              </a:p>
            </p:txBody>
          </p:sp>
        </mc:Choice>
        <mc:Fallback xmlns=""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36" y="1365839"/>
                <a:ext cx="9452919" cy="4126322"/>
              </a:xfrm>
              <a:prstGeom prst="rect">
                <a:avLst/>
              </a:prstGeom>
              <a:blipFill rotWithShape="1">
                <a:blip r:embed="rId2"/>
                <a:stretch>
                  <a:fillRect l="-1032" b="-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662538" y="1018210"/>
            <a:ext cx="87973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76391" y="5621956"/>
            <a:ext cx="22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E3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rejected</a:t>
            </a:r>
            <a:endParaRPr lang="en-US" altLang="zh-CN" sz="3200" b="1" dirty="0">
              <a:solidFill>
                <a:srgbClr val="00E3E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5909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632354" y="1897610"/>
            <a:ext cx="5494341" cy="2818681"/>
            <a:chOff x="5632354" y="1897610"/>
            <a:chExt cx="5494341" cy="2818681"/>
          </a:xfrm>
        </p:grpSpPr>
        <p:sp>
          <p:nvSpPr>
            <p:cNvPr id="5" name="矩形 4"/>
            <p:cNvSpPr/>
            <p:nvPr/>
          </p:nvSpPr>
          <p:spPr>
            <a:xfrm>
              <a:off x="5632354" y="1897610"/>
              <a:ext cx="5494341" cy="2818681"/>
            </a:xfrm>
            <a:prstGeom prst="rect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32354" y="2183567"/>
              <a:ext cx="50830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800" b="1" dirty="0" smtClean="0"/>
                <a:t>Oprm1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/>
                <a:t>gene disruption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at the level of </a:t>
              </a:r>
              <a:r>
                <a:rPr lang="en-US" altLang="zh-CN" sz="2800" b="1" dirty="0" smtClean="0"/>
                <a:t>whole-brain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networks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800" b="1" dirty="0" smtClean="0">
                  <a:solidFill>
                    <a:schemeClr val="bg1"/>
                  </a:solidFill>
                </a:rPr>
                <a:t>the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extent of Oprm1-dependent connectional activity appeared surprisingly broad </a:t>
              </a:r>
              <a:endPara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3260785"/>
            <a:ext cx="5175849" cy="10524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5909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303989" y="1611655"/>
            <a:ext cx="5494341" cy="2011439"/>
            <a:chOff x="303989" y="1611655"/>
            <a:chExt cx="5494341" cy="2011439"/>
          </a:xfrm>
        </p:grpSpPr>
        <p:grpSp>
          <p:nvGrpSpPr>
            <p:cNvPr id="4" name="组合 3"/>
            <p:cNvGrpSpPr/>
            <p:nvPr/>
          </p:nvGrpSpPr>
          <p:grpSpPr>
            <a:xfrm>
              <a:off x="303989" y="1611655"/>
              <a:ext cx="5494341" cy="2011439"/>
              <a:chOff x="5632354" y="1897610"/>
              <a:chExt cx="5494341" cy="281868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632354" y="1897610"/>
                <a:ext cx="5494341" cy="2818681"/>
              </a:xfrm>
              <a:prstGeom prst="rect">
                <a:avLst/>
              </a:prstGeom>
              <a:solidFill>
                <a:srgbClr val="00A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632354" y="2183567"/>
                <a:ext cx="50830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416820" y="1924876"/>
              <a:ext cx="526867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Nodes with the highest number of statistically significant connectivity changes are ranked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.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5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113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An Oprm1 </a:t>
            </a:r>
            <a:r>
              <a:rPr lang="en-US" altLang="zh-CN" sz="4400" b="1" baseline="30000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-/-</a:t>
            </a:r>
            <a:r>
              <a:rPr lang="en-US" altLang="zh-CN" sz="4400" b="1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 -</a:t>
            </a:r>
            <a:r>
              <a:rPr lang="en-US" altLang="zh-CN" sz="4400" b="1" dirty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Specific Fingerprint 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411701" y="1532094"/>
            <a:ext cx="945291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</a:t>
            </a:r>
            <a:r>
              <a:rPr lang="en-US" altLang="zh-CN" sz="2800" b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altLang="zh-CN" sz="28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clear dominance of connectivity changes for</a:t>
            </a:r>
            <a:br>
              <a:rPr lang="en-US" altLang="zh-CN" sz="28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zh-CN" sz="28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pain/aversion-related nodes </a:t>
            </a:r>
            <a:endParaRPr lang="en-US" altLang="zh-CN" sz="2800" b="1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 detectable </a:t>
            </a:r>
            <a:r>
              <a:rPr lang="en-US" altLang="zh-CN" sz="28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but only modest remodeling within this well-established brain substrate for reward processing </a:t>
            </a:r>
            <a:endParaRPr lang="en-US" altLang="zh-CN" sz="2800" b="1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2538" y="1018210"/>
            <a:ext cx="87973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07312" y="4125763"/>
            <a:ext cx="629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Global Topological Features of the MBFC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An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Oprm1 </a:t>
            </a:r>
            <a:r>
              <a:rPr lang="en-US" altLang="zh-CN" baseline="30000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-/-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-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Specific Fingerprint via Quantitative comparison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Deletion of  MOR Reshapes the Reward/Aversion Circuitry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Modifications of Functional and Structural Connectome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6"/>
          <p:cNvSpPr/>
          <p:nvPr/>
        </p:nvSpPr>
        <p:spPr>
          <a:xfrm>
            <a:off x="6847625" y="529875"/>
            <a:ext cx="51545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PAG/TH </a:t>
            </a:r>
            <a:r>
              <a:rPr lang="en-US" altLang="zh-CN" sz="2800" b="1" dirty="0"/>
              <a:t>: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pain/aversion </a:t>
            </a:r>
            <a:r>
              <a:rPr lang="en-US" altLang="zh-CN" sz="2800" b="1" dirty="0" smtClean="0"/>
              <a:t>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HB : involved </a:t>
            </a:r>
            <a:r>
              <a:rPr lang="en-US" altLang="zh-CN" sz="2800" b="1" dirty="0"/>
              <a:t>in both reward and aversion </a:t>
            </a:r>
            <a:r>
              <a:rPr lang="en-US" altLang="zh-CN" sz="2800" b="1" dirty="0" smtClean="0"/>
              <a:t>processing</a:t>
            </a:r>
            <a:endParaRPr lang="en-US" altLang="zh-C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ACB : </a:t>
            </a:r>
            <a:r>
              <a:rPr lang="en-US" altLang="zh-CN" sz="2800" b="1" dirty="0"/>
              <a:t>dominant role in reward processing </a:t>
            </a:r>
            <a:endParaRPr 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925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96"/>
          <p:cNvSpPr/>
          <p:nvPr/>
        </p:nvSpPr>
        <p:spPr>
          <a:xfrm>
            <a:off x="7037407" y="3885470"/>
            <a:ext cx="51545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MOR deletion predominantly reshapes the RAC, with a major impact on aversion-related components. </a:t>
            </a:r>
            <a:endParaRPr lang="en-US" sz="28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82060" y="431786"/>
            <a:ext cx="3639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/>
              <a:t>Reward/Aversion </a:t>
            </a:r>
            <a:r>
              <a:rPr lang="en-US" altLang="zh-CN" sz="3600" b="1" dirty="0"/>
              <a:t>circuitry (RAC</a:t>
            </a:r>
            <a:r>
              <a:rPr lang="en-US" altLang="zh-CN" sz="3600" b="1" dirty="0" smtClean="0"/>
              <a:t>)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547944209"/>
              </p:ext>
            </p:extLst>
          </p:nvPr>
        </p:nvGraphicFramePr>
        <p:xfrm>
          <a:off x="3141784" y="1818176"/>
          <a:ext cx="2172248" cy="144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49145" y="2153235"/>
            <a:ext cx="40069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Highly </a:t>
            </a:r>
            <a:r>
              <a:rPr lang="en-US" altLang="zh-CN" sz="2400" dirty="0"/>
              <a:t>mixed rostro-caudal correlated/anticorrelated</a:t>
            </a:r>
            <a:br>
              <a:rPr lang="en-US" altLang="zh-CN" sz="2400" dirty="0"/>
            </a:br>
            <a:r>
              <a:rPr lang="en-US" altLang="zh-CN" sz="2400" dirty="0"/>
              <a:t>connections in control </a:t>
            </a:r>
            <a:r>
              <a:rPr lang="en-US" altLang="zh-CN" sz="2400" dirty="0" smtClean="0"/>
              <a:t>mice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Prominent </a:t>
            </a:r>
            <a:r>
              <a:rPr lang="en-US" altLang="zh-CN" sz="2400" dirty="0"/>
              <a:t>spatial segregation of correlated (mainly caudal) and anticorrelated (mainly</a:t>
            </a:r>
            <a:br>
              <a:rPr lang="en-US" altLang="zh-CN" sz="2400" dirty="0"/>
            </a:br>
            <a:r>
              <a:rPr lang="en-US" altLang="zh-CN" sz="2400" dirty="0"/>
              <a:t>rostral) connections in mutants </a:t>
            </a:r>
            <a:br>
              <a:rPr lang="en-US" altLang="zh-CN" sz="2400" dirty="0"/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658" y="859008"/>
            <a:ext cx="7178675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0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6817" y="1095284"/>
            <a:ext cx="5209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</a:t>
            </a:r>
            <a:endParaRPr lang="zh-CN" altLang="en-US" sz="72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28258" y="387778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66555" y="3877781"/>
            <a:ext cx="286859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irst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studies (44) that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open the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way to targeted connectome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genetics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7850" y="4178240"/>
            <a:ext cx="234551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single gene on 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whole-brain FC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7284009" y="387392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10974" y="3879714"/>
            <a:ext cx="39265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irst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hypothesis-free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analysis of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combined rsfMRI/diffusion tractography data in the mouse </a:t>
            </a:r>
            <a:b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57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0562" y="4125763"/>
            <a:ext cx="629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Global Topological Features of the MBFC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An Oprm1-/--Specific Fingerprint via Quantitative comparison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Deletion of  MOR Reshapes the Reward/Aversion Circuitry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Modifications of Functional and Structural Connectome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1914" y="2242934"/>
            <a:ext cx="43062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</a:t>
            </a:r>
            <a:r>
              <a:rPr lang="en-US" altLang="zh-CN" sz="28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ubtle </a:t>
            </a:r>
            <a:r>
              <a:rPr lang="en-US" altLang="zh-CN" sz="28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modifications of structural </a:t>
            </a:r>
            <a:r>
              <a:rPr lang="en-US" altLang="zh-CN" sz="28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scaffolding </a:t>
            </a:r>
          </a:p>
          <a:p>
            <a:endParaRPr lang="en-US" altLang="zh-CN" sz="28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r>
              <a:rPr lang="en-US" altLang="zh-CN" sz="28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zh-CN" sz="28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zh-CN" sz="28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</a:t>
            </a:r>
            <a:r>
              <a:rPr lang="en-US" altLang="zh-CN" sz="28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ich </a:t>
            </a:r>
            <a:r>
              <a:rPr lang="en-US" altLang="zh-CN" sz="28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remodeling of </a:t>
            </a:r>
            <a:r>
              <a:rPr lang="en-US" altLang="zh-CN" sz="28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FC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536" y="270674"/>
            <a:ext cx="42060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Difference</a:t>
            </a:r>
            <a:endParaRPr lang="zh-CN" altLang="en-US" sz="60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4617" y="1275467"/>
            <a:ext cx="800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Of Modifications between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functional and structural connectivity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81914" y="1203178"/>
            <a:ext cx="381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833585" y="5289922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55%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42" y="1750471"/>
            <a:ext cx="6898481" cy="510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上下箭头 2"/>
          <p:cNvSpPr/>
          <p:nvPr/>
        </p:nvSpPr>
        <p:spPr>
          <a:xfrm>
            <a:off x="2398547" y="3208713"/>
            <a:ext cx="236475" cy="648392"/>
          </a:xfrm>
          <a:prstGeom prst="upDownArrow">
            <a:avLst/>
          </a:prstGeom>
          <a:solidFill>
            <a:schemeClr val="accent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609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rsfMRI Data Analysis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5727" y="4192263"/>
            <a:ext cx="506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Group, Cluster :  ICA, ICASSO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MBFC, WUM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65018" y="472916"/>
            <a:ext cx="3571409" cy="3547152"/>
            <a:chOff x="2639158" y="738554"/>
            <a:chExt cx="3259015" cy="3259015"/>
          </a:xfrm>
        </p:grpSpPr>
        <p:sp>
          <p:nvSpPr>
            <p:cNvPr id="2" name="椭圆 1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73658" y="2179999"/>
            <a:ext cx="4467329" cy="4467329"/>
            <a:chOff x="2639158" y="738554"/>
            <a:chExt cx="3259015" cy="3259015"/>
          </a:xfrm>
        </p:grpSpPr>
        <p:sp>
          <p:nvSpPr>
            <p:cNvPr id="8" name="椭圆 7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68307" y="-1805522"/>
            <a:ext cx="6054666" cy="6054666"/>
            <a:chOff x="2639158" y="738554"/>
            <a:chExt cx="3259015" cy="3259015"/>
          </a:xfrm>
        </p:grpSpPr>
        <p:sp>
          <p:nvSpPr>
            <p:cNvPr id="11" name="椭圆 10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013774" y="778555"/>
            <a:ext cx="873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ICA</a:t>
            </a:r>
            <a:endParaRPr lang="zh-CN" altLang="en-US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12497" y="1211186"/>
            <a:ext cx="3754368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13 artifactual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components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23056" y="5012322"/>
            <a:ext cx="2127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endParaRPr lang="zh-CN" altLang="en-US" sz="48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443732" y="5745079"/>
            <a:ext cx="33605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088091" y="2650041"/>
            <a:ext cx="163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ICASSO</a:t>
            </a:r>
            <a:endParaRPr lang="zh-CN" altLang="en-US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57237" y="3279648"/>
            <a:ext cx="41110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Bootstrapping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ICA for many times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Assess  pattern reliability/stability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Coregistration onto AMBA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795372" y="472915"/>
            <a:ext cx="197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Exclusion</a:t>
            </a:r>
            <a:endParaRPr lang="zh-CN" altLang="en-US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8929" y="1232501"/>
            <a:ext cx="3082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Independent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component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Functional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grouping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 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But local minimum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9" name="文本框 27"/>
          <p:cNvSpPr txBox="1"/>
          <p:nvPr/>
        </p:nvSpPr>
        <p:spPr>
          <a:xfrm>
            <a:off x="9622581" y="5729972"/>
            <a:ext cx="2358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endParaRPr lang="zh-CN" altLang="en-US" sz="48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8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10800000">
            <a:off x="0" y="6178"/>
            <a:ext cx="12192000" cy="68580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100 components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6"/>
              <p:cNvSpPr/>
              <p:nvPr/>
            </p:nvSpPr>
            <p:spPr>
              <a:xfrm>
                <a:off x="1664866" y="1244323"/>
                <a:ext cx="9452919" cy="3515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: 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robustness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of  the identified component 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compactness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and isolation for each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cluster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&gt; 0.8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:in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92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%, 86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%, and 82% of the components for 60-, 80-, and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100-ICASSO respectively 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66" y="1244323"/>
                <a:ext cx="9452919" cy="3515963"/>
              </a:xfrm>
              <a:prstGeom prst="rect">
                <a:avLst/>
              </a:prstGeom>
              <a:blipFill rotWithShape="1">
                <a:blip r:embed="rId3"/>
                <a:stretch>
                  <a:fillRect l="-838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10800000">
            <a:off x="0" y="6178"/>
            <a:ext cx="12192000" cy="68580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100 components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6"/>
              <p:cNvSpPr/>
              <p:nvPr/>
            </p:nvSpPr>
            <p:spPr>
              <a:xfrm>
                <a:off x="1664866" y="1244323"/>
                <a:ext cx="9452919" cy="4169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Of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the 100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components: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55%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&gt;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0.9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94% 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&gt;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0.65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100% </a:t>
                </a:r>
                <a:r>
                  <a:rPr lang="en-US" altLang="zh-CN" sz="2400" b="1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u="sng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u="sng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u="sng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altLang="zh-CN" sz="2400" b="1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u="sng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 0.56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CN" sz="2400" b="1" u="sng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&gt; 0.6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: 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clear degradation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of the IC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estimates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120- and 140-ICASSO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66" y="1244323"/>
                <a:ext cx="9452919" cy="4169603"/>
              </a:xfrm>
              <a:prstGeom prst="rect">
                <a:avLst/>
              </a:prstGeom>
              <a:blipFill rotWithShape="1">
                <a:blip r:embed="rId3"/>
                <a:stretch>
                  <a:fillRect l="-838"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8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690152" y="4765431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41784" y="1767254"/>
            <a:ext cx="4305299" cy="2998177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316" y="465036"/>
            <a:ext cx="323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ICASSO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23652" y="5882629"/>
            <a:ext cx="337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Color: numer of animals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89936298"/>
              </p:ext>
            </p:extLst>
          </p:nvPr>
        </p:nvGraphicFramePr>
        <p:xfrm>
          <a:off x="3141784" y="1818176"/>
          <a:ext cx="2172248" cy="144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6579" y="1823171"/>
            <a:ext cx="1349496" cy="104775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6132" y="5141226"/>
            <a:ext cx="3197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Already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replicated more than three times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6939" y="1456311"/>
            <a:ext cx="319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ack-reconstruction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6939" y="1056869"/>
            <a:ext cx="304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Reproducibility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27" y="2210049"/>
            <a:ext cx="8604250" cy="361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028121" y="2210049"/>
            <a:ext cx="957043" cy="12646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4"/>
          <p:cNvSpPr txBox="1"/>
          <p:nvPr/>
        </p:nvSpPr>
        <p:spPr>
          <a:xfrm>
            <a:off x="3453365" y="1767254"/>
            <a:ext cx="422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Ctrl: a,c,e;  Oprm1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/-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b,d,f;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626822" y="3266342"/>
            <a:ext cx="2401299" cy="59505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4"/>
          <p:cNvSpPr txBox="1"/>
          <p:nvPr/>
        </p:nvSpPr>
        <p:spPr>
          <a:xfrm>
            <a:off x="1529488" y="3750243"/>
            <a:ext cx="1790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group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14"/>
          <p:cNvSpPr txBox="1"/>
          <p:nvPr/>
        </p:nvSpPr>
        <p:spPr>
          <a:xfrm>
            <a:off x="4422372" y="523417"/>
            <a:ext cx="721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Low intragroup variability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 the ICA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patterns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Extremely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high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similarity between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patterns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" y="-20383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30465" y="403222"/>
            <a:ext cx="2632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WUM</a:t>
            </a:r>
            <a:endParaRPr lang="zh-CN" altLang="en-US" sz="60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2180" y="1414085"/>
            <a:ext cx="3701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Weighted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undirected matrix 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</a:b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596347" y="1338644"/>
            <a:ext cx="27257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30464" y="2164466"/>
            <a:ext cx="48241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A</a:t>
            </a: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87 × 87 adjacency PC matrix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Normalized via Fisher’s z-transformation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A </a:t>
            </a: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two-sided one-sample t </a:t>
            </a: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test 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ea typeface="Roboto Cn" pitchFamily="2" charset="0"/>
                <a:cs typeface="Arial" panose="020B0604020202020204" pitchFamily="34" charset="0"/>
              </a:rPr>
              <a:t>S</a:t>
            </a: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ignificance </a:t>
            </a:r>
            <a:r>
              <a:rPr lang="en-US" altLang="zh-CN" sz="2000" b="1" dirty="0">
                <a:ea typeface="Roboto Cn" pitchFamily="2" charset="0"/>
                <a:cs typeface="Arial" panose="020B0604020202020204" pitchFamily="34" charset="0"/>
              </a:rPr>
              <a:t>of positive and negative correlations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34780" y="270222"/>
            <a:ext cx="5615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Mouse Brain </a:t>
            </a:r>
          </a:p>
          <a:p>
            <a:pPr algn="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Functional connectome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6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MBFC</a:t>
            </a:r>
            <a:endParaRPr lang="en-US" altLang="zh-CN" sz="36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234780" y="2121971"/>
            <a:ext cx="5934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 Two for each group :  Ctrl,   Oprm1 </a:t>
            </a:r>
            <a:r>
              <a:rPr lang="en-US" sz="2400" b="1" baseline="30000" dirty="0" smtClean="0">
                <a:ea typeface="Roboto Cn" pitchFamily="2" charset="0"/>
                <a:cs typeface="Arial" panose="020B0604020202020204" pitchFamily="34" charset="0"/>
              </a:rPr>
              <a:t>-/-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IC : Independent component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PC :  Partial correlation for  	each pair 	of  IC nodes, </a:t>
            </a: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including 	correlations </a:t>
            </a: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(positive) </a:t>
            </a: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and 	anticorrelations </a:t>
            </a: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(negative) </a:t>
            </a:r>
            <a:endParaRPr lang="en-US" sz="24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787</Words>
  <Application>Microsoft Office PowerPoint</Application>
  <PresentationFormat>宽屏</PresentationFormat>
  <Paragraphs>230</Paragraphs>
  <Slides>32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Meiryo</vt:lpstr>
      <vt:lpstr>Meiryo UI</vt:lpstr>
      <vt:lpstr>Roboto Cn</vt:lpstr>
      <vt:lpstr>等线</vt:lpstr>
      <vt:lpstr>等线 Light</vt:lpstr>
      <vt:lpstr>微软雅黑</vt:lpstr>
      <vt:lpstr>Arial</vt:lpstr>
      <vt:lpstr>Cambria Math</vt:lpstr>
      <vt:lpstr>Symbol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李斯玚</cp:lastModifiedBy>
  <cp:revision>643</cp:revision>
  <dcterms:created xsi:type="dcterms:W3CDTF">2016-03-06T12:02:16Z</dcterms:created>
  <dcterms:modified xsi:type="dcterms:W3CDTF">2017-10-18T11:25:14Z</dcterms:modified>
</cp:coreProperties>
</file>