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12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9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98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5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9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6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9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01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73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70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714D-BF99-F547-B1EC-8C53503D6489}" type="datetimeFigureOut">
              <a:rPr kumimoji="1" lang="zh-CN" altLang="en-US" smtClean="0"/>
              <a:t>17/5/24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A2D2-8AB1-6746-A8F1-BD1E654A74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38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参考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Jacob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et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al,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NN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2016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，研究在人脑中，包含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Head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direction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cell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的不同脑区结构（</a:t>
            </a:r>
            <a:r>
              <a:rPr kumimoji="1" lang="en-US" altLang="zh-CN" sz="2000" dirty="0" err="1" smtClean="0">
                <a:latin typeface="Arial" charset="0"/>
                <a:ea typeface="楷体" charset="-122"/>
                <a:cs typeface="Kaiti SC" charset="-122"/>
              </a:rPr>
              <a:t>PoS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vs.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RSC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）可能具有不同的功能性质</a:t>
            </a:r>
            <a:endParaRPr kumimoji="1" lang="en-US" altLang="zh-CN" sz="2000" dirty="0" smtClean="0">
              <a:latin typeface="Arial" charset="0"/>
              <a:ea typeface="楷体" charset="-122"/>
              <a:cs typeface="Kaiti SC" charset="-122"/>
            </a:endParaRPr>
          </a:p>
          <a:p>
            <a:pPr lvl="1"/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基于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Jacob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et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al,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NN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2016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中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Figure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5d,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RSC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在实验中的激活程度可能会比</a:t>
            </a:r>
            <a:r>
              <a:rPr kumimoji="1" lang="en-US" altLang="zh-CN" sz="2000" dirty="0" err="1" smtClean="0">
                <a:latin typeface="Arial" charset="0"/>
                <a:ea typeface="楷体" charset="-122"/>
                <a:cs typeface="Kaiti SC" charset="-122"/>
              </a:rPr>
              <a:t>PoS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高；</a:t>
            </a:r>
            <a:endParaRPr kumimoji="1" lang="en-US" altLang="zh-CN" sz="2000" dirty="0" smtClean="0">
              <a:latin typeface="Arial" charset="0"/>
              <a:ea typeface="楷体" charset="-122"/>
              <a:cs typeface="Kaiti SC" charset="-122"/>
            </a:endParaRPr>
          </a:p>
          <a:p>
            <a:pPr lvl="1"/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Multi-voxel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analysis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to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identify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regions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involved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in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local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and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global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landmark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processing</a:t>
            </a:r>
          </a:p>
          <a:p>
            <a:pPr lvl="2"/>
            <a:r>
              <a:rPr kumimoji="1" lang="en-US" altLang="zh-CN" sz="1600" b="1" dirty="0" smtClean="0">
                <a:latin typeface="Arial" charset="0"/>
                <a:ea typeface="楷体" charset="-122"/>
                <a:cs typeface="Kaiti SC" charset="-122"/>
              </a:rPr>
              <a:t>Hypothesis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:</a:t>
            </a:r>
            <a:r>
              <a:rPr kumimoji="1" lang="zh-CN" altLang="en-US" sz="16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POS</a:t>
            </a:r>
            <a:r>
              <a:rPr kumimoji="1" lang="zh-CN" altLang="en-US" sz="16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encodes</a:t>
            </a:r>
            <a:r>
              <a:rPr kumimoji="1" lang="zh-CN" altLang="en-US" sz="16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global</a:t>
            </a:r>
            <a:r>
              <a:rPr kumimoji="1" lang="zh-CN" altLang="en-US" sz="16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head</a:t>
            </a:r>
            <a:r>
              <a:rPr kumimoji="1" lang="zh-CN" altLang="en-US" sz="16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directional</a:t>
            </a:r>
            <a:r>
              <a:rPr kumimoji="1" lang="zh-CN" altLang="en-US" sz="16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signal;</a:t>
            </a:r>
            <a:r>
              <a:rPr kumimoji="1" lang="zh-CN" altLang="en-US" sz="16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RSC</a:t>
            </a:r>
            <a:r>
              <a:rPr kumimoji="1" lang="zh-CN" altLang="en-US" sz="16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encodes</a:t>
            </a:r>
            <a:r>
              <a:rPr kumimoji="1" lang="zh-CN" altLang="en-US" sz="16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local</a:t>
            </a:r>
            <a:r>
              <a:rPr kumimoji="1" lang="zh-CN" altLang="en-US" sz="16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environmental</a:t>
            </a:r>
            <a:r>
              <a:rPr kumimoji="1" lang="zh-CN" altLang="en-US" sz="16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1600" dirty="0" smtClean="0">
                <a:latin typeface="Arial" charset="0"/>
                <a:ea typeface="楷体" charset="-122"/>
                <a:cs typeface="Kaiti SC" charset="-122"/>
              </a:rPr>
              <a:t>signal;</a:t>
            </a:r>
          </a:p>
          <a:p>
            <a:pPr lvl="1"/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Interaction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between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POS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and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RSC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could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predict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heading</a:t>
            </a:r>
            <a:r>
              <a:rPr kumimoji="1" lang="zh-CN" altLang="en-US" sz="2000" dirty="0" smtClean="0">
                <a:latin typeface="Arial" charset="0"/>
                <a:ea typeface="楷体" charset="-122"/>
                <a:cs typeface="Kaiti SC" charset="-122"/>
              </a:rPr>
              <a:t> </a:t>
            </a:r>
            <a:r>
              <a:rPr kumimoji="1" lang="en-US" altLang="zh-CN" sz="2000" dirty="0" smtClean="0">
                <a:latin typeface="Arial" charset="0"/>
                <a:ea typeface="楷体" charset="-122"/>
                <a:cs typeface="Kaiti SC" charset="-122"/>
              </a:rPr>
              <a:t>error</a:t>
            </a:r>
          </a:p>
          <a:p>
            <a:pPr lvl="1"/>
            <a:endParaRPr kumimoji="1" lang="en-US" altLang="zh-CN" sz="1400" dirty="0" smtClean="0">
              <a:latin typeface="Arial" charset="0"/>
              <a:ea typeface="楷体" charset="-122"/>
              <a:cs typeface="Kaiti SC" charset="-122"/>
            </a:endParaRPr>
          </a:p>
          <a:p>
            <a:endParaRPr kumimoji="1" lang="en-US" altLang="zh-CN" sz="1800" dirty="0" smtClean="0">
              <a:latin typeface="Arial" charset="0"/>
              <a:ea typeface="楷体" charset="-122"/>
              <a:cs typeface="Kaiti SC" charset="-122"/>
            </a:endParaRPr>
          </a:p>
          <a:p>
            <a:endParaRPr kumimoji="1" lang="en-US" altLang="zh-CN" sz="1800" dirty="0" smtClean="0">
              <a:latin typeface="Arial" charset="0"/>
              <a:ea typeface="楷体" charset="-122"/>
              <a:cs typeface="Kaiti SC" charset="-122"/>
            </a:endParaRPr>
          </a:p>
          <a:p>
            <a:endParaRPr kumimoji="1" lang="en-US" altLang="zh-CN" sz="1800" dirty="0" smtClean="0">
              <a:latin typeface="Arial" charset="0"/>
              <a:ea typeface="楷体" charset="-122"/>
              <a:cs typeface="Kaiti SC" charset="-122"/>
            </a:endParaRPr>
          </a:p>
          <a:p>
            <a:endParaRPr kumimoji="1" lang="zh-CN" altLang="en-US" sz="1800" dirty="0">
              <a:latin typeface="Arial" charset="0"/>
              <a:ea typeface="楷体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33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25532" y="1687140"/>
            <a:ext cx="1315581" cy="7212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navigating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17960" y="2304789"/>
            <a:ext cx="1184857" cy="7212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909" y="3283046"/>
            <a:ext cx="1184857" cy="7212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Cue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80590" y="3797126"/>
            <a:ext cx="1184857" cy="7212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39559" y="4311206"/>
            <a:ext cx="1184857" cy="7212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/>
              <a:t>Replace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47893" y="4825286"/>
            <a:ext cx="1184857" cy="7212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/>
              <a:t>Feedback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56227" y="5339366"/>
            <a:ext cx="1184857" cy="7212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Collect</a:t>
            </a:r>
            <a:r>
              <a:rPr kumimoji="1" lang="zh-CN" altLang="en-US" dirty="0"/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9045228" y="5853446"/>
            <a:ext cx="1184857" cy="7212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29627" y="1752117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1-2min</a:t>
            </a:r>
            <a:endParaRPr kumimoji="1"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6508124" y="1649834"/>
            <a:ext cx="772733" cy="815440"/>
            <a:chOff x="3837904" y="889973"/>
            <a:chExt cx="772733" cy="815440"/>
          </a:xfrm>
        </p:grpSpPr>
        <p:grpSp>
          <p:nvGrpSpPr>
            <p:cNvPr id="25" name="组 24"/>
            <p:cNvGrpSpPr/>
            <p:nvPr/>
          </p:nvGrpSpPr>
          <p:grpSpPr>
            <a:xfrm>
              <a:off x="3837904" y="889973"/>
              <a:ext cx="772733" cy="815440"/>
              <a:chOff x="3837904" y="889973"/>
              <a:chExt cx="772733" cy="81544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837904" y="927278"/>
                <a:ext cx="772733" cy="72121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9" name="直线连接符 18"/>
              <p:cNvCxnSpPr/>
              <p:nvPr/>
            </p:nvCxnSpPr>
            <p:spPr>
              <a:xfrm flipH="1">
                <a:off x="4222122" y="933268"/>
                <a:ext cx="2149" cy="308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 flipH="1">
                <a:off x="4222122" y="1369217"/>
                <a:ext cx="1" cy="2709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弧 22"/>
              <p:cNvSpPr/>
              <p:nvPr/>
            </p:nvSpPr>
            <p:spPr>
              <a:xfrm rot="6136487">
                <a:off x="4073269" y="1217940"/>
                <a:ext cx="518457" cy="456490"/>
              </a:xfrm>
              <a:prstGeom prst="arc">
                <a:avLst>
                  <a:gd name="adj1" fmla="val 18033917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弧 23"/>
              <p:cNvSpPr/>
              <p:nvPr/>
            </p:nvSpPr>
            <p:spPr>
              <a:xfrm rot="16200000">
                <a:off x="3857903" y="920957"/>
                <a:ext cx="518457" cy="456490"/>
              </a:xfrm>
              <a:prstGeom prst="arc">
                <a:avLst>
                  <a:gd name="adj1" fmla="val 18319989"/>
                  <a:gd name="adj2" fmla="val 90526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" name="椭圆 25"/>
            <p:cNvSpPr/>
            <p:nvPr/>
          </p:nvSpPr>
          <p:spPr>
            <a:xfrm>
              <a:off x="3964546" y="1144357"/>
              <a:ext cx="186022" cy="2640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310131" y="1161533"/>
              <a:ext cx="152585" cy="244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204490" y="192139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1-2min</a:t>
            </a:r>
            <a:endParaRPr kumimoji="1"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7245998" y="2334409"/>
            <a:ext cx="772733" cy="815440"/>
            <a:chOff x="4575778" y="2617747"/>
            <a:chExt cx="772733" cy="815440"/>
          </a:xfrm>
        </p:grpSpPr>
        <p:grpSp>
          <p:nvGrpSpPr>
            <p:cNvPr id="31" name="组 30"/>
            <p:cNvGrpSpPr/>
            <p:nvPr/>
          </p:nvGrpSpPr>
          <p:grpSpPr>
            <a:xfrm>
              <a:off x="4575778" y="2617747"/>
              <a:ext cx="772733" cy="815440"/>
              <a:chOff x="3837904" y="889973"/>
              <a:chExt cx="772733" cy="81544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837904" y="927278"/>
                <a:ext cx="772733" cy="72121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5" name="直线连接符 34"/>
              <p:cNvCxnSpPr/>
              <p:nvPr/>
            </p:nvCxnSpPr>
            <p:spPr>
              <a:xfrm flipH="1">
                <a:off x="4222122" y="933268"/>
                <a:ext cx="2149" cy="308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/>
              <p:cNvCxnSpPr/>
              <p:nvPr/>
            </p:nvCxnSpPr>
            <p:spPr>
              <a:xfrm flipH="1">
                <a:off x="4222122" y="1369217"/>
                <a:ext cx="1" cy="2709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弧 36"/>
              <p:cNvSpPr/>
              <p:nvPr/>
            </p:nvSpPr>
            <p:spPr>
              <a:xfrm rot="6136487">
                <a:off x="4073269" y="1217940"/>
                <a:ext cx="518457" cy="456490"/>
              </a:xfrm>
              <a:prstGeom prst="arc">
                <a:avLst>
                  <a:gd name="adj1" fmla="val 18033917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弧 37"/>
              <p:cNvSpPr/>
              <p:nvPr/>
            </p:nvSpPr>
            <p:spPr>
              <a:xfrm rot="16200000">
                <a:off x="3857903" y="920957"/>
                <a:ext cx="518457" cy="456490"/>
              </a:xfrm>
              <a:prstGeom prst="arc">
                <a:avLst>
                  <a:gd name="adj1" fmla="val 18319989"/>
                  <a:gd name="adj2" fmla="val 90526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9" name="椭圆 38"/>
            <p:cNvSpPr/>
            <p:nvPr/>
          </p:nvSpPr>
          <p:spPr>
            <a:xfrm>
              <a:off x="4726215" y="2807736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865736" y="3114684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07405" y="2869983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110437" y="3191958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346151" y="1847199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2-3min</a:t>
            </a:r>
            <a:endParaRPr kumimoji="1"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39142" y="347437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2s</a:t>
            </a:r>
            <a:endParaRPr kumimoji="1"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826465" y="409532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4s</a:t>
            </a:r>
            <a:endParaRPr kumimoji="1"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61542" y="4606105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Times New Roman" charset="0"/>
                <a:ea typeface="Times New Roman" charset="0"/>
                <a:cs typeface="Times New Roman" charset="0"/>
              </a:rPr>
              <a:t>~8s</a:t>
            </a:r>
            <a:endParaRPr kumimoji="1"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47208" y="5458001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~7s</a:t>
            </a:r>
            <a:endParaRPr kumimoji="1"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581246" y="614834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6s</a:t>
            </a:r>
            <a:endParaRPr kumimoji="1"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6" name="组 55"/>
          <p:cNvGrpSpPr/>
          <p:nvPr/>
        </p:nvGrpSpPr>
        <p:grpSpPr>
          <a:xfrm>
            <a:off x="609930" y="531939"/>
            <a:ext cx="772733" cy="815440"/>
            <a:chOff x="4575778" y="2617747"/>
            <a:chExt cx="772733" cy="815440"/>
          </a:xfrm>
        </p:grpSpPr>
        <p:grpSp>
          <p:nvGrpSpPr>
            <p:cNvPr id="57" name="组 56"/>
            <p:cNvGrpSpPr/>
            <p:nvPr/>
          </p:nvGrpSpPr>
          <p:grpSpPr>
            <a:xfrm>
              <a:off x="4575778" y="2617747"/>
              <a:ext cx="772733" cy="815440"/>
              <a:chOff x="3837904" y="889973"/>
              <a:chExt cx="772733" cy="815440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837904" y="927278"/>
                <a:ext cx="772733" cy="72121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3" name="直线连接符 62"/>
              <p:cNvCxnSpPr/>
              <p:nvPr/>
            </p:nvCxnSpPr>
            <p:spPr>
              <a:xfrm flipH="1">
                <a:off x="4222122" y="933268"/>
                <a:ext cx="2149" cy="308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63"/>
              <p:cNvCxnSpPr/>
              <p:nvPr/>
            </p:nvCxnSpPr>
            <p:spPr>
              <a:xfrm flipH="1">
                <a:off x="4222122" y="1369217"/>
                <a:ext cx="1" cy="2709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弧 64"/>
              <p:cNvSpPr/>
              <p:nvPr/>
            </p:nvSpPr>
            <p:spPr>
              <a:xfrm rot="6136487">
                <a:off x="4073269" y="1217940"/>
                <a:ext cx="518457" cy="456490"/>
              </a:xfrm>
              <a:prstGeom prst="arc">
                <a:avLst>
                  <a:gd name="adj1" fmla="val 18033917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弧 65"/>
              <p:cNvSpPr/>
              <p:nvPr/>
            </p:nvSpPr>
            <p:spPr>
              <a:xfrm rot="16200000">
                <a:off x="3857903" y="920957"/>
                <a:ext cx="518457" cy="456490"/>
              </a:xfrm>
              <a:prstGeom prst="arc">
                <a:avLst>
                  <a:gd name="adj1" fmla="val 18319989"/>
                  <a:gd name="adj2" fmla="val 90526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8" name="椭圆 57"/>
            <p:cNvSpPr/>
            <p:nvPr/>
          </p:nvSpPr>
          <p:spPr>
            <a:xfrm>
              <a:off x="4726215" y="2807736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865736" y="3114684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007405" y="2869983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5110437" y="3191958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2242492" y="576317"/>
            <a:ext cx="779580" cy="726768"/>
            <a:chOff x="4575778" y="2649501"/>
            <a:chExt cx="779580" cy="726768"/>
          </a:xfrm>
        </p:grpSpPr>
        <p:grpSp>
          <p:nvGrpSpPr>
            <p:cNvPr id="68" name="组 67"/>
            <p:cNvGrpSpPr/>
            <p:nvPr/>
          </p:nvGrpSpPr>
          <p:grpSpPr>
            <a:xfrm>
              <a:off x="4575778" y="2649501"/>
              <a:ext cx="779580" cy="726768"/>
              <a:chOff x="3837904" y="921727"/>
              <a:chExt cx="779580" cy="726768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837904" y="927278"/>
                <a:ext cx="772733" cy="72121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4" name="直线连接符 73"/>
              <p:cNvCxnSpPr/>
              <p:nvPr/>
            </p:nvCxnSpPr>
            <p:spPr>
              <a:xfrm flipH="1">
                <a:off x="4222122" y="933268"/>
                <a:ext cx="2149" cy="308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/>
              <p:cNvCxnSpPr/>
              <p:nvPr/>
            </p:nvCxnSpPr>
            <p:spPr>
              <a:xfrm flipH="1">
                <a:off x="4222374" y="1369133"/>
                <a:ext cx="1" cy="2709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弧 75"/>
              <p:cNvSpPr/>
              <p:nvPr/>
            </p:nvSpPr>
            <p:spPr>
              <a:xfrm rot="20697743">
                <a:off x="4099027" y="921727"/>
                <a:ext cx="518457" cy="456490"/>
              </a:xfrm>
              <a:prstGeom prst="arc">
                <a:avLst>
                  <a:gd name="adj1" fmla="val 18033917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弧 76"/>
              <p:cNvSpPr/>
              <p:nvPr/>
            </p:nvSpPr>
            <p:spPr>
              <a:xfrm rot="9623488">
                <a:off x="3845024" y="1178534"/>
                <a:ext cx="518457" cy="456490"/>
              </a:xfrm>
              <a:prstGeom prst="arc">
                <a:avLst>
                  <a:gd name="adj1" fmla="val 18319989"/>
                  <a:gd name="adj2" fmla="val 90526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9" name="椭圆 68"/>
            <p:cNvSpPr/>
            <p:nvPr/>
          </p:nvSpPr>
          <p:spPr>
            <a:xfrm>
              <a:off x="4687578" y="3142590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865736" y="3114684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5007405" y="2869983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136195" y="2741196"/>
              <a:ext cx="68955" cy="7660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576382" y="17339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2237336" y="17091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3472082" y="63781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✖️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trials</a:t>
            </a:r>
            <a:endParaRPr kumimoji="1" lang="zh-CN" altLang="en-US" dirty="0"/>
          </a:p>
        </p:txBody>
      </p:sp>
      <p:sp>
        <p:nvSpPr>
          <p:cNvPr id="92" name="左大括号 91"/>
          <p:cNvSpPr/>
          <p:nvPr/>
        </p:nvSpPr>
        <p:spPr>
          <a:xfrm>
            <a:off x="4254321" y="3474376"/>
            <a:ext cx="463639" cy="2843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699664" y="471133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Trial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959354" y="1711623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初始位置随机；在每个半圆形场地中巡航时间随机；</a:t>
            </a:r>
            <a:endParaRPr kumimoji="1" lang="en-US" altLang="zh-CN" sz="1400" dirty="0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8034854" y="2392593"/>
            <a:ext cx="38314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物体依次出现，被试</a:t>
            </a:r>
            <a:r>
              <a:rPr kumimoji="1" lang="en-US" altLang="zh-CN" sz="1400" dirty="0" smtClean="0"/>
              <a:t>collet</a:t>
            </a:r>
            <a:r>
              <a:rPr kumimoji="1" lang="zh-CN" altLang="en-US" sz="1400" dirty="0" smtClean="0"/>
              <a:t>后，出现下一物体；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出现次序随机；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每个半圆场中有两个物体，</a:t>
            </a:r>
            <a:endParaRPr kumimoji="1" lang="en-US" altLang="zh-CN" sz="1400" dirty="0"/>
          </a:p>
          <a:p>
            <a:r>
              <a:rPr kumimoji="1" lang="zh-CN" altLang="en-US" sz="1400" dirty="0" smtClean="0"/>
              <a:t>一个位于门附近，一个位于</a:t>
            </a:r>
            <a:r>
              <a:rPr kumimoji="1" lang="en-US" altLang="zh-CN" sz="1400" dirty="0" smtClean="0"/>
              <a:t>landmark</a:t>
            </a:r>
            <a:r>
              <a:rPr kumimoji="1" lang="zh-CN" altLang="en-US" sz="1400" dirty="0" smtClean="0"/>
              <a:t>附近；</a:t>
            </a:r>
            <a:endParaRPr kumimoji="1" lang="en-US" altLang="zh-CN" sz="1400" dirty="0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6738278" y="3342612"/>
            <a:ext cx="293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随机呈现在巡航时</a:t>
            </a:r>
            <a:r>
              <a:rPr kumimoji="1" lang="en-US" altLang="zh-CN" sz="1400" dirty="0" smtClean="0"/>
              <a:t>collet</a:t>
            </a:r>
            <a:r>
              <a:rPr kumimoji="1" lang="zh-CN" altLang="en-US" sz="1400" dirty="0" smtClean="0"/>
              <a:t>过的物体；</a:t>
            </a:r>
            <a:endParaRPr kumimoji="1" lang="en-US" altLang="zh-CN" sz="14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8762457" y="4911804"/>
            <a:ext cx="3510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被试响应后，再次呈现物体</a:t>
            </a:r>
            <a:r>
              <a:rPr kumimoji="1" lang="en-US" altLang="zh-CN" sz="1400" dirty="0" smtClean="0"/>
              <a:t>cue</a:t>
            </a:r>
            <a:r>
              <a:rPr kumimoji="1" lang="zh-CN" altLang="en-US" sz="1400" dirty="0" smtClean="0"/>
              <a:t>的正确位置</a:t>
            </a:r>
            <a:endParaRPr kumimoji="1" lang="en-US" altLang="zh-CN" sz="1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430912" y="3927669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Delay</a:t>
            </a:r>
            <a:r>
              <a:rPr kumimoji="1" lang="zh-CN" altLang="en-US" sz="1400" dirty="0" smtClean="0"/>
              <a:t>； 呈现一个注视点；</a:t>
            </a:r>
            <a:endParaRPr kumimoji="1" lang="zh-CN" altLang="en-US" sz="1400" dirty="0"/>
          </a:p>
        </p:txBody>
      </p:sp>
      <p:sp>
        <p:nvSpPr>
          <p:cNvPr id="82" name="文本框 81"/>
          <p:cNvSpPr txBox="1"/>
          <p:nvPr/>
        </p:nvSpPr>
        <p:spPr>
          <a:xfrm>
            <a:off x="9912209" y="6015873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Interval</a:t>
            </a:r>
            <a:r>
              <a:rPr kumimoji="1" lang="zh-CN" altLang="en-US" sz="1400" dirty="0" smtClean="0"/>
              <a:t>； 呈现一个注视点；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之后进行下一个</a:t>
            </a:r>
            <a:r>
              <a:rPr kumimoji="1" lang="en-US" altLang="zh-CN" sz="1400" dirty="0" smtClean="0"/>
              <a:t>trial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045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280</Words>
  <Application>Microsoft Macintosh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DengXian</vt:lpstr>
      <vt:lpstr>DengXian Light</vt:lpstr>
      <vt:lpstr>Kaiti SC</vt:lpstr>
      <vt:lpstr>Times New Roman</vt:lpstr>
      <vt:lpstr>楷体</vt:lpstr>
      <vt:lpstr>Arial</vt:lpstr>
      <vt:lpstr>Office 主题</vt:lpstr>
      <vt:lpstr>Background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dcterms:created xsi:type="dcterms:W3CDTF">2017-04-08T00:54:30Z</dcterms:created>
  <dcterms:modified xsi:type="dcterms:W3CDTF">2017-05-24T07:50:07Z</dcterms:modified>
</cp:coreProperties>
</file>