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445" r:id="rId2"/>
    <p:sldId id="410" r:id="rId3"/>
    <p:sldId id="442" r:id="rId4"/>
    <p:sldId id="443" r:id="rId5"/>
    <p:sldId id="444" r:id="rId6"/>
    <p:sldId id="446" r:id="rId7"/>
    <p:sldId id="447" r:id="rId8"/>
    <p:sldId id="448" r:id="rId9"/>
    <p:sldId id="450" r:id="rId10"/>
    <p:sldId id="451" r:id="rId11"/>
    <p:sldId id="452" r:id="rId12"/>
    <p:sldId id="449" r:id="rId13"/>
    <p:sldId id="413" r:id="rId14"/>
    <p:sldId id="257" r:id="rId15"/>
    <p:sldId id="380" r:id="rId16"/>
    <p:sldId id="403" r:id="rId17"/>
    <p:sldId id="398" r:id="rId18"/>
    <p:sldId id="402" r:id="rId19"/>
    <p:sldId id="407" r:id="rId20"/>
    <p:sldId id="399" r:id="rId21"/>
    <p:sldId id="404" r:id="rId22"/>
    <p:sldId id="400" r:id="rId23"/>
    <p:sldId id="405" r:id="rId24"/>
    <p:sldId id="406" r:id="rId25"/>
    <p:sldId id="409" r:id="rId26"/>
    <p:sldId id="408" r:id="rId27"/>
    <p:sldId id="401" r:id="rId28"/>
    <p:sldId id="453" r:id="rId29"/>
    <p:sldId id="414" r:id="rId30"/>
    <p:sldId id="415" r:id="rId31"/>
    <p:sldId id="416" r:id="rId32"/>
    <p:sldId id="419" r:id="rId33"/>
    <p:sldId id="427" r:id="rId34"/>
    <p:sldId id="428" r:id="rId35"/>
    <p:sldId id="429" r:id="rId36"/>
    <p:sldId id="430" r:id="rId37"/>
    <p:sldId id="420" r:id="rId38"/>
    <p:sldId id="431" r:id="rId39"/>
    <p:sldId id="432" r:id="rId40"/>
    <p:sldId id="421" r:id="rId41"/>
    <p:sldId id="422" r:id="rId42"/>
    <p:sldId id="437" r:id="rId43"/>
    <p:sldId id="433" r:id="rId44"/>
    <p:sldId id="439" r:id="rId45"/>
    <p:sldId id="440" r:id="rId46"/>
    <p:sldId id="441" r:id="rId47"/>
    <p:sldId id="424" r:id="rId48"/>
    <p:sldId id="434" r:id="rId49"/>
    <p:sldId id="425" r:id="rId50"/>
    <p:sldId id="435" r:id="rId51"/>
    <p:sldId id="436" r:id="rId52"/>
    <p:sldId id="423" r:id="rId53"/>
    <p:sldId id="438" r:id="rId54"/>
    <p:sldId id="426" r:id="rId55"/>
    <p:sldId id="454" r:id="rId56"/>
    <p:sldId id="303"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BB4"/>
    <a:srgbClr val="00E3EE"/>
    <a:srgbClr val="3A8F94"/>
    <a:srgbClr val="E6E6E6"/>
    <a:srgbClr val="007076"/>
    <a:srgbClr val="07AD76"/>
    <a:srgbClr val="09AB81"/>
    <a:srgbClr val="3CCAEC"/>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84472" autoAdjust="0"/>
  </p:normalViewPr>
  <p:slideViewPr>
    <p:cSldViewPr snapToGrid="0">
      <p:cViewPr>
        <p:scale>
          <a:sx n="50" d="100"/>
          <a:sy n="50" d="100"/>
        </p:scale>
        <p:origin x="-1246"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08DCF7-5CAD-4434-B858-7D84B7651FD7}" type="datetimeFigureOut">
              <a:rPr lang="zh-CN" altLang="en-US" smtClean="0"/>
              <a:t>2018/3/8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02784-B46A-4EF4-B218-4316F9133D14}" type="slidenum">
              <a:rPr lang="zh-CN" altLang="en-US" smtClean="0"/>
              <a:t>‹#›</a:t>
            </a:fld>
            <a:endParaRPr lang="zh-CN" altLang="en-US"/>
          </a:p>
        </p:txBody>
      </p:sp>
    </p:spTree>
    <p:extLst>
      <p:ext uri="{BB962C8B-B14F-4D97-AF65-F5344CB8AC3E}">
        <p14:creationId xmlns:p14="http://schemas.microsoft.com/office/powerpoint/2010/main" val="1875435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www.pindex.cn/8213.html"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10</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11</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12</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13</a:t>
            </a:fld>
            <a:endParaRPr lang="zh-CN" altLang="en-US"/>
          </a:p>
        </p:txBody>
      </p:sp>
    </p:spTree>
    <p:extLst>
      <p:ext uri="{BB962C8B-B14F-4D97-AF65-F5344CB8AC3E}">
        <p14:creationId xmlns:p14="http://schemas.microsoft.com/office/powerpoint/2010/main" val="2146267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14</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PNAS</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美国科学院院报</a:t>
            </a:r>
            <a:r>
              <a:rPr lang="en-US" altLang="zh-CN" sz="1200" b="0" i="0" kern="1200" dirty="0" smtClean="0">
                <a:solidFill>
                  <a:schemeClr val="tx1"/>
                </a:solidFill>
                <a:effectLst/>
                <a:latin typeface="+mn-lt"/>
                <a:ea typeface="+mn-ea"/>
                <a:cs typeface="+mn-cs"/>
              </a:rPr>
              <a:t>》9.423</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15</a:t>
            </a:fld>
            <a:endParaRPr lang="zh-CN" altLang="en-US"/>
          </a:p>
        </p:txBody>
      </p:sp>
    </p:spTree>
    <p:extLst>
      <p:ext uri="{BB962C8B-B14F-4D97-AF65-F5344CB8AC3E}">
        <p14:creationId xmlns:p14="http://schemas.microsoft.com/office/powerpoint/2010/main" val="3950054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16</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dirty="0" err="1">
                <a:latin typeface="Arial" charset="0"/>
                <a:ea typeface="msgothic" charset="0"/>
                <a:cs typeface="msgothic" charset="0"/>
              </a:rPr>
              <a:t>Optogenetics</a:t>
            </a:r>
            <a:r>
              <a:rPr lang="en-GB" dirty="0">
                <a:latin typeface="Arial" charset="0"/>
                <a:ea typeface="msgothic" charset="0"/>
                <a:cs typeface="msgothic" charset="0"/>
              </a:rPr>
              <a:t> enables acute silencing of CA3 activity in vivo. (</a:t>
            </a:r>
            <a:r>
              <a:rPr lang="en-GB" i="1" dirty="0">
                <a:latin typeface="Arial" charset="0"/>
                <a:ea typeface="msgothic" charset="0"/>
                <a:cs typeface="msgothic" charset="0"/>
              </a:rPr>
              <a:t>A</a:t>
            </a:r>
            <a:r>
              <a:rPr lang="en-GB" dirty="0">
                <a:latin typeface="Arial" charset="0"/>
                <a:ea typeface="msgothic" charset="0"/>
                <a:cs typeface="msgothic" charset="0"/>
              </a:rPr>
              <a:t>) </a:t>
            </a:r>
            <a:r>
              <a:rPr lang="en-GB" dirty="0" err="1">
                <a:latin typeface="Arial" charset="0"/>
                <a:ea typeface="msgothic" charset="0"/>
                <a:cs typeface="msgothic" charset="0"/>
              </a:rPr>
              <a:t>Adeno</a:t>
            </a:r>
            <a:r>
              <a:rPr lang="en-GB" dirty="0">
                <a:latin typeface="Arial" charset="0"/>
                <a:ea typeface="msgothic" charset="0"/>
                <a:cs typeface="msgothic" charset="0"/>
              </a:rPr>
              <a:t>-associated virus containing the eNpHR3.0-eYFP construct under the control of a </a:t>
            </a:r>
            <a:r>
              <a:rPr lang="en-GB" dirty="0" err="1">
                <a:latin typeface="Arial" charset="0"/>
                <a:ea typeface="msgothic" charset="0"/>
                <a:cs typeface="msgothic" charset="0"/>
              </a:rPr>
              <a:t>CaMKII</a:t>
            </a:r>
            <a:r>
              <a:rPr lang="en-GB" dirty="0">
                <a:latin typeface="Arial" charset="0"/>
                <a:ea typeface="msgothic" charset="0"/>
                <a:cs typeface="msgothic" charset="0"/>
              </a:rPr>
              <a:t>α promoter was used. WPRE, woodchuck hepatitis posttranscriptional regulatory element. (</a:t>
            </a:r>
            <a:r>
              <a:rPr lang="en-GB" i="1" dirty="0">
                <a:latin typeface="Arial" charset="0"/>
                <a:ea typeface="msgothic" charset="0"/>
                <a:cs typeface="msgothic" charset="0"/>
              </a:rPr>
              <a:t>B</a:t>
            </a:r>
            <a:r>
              <a:rPr lang="en-GB" dirty="0">
                <a:latin typeface="Arial" charset="0"/>
                <a:ea typeface="msgothic" charset="0"/>
                <a:cs typeface="msgothic" charset="0"/>
              </a:rPr>
              <a:t>) Virus was unilaterally injected into two sites in the dorsal CA3 area of C57BL/6J mice for use in </a:t>
            </a:r>
            <a:r>
              <a:rPr lang="en-GB" dirty="0" err="1">
                <a:latin typeface="Arial" charset="0"/>
                <a:ea typeface="msgothic" charset="0"/>
                <a:cs typeface="msgothic" charset="0"/>
              </a:rPr>
              <a:t>optrode</a:t>
            </a:r>
            <a:r>
              <a:rPr lang="en-GB" dirty="0">
                <a:latin typeface="Arial" charset="0"/>
                <a:ea typeface="msgothic" charset="0"/>
                <a:cs typeface="msgothic" charset="0"/>
              </a:rPr>
              <a:t> recordings. For </a:t>
            </a:r>
            <a:r>
              <a:rPr lang="en-GB" dirty="0" err="1">
                <a:latin typeface="Arial" charset="0"/>
                <a:ea typeface="msgothic" charset="0"/>
                <a:cs typeface="msgothic" charset="0"/>
              </a:rPr>
              <a:t>behavioral</a:t>
            </a:r>
            <a:r>
              <a:rPr lang="en-GB" dirty="0">
                <a:latin typeface="Arial" charset="0"/>
                <a:ea typeface="msgothic" charset="0"/>
                <a:cs typeface="msgothic" charset="0"/>
              </a:rPr>
              <a:t> experiments, an optical </a:t>
            </a:r>
            <a:r>
              <a:rPr lang="en-GB" dirty="0" err="1">
                <a:latin typeface="Arial" charset="0"/>
                <a:ea typeface="msgothic" charset="0"/>
                <a:cs typeface="msgothic" charset="0"/>
              </a:rPr>
              <a:t>fiber</a:t>
            </a:r>
            <a:r>
              <a:rPr lang="en-GB" dirty="0">
                <a:latin typeface="Arial" charset="0"/>
                <a:ea typeface="msgothic" charset="0"/>
                <a:cs typeface="msgothic" charset="0"/>
              </a:rPr>
              <a:t> was also implanted between the two injection sites. (</a:t>
            </a:r>
            <a:r>
              <a:rPr lang="en-GB" i="1" dirty="0">
                <a:latin typeface="Arial" charset="0"/>
                <a:ea typeface="msgothic" charset="0"/>
                <a:cs typeface="msgothic" charset="0"/>
              </a:rPr>
              <a:t>C</a:t>
            </a:r>
            <a:r>
              <a:rPr lang="en-GB" dirty="0">
                <a:latin typeface="Arial" charset="0"/>
                <a:ea typeface="msgothic" charset="0"/>
                <a:cs typeface="msgothic" charset="0"/>
              </a:rPr>
              <a:t>) Two-site virus injection resulted in eNpHR3.0-eYFP or </a:t>
            </a:r>
            <a:r>
              <a:rPr lang="en-GB" dirty="0" err="1">
                <a:latin typeface="Arial" charset="0"/>
                <a:ea typeface="msgothic" charset="0"/>
                <a:cs typeface="msgothic" charset="0"/>
              </a:rPr>
              <a:t>eYFP</a:t>
            </a:r>
            <a:r>
              <a:rPr lang="en-GB" dirty="0">
                <a:latin typeface="Arial" charset="0"/>
                <a:ea typeface="msgothic" charset="0"/>
                <a:cs typeface="msgothic" charset="0"/>
              </a:rPr>
              <a:t> expression in CA3 and CA3 projections in the entire dorsal hippocampus. (</a:t>
            </a:r>
            <a:r>
              <a:rPr lang="en-GB" i="1" dirty="0">
                <a:latin typeface="Arial" charset="0"/>
                <a:ea typeface="msgothic" charset="0"/>
                <a:cs typeface="msgothic" charset="0"/>
              </a:rPr>
              <a:t>Upper</a:t>
            </a:r>
            <a:r>
              <a:rPr lang="en-GB" dirty="0">
                <a:latin typeface="Arial" charset="0"/>
                <a:ea typeface="msgothic" charset="0"/>
                <a:cs typeface="msgothic" charset="0"/>
              </a:rPr>
              <a:t>) Expression at approximate location of implant. (</a:t>
            </a:r>
            <a:r>
              <a:rPr lang="en-GB" i="1" dirty="0">
                <a:latin typeface="Arial" charset="0"/>
                <a:ea typeface="msgothic" charset="0"/>
                <a:cs typeface="msgothic" charset="0"/>
              </a:rPr>
              <a:t>Lower</a:t>
            </a:r>
            <a:r>
              <a:rPr lang="en-GB" dirty="0">
                <a:latin typeface="Arial" charset="0"/>
                <a:ea typeface="msgothic" charset="0"/>
                <a:cs typeface="msgothic" charset="0"/>
              </a:rPr>
              <a:t>) Approximate location of two injection sites. (Scale bars, 1 mm.) (</a:t>
            </a:r>
            <a:r>
              <a:rPr lang="en-GB" i="1" dirty="0">
                <a:latin typeface="Arial" charset="0"/>
                <a:ea typeface="msgothic" charset="0"/>
                <a:cs typeface="msgothic" charset="0"/>
              </a:rPr>
              <a:t>D</a:t>
            </a:r>
            <a:r>
              <a:rPr lang="en-GB" dirty="0">
                <a:latin typeface="Arial" charset="0"/>
                <a:ea typeface="msgothic" charset="0"/>
                <a:cs typeface="msgothic" charset="0"/>
              </a:rPr>
              <a:t>) Illumination of CA3 neurons in eNpHR3.0-expressing mice for 30 s resulted in a reversible reduction in spontaneous spiking frequency. A representative </a:t>
            </a:r>
            <a:r>
              <a:rPr lang="en-GB" dirty="0" err="1">
                <a:latin typeface="Arial" charset="0"/>
                <a:ea typeface="msgothic" charset="0"/>
                <a:cs typeface="msgothic" charset="0"/>
              </a:rPr>
              <a:t>optrode</a:t>
            </a:r>
            <a:r>
              <a:rPr lang="en-GB" dirty="0">
                <a:latin typeface="Arial" charset="0"/>
                <a:ea typeface="msgothic" charset="0"/>
                <a:cs typeface="msgothic" charset="0"/>
              </a:rPr>
              <a:t> recording trace as well as normalized mean frequency is shown. Error bars represent SEM.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18</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训练时间：</a:t>
            </a:r>
            <a:r>
              <a:rPr lang="en-US" altLang="zh-CN" dirty="0" smtClean="0"/>
              <a:t>				light</a:t>
            </a:r>
            <a:r>
              <a:rPr lang="zh-CN" altLang="en-US" dirty="0" smtClean="0"/>
              <a:t>：</a:t>
            </a:r>
            <a:endParaRPr lang="en-US" altLang="zh-CN" dirty="0" smtClean="0"/>
          </a:p>
          <a:p>
            <a:r>
              <a:rPr lang="en-US" altLang="zh-CN" dirty="0" smtClean="0"/>
              <a:t>A</a:t>
            </a:r>
            <a:r>
              <a:rPr lang="en-US" altLang="zh-CN" baseline="0" dirty="0" smtClean="0"/>
              <a:t> 30s				On &amp; Off separately</a:t>
            </a:r>
          </a:p>
          <a:p>
            <a:r>
              <a:rPr lang="en-US" altLang="zh-CN" baseline="0" dirty="0" smtClean="0"/>
              <a:t>B 6 min				On</a:t>
            </a:r>
          </a:p>
          <a:p>
            <a:r>
              <a:rPr lang="en-US" altLang="zh-CN" baseline="0" dirty="0" smtClean="0"/>
              <a:t>C 11 days </a:t>
            </a:r>
            <a:r>
              <a:rPr lang="zh-CN" altLang="en-US" baseline="0" dirty="0" smtClean="0"/>
              <a:t>，</a:t>
            </a:r>
            <a:r>
              <a:rPr lang="en-US" altLang="zh-CN" baseline="0" dirty="0" smtClean="0"/>
              <a:t>then 7 days blank		On</a:t>
            </a:r>
          </a:p>
          <a:p>
            <a:r>
              <a:rPr lang="en-US" altLang="zh-CN" baseline="0" dirty="0" smtClean="0"/>
              <a:t>D 8 days				On</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19</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a:t>
            </a:fld>
            <a:endParaRPr lang="zh-CN" altLang="en-US"/>
          </a:p>
        </p:txBody>
      </p:sp>
    </p:spTree>
    <p:extLst>
      <p:ext uri="{BB962C8B-B14F-4D97-AF65-F5344CB8AC3E}">
        <p14:creationId xmlns:p14="http://schemas.microsoft.com/office/powerpoint/2010/main" val="21462674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dirty="0">
                <a:latin typeface="Arial" charset="0"/>
                <a:ea typeface="msgothic" charset="0"/>
                <a:cs typeface="msgothic" charset="0"/>
              </a:rPr>
              <a:t>Hippocampus-dependent short-term memory requires the left and right CA3. (</a:t>
            </a:r>
            <a:r>
              <a:rPr lang="en-GB" i="1" dirty="0">
                <a:latin typeface="Arial" charset="0"/>
                <a:ea typeface="msgothic" charset="0"/>
                <a:cs typeface="msgothic" charset="0"/>
              </a:rPr>
              <a:t>A</a:t>
            </a:r>
            <a:r>
              <a:rPr lang="en-GB" dirty="0">
                <a:latin typeface="Arial" charset="0"/>
                <a:ea typeface="msgothic" charset="0"/>
                <a:cs typeface="msgothic" charset="0"/>
              </a:rPr>
              <a:t>) Mice were tested on a spontaneous alternation task in a T-maze. S, start arm. (</a:t>
            </a:r>
            <a:r>
              <a:rPr lang="en-GB" i="1" dirty="0">
                <a:latin typeface="Arial" charset="0"/>
                <a:ea typeface="msgothic" charset="0"/>
                <a:cs typeface="msgothic" charset="0"/>
              </a:rPr>
              <a:t>B</a:t>
            </a:r>
            <a:r>
              <a:rPr lang="en-GB" dirty="0">
                <a:latin typeface="Arial" charset="0"/>
                <a:ea typeface="msgothic" charset="0"/>
                <a:cs typeface="msgothic" charset="0"/>
              </a:rPr>
              <a:t>) Light delivery during this task reduces spontaneous alternation of right-</a:t>
            </a:r>
            <a:r>
              <a:rPr lang="en-GB" dirty="0" err="1">
                <a:latin typeface="Arial" charset="0"/>
                <a:ea typeface="msgothic" charset="0"/>
                <a:cs typeface="msgothic" charset="0"/>
              </a:rPr>
              <a:t>NpHR</a:t>
            </a:r>
            <a:r>
              <a:rPr lang="en-GB" dirty="0">
                <a:latin typeface="Arial" charset="0"/>
                <a:ea typeface="msgothic" charset="0"/>
                <a:cs typeface="msgothic" charset="0"/>
              </a:rPr>
              <a:t> and left-</a:t>
            </a:r>
            <a:r>
              <a:rPr lang="en-GB" dirty="0" err="1">
                <a:latin typeface="Arial" charset="0"/>
                <a:ea typeface="msgothic" charset="0"/>
                <a:cs typeface="msgothic" charset="0"/>
              </a:rPr>
              <a:t>NpHR</a:t>
            </a:r>
            <a:r>
              <a:rPr lang="en-GB" dirty="0">
                <a:latin typeface="Arial" charset="0"/>
                <a:ea typeface="msgothic" charset="0"/>
                <a:cs typeface="msgothic" charset="0"/>
              </a:rPr>
              <a:t> mice compared with their respective YFP controls. (</a:t>
            </a:r>
            <a:r>
              <a:rPr lang="en-GB" i="1" dirty="0">
                <a:latin typeface="Arial" charset="0"/>
                <a:ea typeface="msgothic" charset="0"/>
                <a:cs typeface="msgothic" charset="0"/>
              </a:rPr>
              <a:t>C</a:t>
            </a:r>
            <a:r>
              <a:rPr lang="en-GB" dirty="0">
                <a:latin typeface="Arial" charset="0"/>
                <a:ea typeface="msgothic" charset="0"/>
                <a:cs typeface="msgothic" charset="0"/>
              </a:rPr>
              <a:t>) Mice were tested on a spatial novelty preference task in a Y-maze. (</a:t>
            </a:r>
            <a:r>
              <a:rPr lang="en-GB" i="1" dirty="0">
                <a:latin typeface="Arial" charset="0"/>
                <a:ea typeface="msgothic" charset="0"/>
                <a:cs typeface="msgothic" charset="0"/>
              </a:rPr>
              <a:t>D</a:t>
            </a:r>
            <a:r>
              <a:rPr lang="en-GB" dirty="0">
                <a:latin typeface="Arial" charset="0"/>
                <a:ea typeface="msgothic" charset="0"/>
                <a:cs typeface="msgothic" charset="0"/>
              </a:rPr>
              <a:t>) Light delivery during this task reduces preference for the novel arm in right-</a:t>
            </a:r>
            <a:r>
              <a:rPr lang="en-GB" dirty="0" err="1">
                <a:latin typeface="Arial" charset="0"/>
                <a:ea typeface="msgothic" charset="0"/>
                <a:cs typeface="msgothic" charset="0"/>
              </a:rPr>
              <a:t>NpHR</a:t>
            </a:r>
            <a:r>
              <a:rPr lang="en-GB" dirty="0">
                <a:latin typeface="Arial" charset="0"/>
                <a:ea typeface="msgothic" charset="0"/>
                <a:cs typeface="msgothic" charset="0"/>
              </a:rPr>
              <a:t> and left-</a:t>
            </a:r>
            <a:r>
              <a:rPr lang="en-GB" dirty="0" err="1">
                <a:latin typeface="Arial" charset="0"/>
                <a:ea typeface="msgothic" charset="0"/>
                <a:cs typeface="msgothic" charset="0"/>
              </a:rPr>
              <a:t>NpHR</a:t>
            </a:r>
            <a:r>
              <a:rPr lang="en-GB" dirty="0">
                <a:latin typeface="Arial" charset="0"/>
                <a:ea typeface="msgothic" charset="0"/>
                <a:cs typeface="msgothic" charset="0"/>
              </a:rPr>
              <a:t> mice compared with their respective YFP controls. Broken lines represent chance performance. Mean percentages ± SEM. *</a:t>
            </a:r>
            <a:r>
              <a:rPr lang="en-GB" i="1" dirty="0">
                <a:latin typeface="Arial" charset="0"/>
                <a:ea typeface="msgothic" charset="0"/>
                <a:cs typeface="msgothic" charset="0"/>
              </a:rPr>
              <a:t>P</a:t>
            </a:r>
            <a:r>
              <a:rPr lang="en-GB" dirty="0">
                <a:latin typeface="Arial" charset="0"/>
                <a:ea typeface="msgothic" charset="0"/>
                <a:cs typeface="msgothic" charset="0"/>
              </a:rPr>
              <a:t> &lt; 0.05; **</a:t>
            </a:r>
            <a:r>
              <a:rPr lang="en-GB" i="1" dirty="0">
                <a:latin typeface="Arial" charset="0"/>
                <a:ea typeface="msgothic" charset="0"/>
                <a:cs typeface="msgothic" charset="0"/>
              </a:rPr>
              <a:t>P</a:t>
            </a:r>
            <a:r>
              <a:rPr lang="en-GB" dirty="0">
                <a:latin typeface="Arial" charset="0"/>
                <a:ea typeface="msgothic" charset="0"/>
                <a:cs typeface="msgothic" charset="0"/>
              </a:rPr>
              <a:t> &lt; 0.01, ***</a:t>
            </a:r>
            <a:r>
              <a:rPr lang="en-GB" i="1" dirty="0">
                <a:latin typeface="Arial" charset="0"/>
                <a:ea typeface="msgothic" charset="0"/>
                <a:cs typeface="msgothic" charset="0"/>
              </a:rPr>
              <a:t>P</a:t>
            </a:r>
            <a:r>
              <a:rPr lang="en-GB" dirty="0">
                <a:latin typeface="Arial" charset="0"/>
                <a:ea typeface="msgothic" charset="0"/>
                <a:cs typeface="msgothic" charset="0"/>
              </a:rPr>
              <a:t> &lt; 0.001.</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short-term memory requires the left and right CA3. (</a:t>
            </a:r>
            <a:r>
              <a:rPr lang="en-GB" i="1">
                <a:latin typeface="Arial" charset="0"/>
                <a:ea typeface="msgothic" charset="0"/>
                <a:cs typeface="msgothic" charset="0"/>
              </a:rPr>
              <a:t>A</a:t>
            </a:r>
            <a:r>
              <a:rPr lang="en-GB">
                <a:latin typeface="Arial" charset="0"/>
                <a:ea typeface="msgothic" charset="0"/>
                <a:cs typeface="msgothic" charset="0"/>
              </a:rPr>
              <a:t>) Mice were tested on a spontaneous alternation task in a T-maze. S, start arm. (</a:t>
            </a:r>
            <a:r>
              <a:rPr lang="en-GB" i="1">
                <a:latin typeface="Arial" charset="0"/>
                <a:ea typeface="msgothic" charset="0"/>
                <a:cs typeface="msgothic" charset="0"/>
              </a:rPr>
              <a:t>B</a:t>
            </a:r>
            <a:r>
              <a:rPr lang="en-GB">
                <a:latin typeface="Arial" charset="0"/>
                <a:ea typeface="msgothic" charset="0"/>
                <a:cs typeface="msgothic" charset="0"/>
              </a:rPr>
              <a:t>) Light delivery during this task reduces spontaneous alternation of right-NpHR and left-NpHR mice compared with their respective YFP controls. (</a:t>
            </a:r>
            <a:r>
              <a:rPr lang="en-GB" i="1">
                <a:latin typeface="Arial" charset="0"/>
                <a:ea typeface="msgothic" charset="0"/>
                <a:cs typeface="msgothic" charset="0"/>
              </a:rPr>
              <a:t>C</a:t>
            </a:r>
            <a:r>
              <a:rPr lang="en-GB">
                <a:latin typeface="Arial" charset="0"/>
                <a:ea typeface="msgothic" charset="0"/>
                <a:cs typeface="msgothic" charset="0"/>
              </a:rPr>
              <a:t>) Mice were tested on a spatial novelty preference task in a Y-maze. (</a:t>
            </a:r>
            <a:r>
              <a:rPr lang="en-GB" i="1">
                <a:latin typeface="Arial" charset="0"/>
                <a:ea typeface="msgothic" charset="0"/>
                <a:cs typeface="msgothic" charset="0"/>
              </a:rPr>
              <a:t>D</a:t>
            </a:r>
            <a:r>
              <a:rPr lang="en-GB">
                <a:latin typeface="Arial" charset="0"/>
                <a:ea typeface="msgothic" charset="0"/>
                <a:cs typeface="msgothic" charset="0"/>
              </a:rPr>
              <a:t>) Light delivery during this task reduces preference for the novel arm in right-NpHR and left-NpHR mice compared with their respective YFP controls. Broken lines represent chance performance. Mean percentages ± SEM. *</a:t>
            </a:r>
            <a:r>
              <a:rPr lang="en-GB" i="1">
                <a:latin typeface="Arial" charset="0"/>
                <a:ea typeface="msgothic" charset="0"/>
                <a:cs typeface="msgothic" charset="0"/>
              </a:rPr>
              <a:t>P</a:t>
            </a:r>
            <a:r>
              <a:rPr lang="en-GB">
                <a:latin typeface="Arial" charset="0"/>
                <a:ea typeface="msgothic" charset="0"/>
                <a:cs typeface="msgothic" charset="0"/>
              </a:rPr>
              <a:t> &lt; 0.05; **</a:t>
            </a:r>
            <a:r>
              <a:rPr lang="en-GB" i="1">
                <a:latin typeface="Arial" charset="0"/>
                <a:ea typeface="msgothic" charset="0"/>
                <a:cs typeface="msgothic" charset="0"/>
              </a:rPr>
              <a:t>P</a:t>
            </a:r>
            <a:r>
              <a:rPr lang="en-GB">
                <a:latin typeface="Arial" charset="0"/>
                <a:ea typeface="msgothic" charset="0"/>
                <a:cs typeface="msgothic" charset="0"/>
              </a:rPr>
              <a:t> &lt; 0.01,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25</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lvl="1" indent="-285750">
              <a:lnSpc>
                <a:spcPct val="150000"/>
              </a:lnSpc>
              <a:buFont typeface="Arial" panose="020B0604020202020204" pitchFamily="34" charset="0"/>
              <a:buChar char="•"/>
            </a:pPr>
            <a:r>
              <a:rPr lang="en-US" altLang="zh-CN" sz="2800" b="1" dirty="0" smtClean="0"/>
              <a:t>Unilateral silencing of either the left or right CA3 was sufficient to impair short-term memory </a:t>
            </a:r>
            <a:endParaRPr lang="en-US" altLang="zh-CN" sz="2800" b="0" dirty="0" smtClean="0"/>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sz="2800" b="1" dirty="0" smtClean="0"/>
              <a:t>A striking asymmetry emerged in long-term memory, wherein only left CA3 silencing impaired performance on an associative spatial long-term memory task.</a:t>
            </a:r>
          </a:p>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26</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High-frequency stimulation-induced LTP is asymmetrically expressed at the CA3–CA1 pyramidal cell synapse. (</a:t>
            </a:r>
            <a:r>
              <a:rPr lang="en-GB" i="1">
                <a:latin typeface="Arial" charset="0"/>
                <a:ea typeface="msgothic" charset="0"/>
                <a:cs typeface="msgothic" charset="0"/>
              </a:rPr>
              <a:t>A</a:t>
            </a:r>
            <a:r>
              <a:rPr lang="en-GB">
                <a:latin typeface="Arial" charset="0"/>
                <a:ea typeface="msgothic" charset="0"/>
                <a:cs typeface="msgothic" charset="0"/>
              </a:rPr>
              <a:t>, </a:t>
            </a:r>
            <a:r>
              <a:rPr lang="en-GB" i="1">
                <a:latin typeface="Arial" charset="0"/>
                <a:ea typeface="msgothic" charset="0"/>
                <a:cs typeface="msgothic" charset="0"/>
              </a:rPr>
              <a:t>Upper</a:t>
            </a:r>
            <a:r>
              <a:rPr lang="en-GB">
                <a:latin typeface="Arial" charset="0"/>
                <a:ea typeface="msgothic" charset="0"/>
                <a:cs typeface="msgothic" charset="0"/>
              </a:rPr>
              <a:t>) Adeno-associated virus containing hChR2-eYFP construct under the control of a CaMKIIα promoter was unilaterally injected into the dorsal CA3 area of C57BL/6J mice. (</a:t>
            </a:r>
            <a:r>
              <a:rPr lang="en-GB" i="1">
                <a:latin typeface="Arial" charset="0"/>
                <a:ea typeface="msgothic" charset="0"/>
                <a:cs typeface="msgothic" charset="0"/>
              </a:rPr>
              <a:t>Lower</a:t>
            </a:r>
            <a:r>
              <a:rPr lang="en-GB">
                <a:latin typeface="Arial" charset="0"/>
                <a:ea typeface="msgothic" charset="0"/>
                <a:cs typeface="msgothic" charset="0"/>
              </a:rPr>
              <a:t>) An electrode to deliver nonselective electrical stimulation was placed in the stratum radiatum and a high-power 470-nm LED was arranged to recruit an overlapping population of projections. Optical stimulation only recruits projections originating in the CA3 of the injected hemisphere (yellow), whereas electrical stimulation is nonselective (black and yellow). Electrical stimulation was used to deliver the high-frequency LTP induction protocol and the effects were monitored via field recording of EPSPs evoked by electrical or optical stimulation. (</a:t>
            </a:r>
            <a:r>
              <a:rPr lang="en-GB" i="1">
                <a:latin typeface="Arial" charset="0"/>
                <a:ea typeface="msgothic" charset="0"/>
                <a:cs typeface="msgothic" charset="0"/>
              </a:rPr>
              <a:t>B</a:t>
            </a:r>
            <a:r>
              <a:rPr lang="en-GB">
                <a:latin typeface="Arial" charset="0"/>
                <a:ea typeface="msgothic" charset="0"/>
                <a:cs typeface="msgothic" charset="0"/>
              </a:rPr>
              <a:t>) HFS produces robust LTP in the electrical pathway (black triangles), but LTP is only expressed in the optical pathway (circles) when projections originate in the left CA3. (</a:t>
            </a:r>
            <a:r>
              <a:rPr lang="en-GB" i="1">
                <a:latin typeface="Arial" charset="0"/>
                <a:ea typeface="msgothic" charset="0"/>
                <a:cs typeface="msgothic" charset="0"/>
              </a:rPr>
              <a:t>Insets</a:t>
            </a:r>
            <a:r>
              <a:rPr lang="en-GB">
                <a:latin typeface="Arial" charset="0"/>
                <a:ea typeface="msgothic" charset="0"/>
                <a:cs typeface="msgothic" charset="0"/>
              </a:rPr>
              <a:t>) Representative field EPSPs at the indicated time points (1, 2). (</a:t>
            </a:r>
            <a:r>
              <a:rPr lang="en-GB" i="1">
                <a:latin typeface="Arial" charset="0"/>
                <a:ea typeface="msgothic" charset="0"/>
                <a:cs typeface="msgothic" charset="0"/>
              </a:rPr>
              <a:t>C</a:t>
            </a:r>
            <a:r>
              <a:rPr lang="en-GB">
                <a:latin typeface="Arial" charset="0"/>
                <a:ea typeface="msgothic" charset="0"/>
                <a:cs typeface="msgothic" charset="0"/>
              </a:rPr>
              <a:t>) Significantly more LTP is observed in left-injected mice than in right-injected mice in the optical pathway. Broken lines represent baseline. Error bars represent SEM. **</a:t>
            </a:r>
            <a:r>
              <a:rPr lang="en-GB" i="1">
                <a:latin typeface="Arial" charset="0"/>
                <a:ea typeface="msgothic" charset="0"/>
                <a:cs typeface="msgothic" charset="0"/>
              </a:rPr>
              <a:t>P</a:t>
            </a:r>
            <a:r>
              <a:rPr lang="en-GB">
                <a:latin typeface="Arial" charset="0"/>
                <a:ea typeface="msgothic" charset="0"/>
                <a:cs typeface="msgothic" charset="0"/>
              </a:rPr>
              <a:t> &lt; 0.01, Student’s </a:t>
            </a:r>
            <a:r>
              <a:rPr lang="en-GB" i="1">
                <a:latin typeface="Arial" charset="0"/>
                <a:ea typeface="msgothic" charset="0"/>
                <a:cs typeface="msgothic" charset="0"/>
              </a:rPr>
              <a:t>t</a:t>
            </a:r>
            <a:r>
              <a:rPr lang="en-GB">
                <a:latin typeface="Arial" charset="0"/>
                <a:ea typeface="msgothic" charset="0"/>
                <a:cs typeface="msgothic" charset="0"/>
              </a:rPr>
              <a:t> test.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28</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29</a:t>
            </a:fld>
            <a:endParaRPr lang="zh-CN" altLang="en-US"/>
          </a:p>
        </p:txBody>
      </p:sp>
    </p:spTree>
    <p:extLst>
      <p:ext uri="{BB962C8B-B14F-4D97-AF65-F5344CB8AC3E}">
        <p14:creationId xmlns:p14="http://schemas.microsoft.com/office/powerpoint/2010/main" val="214626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PNAS</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美国科学院院报</a:t>
            </a:r>
            <a:r>
              <a:rPr lang="en-US" altLang="zh-CN" sz="1200" b="0" i="0" kern="1200" dirty="0" smtClean="0">
                <a:solidFill>
                  <a:schemeClr val="tx1"/>
                </a:solidFill>
                <a:effectLst/>
                <a:latin typeface="+mn-lt"/>
                <a:ea typeface="+mn-ea"/>
                <a:cs typeface="+mn-cs"/>
              </a:rPr>
              <a:t>》9.423</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30</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smtClean="0">
                <a:solidFill>
                  <a:srgbClr val="00ABB4"/>
                </a:solidFill>
                <a:latin typeface="微软雅黑" panose="020B0503020204020204" pitchFamily="34" charset="-122"/>
                <a:ea typeface="微软雅黑" panose="020B0503020204020204" pitchFamily="34" charset="-122"/>
              </a:rPr>
              <a:t>HIPPOCAMPUS </a:t>
            </a:r>
            <a:r>
              <a:rPr lang="en-US" altLang="zh-CN" dirty="0" smtClean="0">
                <a:effectLst/>
              </a:rPr>
              <a:t>4.162</a:t>
            </a:r>
          </a:p>
          <a:p>
            <a:r>
              <a:rPr lang="en-US" altLang="zh-CN" b="1" dirty="0" smtClean="0">
                <a:effectLst/>
              </a:rPr>
              <a:t>Pindex:</a:t>
            </a:r>
            <a:r>
              <a:rPr lang="en-US" altLang="zh-CN" dirty="0" smtClean="0">
                <a:effectLst/>
              </a:rPr>
              <a:t>0.914 (</a:t>
            </a:r>
            <a:r>
              <a:rPr lang="zh-CN" altLang="en-US" dirty="0" smtClean="0">
                <a:effectLst/>
                <a:hlinkClick r:id="rId3"/>
              </a:rPr>
              <a:t>极难发表</a:t>
            </a:r>
            <a:r>
              <a:rPr lang="en-US" altLang="zh-CN" dirty="0" smtClean="0">
                <a:effectLst/>
              </a:rPr>
              <a:t>)</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31</a:t>
            </a:fld>
            <a:endParaRPr lang="zh-CN" altLang="en-US"/>
          </a:p>
        </p:txBody>
      </p:sp>
    </p:spTree>
    <p:extLst>
      <p:ext uri="{BB962C8B-B14F-4D97-AF65-F5344CB8AC3E}">
        <p14:creationId xmlns:p14="http://schemas.microsoft.com/office/powerpoint/2010/main" val="39500545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32</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Fig1</a:t>
            </a:r>
            <a:r>
              <a:rPr dirty="0"/>
              <a:t>
VR Environment. (A) Bird's eye view of the VR environment. N: North, E: East, S: South, W: West. (B) Front view of the east building. (C) Objects in the four corners inside each building.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33</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34</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35</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36</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37</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Fig2</a:t>
            </a:r>
            <a:r>
              <a:rPr dirty="0"/>
              <a:t>
Experimental design. (A) After the encoding period, fMRI scanning was conducted for testing memory retrieval. The structure of a single trial is shown (trial n). Red tick marks denote button responses for recognition. EXP and CTRL denote experimental and control conditions, respectively. Dotted, dashed, and continuous lines denote three types of movement allowed for each period: passive viewing, rotation at a fixed position, and free navigation, respectively. (B) Close‐up views of the building in experimental (left) and control (right) conditions. Note that the light above the entrance door was lit only in the control condition. (C) The control object used throughout all control trials.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38</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39</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PNAS</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美国科学院院报</a:t>
            </a:r>
            <a:r>
              <a:rPr lang="en-US" altLang="zh-CN" sz="1200" b="0" i="0" kern="1200" dirty="0" smtClean="0">
                <a:solidFill>
                  <a:schemeClr val="tx1"/>
                </a:solidFill>
                <a:effectLst/>
                <a:latin typeface="+mn-lt"/>
                <a:ea typeface="+mn-ea"/>
                <a:cs typeface="+mn-cs"/>
              </a:rPr>
              <a:t>》9.423</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a:t>
            </a:fld>
            <a:endParaRPr lang="zh-CN" altLang="en-US"/>
          </a:p>
        </p:txBody>
      </p:sp>
    </p:spTree>
    <p:extLst>
      <p:ext uri="{BB962C8B-B14F-4D97-AF65-F5344CB8AC3E}">
        <p14:creationId xmlns:p14="http://schemas.microsoft.com/office/powerpoint/2010/main" val="39500545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40</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Fig3</a:t>
            </a:r>
            <a:r>
              <a:rPr dirty="0"/>
              <a:t>
Task performance. (A) Cumulative choices for target buildings (</a:t>
            </a:r>
            <a:r>
              <a:rPr dirty="0" err="1"/>
              <a:t>Tgt</a:t>
            </a:r>
            <a:r>
              <a:rPr dirty="0"/>
              <a:t>) in the object‐cued place recognition period (all targets aligned to 0°). The vector arrow indicates the strength of the target response. (B–C) Distributions of response accuracies in the object‐cued place recognition period (OPRP) (B) and the spatial memory period (SMP) (C) for individual subjects. Dashed lines denote chance level (25%). For each period, results of one‐sample </a:t>
            </a:r>
            <a:r>
              <a:rPr i="1" dirty="0"/>
              <a:t>t</a:t>
            </a:r>
            <a:r>
              <a:rPr dirty="0"/>
              <a:t> tests for comparing average retrieval accuracy during the experimental condition (top) and paired </a:t>
            </a:r>
            <a:r>
              <a:rPr i="1" dirty="0"/>
              <a:t>t</a:t>
            </a:r>
            <a:r>
              <a:rPr dirty="0"/>
              <a:t> test for comparing average retrieval accuracies between experimental and control conditions (bottom) are shown.</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41</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Fig4</a:t>
            </a:r>
            <a:r>
              <a:rPr dirty="0"/>
              <a:t>
Choice accuracy for individual buildings and objects. Average choice accuracy for all objects associated with the four buildings in the experimental condition in the object‐cued place recognition period. Dotted lines indicate the mean accuracy for the corresponding building. Objects are shown in a descending order based on choice accuracy. Mean ± S.E.M. *</a:t>
            </a:r>
            <a:r>
              <a:rPr i="1" dirty="0"/>
              <a:t>P</a:t>
            </a:r>
            <a:r>
              <a:rPr dirty="0"/>
              <a:t> &lt; 0.05, **</a:t>
            </a:r>
            <a:r>
              <a:rPr i="1" dirty="0"/>
              <a:t>P</a:t>
            </a:r>
            <a:r>
              <a:rPr dirty="0"/>
              <a:t> &lt; 0.01, ***</a:t>
            </a:r>
            <a:r>
              <a:rPr i="1" dirty="0"/>
              <a:t>P</a:t>
            </a:r>
            <a:r>
              <a:rPr dirty="0"/>
              <a:t> &lt; 0.001, </a:t>
            </a:r>
            <a:r>
              <a:rPr dirty="0" err="1"/>
              <a:t>n.s</a:t>
            </a:r>
            <a:r>
              <a:rPr dirty="0"/>
              <a:t>. </a:t>
            </a:r>
            <a:r>
              <a:rPr i="1" dirty="0"/>
              <a:t>P</a:t>
            </a:r>
            <a:r>
              <a:rPr dirty="0"/>
              <a:t> &gt; 0.05.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42</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Fig5</a:t>
            </a:r>
            <a:r>
              <a:rPr dirty="0"/>
              <a:t>
Individual difference in search efficiency. Examples of angular trajectory of four subjects with efficiency indices (E) during the object‐cued place recognition period. For each subject, trajectory data were aligned so that the correct target (denoted as </a:t>
            </a:r>
            <a:r>
              <a:rPr dirty="0" err="1"/>
              <a:t>Tgt</a:t>
            </a:r>
            <a:r>
              <a:rPr dirty="0"/>
              <a:t>) was located on the east, separately shown for the experimental and control conditions. Distance from the center of the plot represents the duration of time (maximum of 11.2 s, as depicted in inset) and the azimuth of the point depicts the viewing angle of the subject at that particular time. Black and white lines denote trajectories for correct and incorrect trials, respectively.</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43</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44</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45</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46</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47</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Fig6</a:t>
            </a:r>
            <a:r>
              <a:rPr dirty="0"/>
              <a:t>
BOLD activity during object‐cueing period, object‐cued place recognition period, and spatial memory period. (A, C, E) A sagittal (left) and a coronal (right) section showing the peak hippocampal activity for each event period (</a:t>
            </a:r>
            <a:r>
              <a:rPr i="1" dirty="0"/>
              <a:t>P</a:t>
            </a:r>
            <a:r>
              <a:rPr dirty="0"/>
              <a:t> &lt; 0.05, FWE‐corrected, one‐sample </a:t>
            </a:r>
            <a:r>
              <a:rPr i="1" dirty="0"/>
              <a:t>t</a:t>
            </a:r>
            <a:r>
              <a:rPr dirty="0"/>
              <a:t> test). MNI coordinates are shown above the corresponding sections. In each row, the scale bar shows the range of the t‐statistics from GLM analysis for each event period with red color representing higher response. OCP: Object‐cueing period, OPRP: Object‐cued place recognition period, SMP: Spatial memory period. Mean ± S.E.M. *</a:t>
            </a:r>
            <a:r>
              <a:rPr i="1" dirty="0"/>
              <a:t>P</a:t>
            </a:r>
            <a:r>
              <a:rPr dirty="0"/>
              <a:t> &lt; 0.05, **</a:t>
            </a:r>
            <a:r>
              <a:rPr i="1" dirty="0"/>
              <a:t>P</a:t>
            </a:r>
            <a:r>
              <a:rPr dirty="0"/>
              <a:t> &lt; 0.01, ***</a:t>
            </a:r>
            <a:r>
              <a:rPr i="1" dirty="0"/>
              <a:t>P</a:t>
            </a:r>
            <a:r>
              <a:rPr dirty="0"/>
              <a:t> &lt; 0.001. (A) Object‐cueing period (OCP): A subset of voxels in the left hippocampus showing significant activity during the object‐cueing period (highlighted with a dotted circle), compared to the control. (B) Mean coefficient contrasts of the OCP‐responsive voxels in the left hippocampus across three different periods. (C) Object‐cued place recognition period (OPRP): A subset of voxels in the right hippocampus (highlighted with dotted circles) showing significant BOLD activity during the OPRP. (D) Mean coefficient contrasts of the OPRP‐response voxels in the right hippocampus across three different event periods. (E) Spatial memory period (SMP): During the spatial memory period, the right hippocampus (highlighted with a dotted circle) showed significant BOLD activity compared to the control condition. (F) Average coefficient contrasts of the SMP‐responsive voxels in the right hippocampus across three different event periods.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48</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49</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Fig7</a:t>
            </a:r>
            <a:r>
              <a:rPr dirty="0"/>
              <a:t>
Contributions of object‐associated task difficulty and sex to the hemispheric bias in %BOLD signal change. (A) Hemispheric bias in normalized %BOLD signal change in each event period. (B) Hemispheric bias in normalized %BOLD signal change for each event period, shown separately for the objects with which performance levels were either high (Hi, </a:t>
            </a:r>
            <a:r>
              <a:rPr i="1" dirty="0"/>
              <a:t>n</a:t>
            </a:r>
            <a:r>
              <a:rPr dirty="0"/>
              <a:t> = 19) or low (Lo, </a:t>
            </a:r>
            <a:r>
              <a:rPr i="1" dirty="0"/>
              <a:t>n</a:t>
            </a:r>
            <a:r>
              <a:rPr dirty="0"/>
              <a:t> = 21). (C) Hemispheric bias in normalized % BOLD signal change for each event period, drawn separately for female (F, </a:t>
            </a:r>
            <a:r>
              <a:rPr i="1" dirty="0"/>
              <a:t>n</a:t>
            </a:r>
            <a:r>
              <a:rPr dirty="0"/>
              <a:t> = 5) and male (M, </a:t>
            </a:r>
            <a:r>
              <a:rPr i="1" dirty="0"/>
              <a:t>n</a:t>
            </a:r>
            <a:r>
              <a:rPr dirty="0"/>
              <a:t> = 11) subjects. OCP: object‐cueing period, OPRP: object‐cued place recognition period, SMP: spatial memory period. Mean ± S.E.M. **</a:t>
            </a:r>
            <a:r>
              <a:rPr i="1" dirty="0"/>
              <a:t>P</a:t>
            </a:r>
            <a:r>
              <a:rPr dirty="0"/>
              <a:t> &lt; 0.01, ***</a:t>
            </a:r>
            <a:r>
              <a:rPr i="1" dirty="0"/>
              <a:t>P</a:t>
            </a:r>
            <a:r>
              <a:rPr dirty="0"/>
              <a:t> &lt; 0.001.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5</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50</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Fig3</a:t>
            </a:r>
            <a:r>
              <a:rPr dirty="0"/>
              <a:t>
Task performance. (A) Cumulative choices for target buildings (</a:t>
            </a:r>
            <a:r>
              <a:rPr dirty="0" err="1"/>
              <a:t>Tgt</a:t>
            </a:r>
            <a:r>
              <a:rPr dirty="0"/>
              <a:t>) in the object‐cued place recognition period (all targets aligned to 0°). The vector arrow indicates the strength of the target response. (B–C) Distributions of response accuracies in the object‐cued place recognition period (OPRP) (B) and the spatial memory period (SMP) (C) for individual subjects. Dashed lines denote chance level (25%). For each period, results of one‐sample </a:t>
            </a:r>
            <a:r>
              <a:rPr i="1" dirty="0"/>
              <a:t>t</a:t>
            </a:r>
            <a:r>
              <a:rPr dirty="0"/>
              <a:t> tests for comparing average retrieval accuracy during the experimental condition (top) and paired </a:t>
            </a:r>
            <a:r>
              <a:rPr i="1" dirty="0"/>
              <a:t>t</a:t>
            </a:r>
            <a:r>
              <a:rPr dirty="0"/>
              <a:t> test for comparing average retrieval accuracies between experimental and control conditions (bottom) are shown.</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51</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52</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Fig5</a:t>
            </a:r>
            <a:r>
              <a:rPr dirty="0"/>
              <a:t>
Individual difference in search efficiency. Examples of angular trajectory of four subjects with efficiency indices (E) during the object‐cued place recognition period. For each subject, trajectory data were aligned so that the correct target (denoted as </a:t>
            </a:r>
            <a:r>
              <a:rPr dirty="0" err="1"/>
              <a:t>Tgt</a:t>
            </a:r>
            <a:r>
              <a:rPr dirty="0"/>
              <a:t>) was located on the east, separately shown for the experimental and control conditions. Distance from the center of the plot represents the duration of time (maximum of 11.2 s, as depicted in inset) and the azimuth of the point depicts the viewing angle of the subject at that particular time. Black and white lines denote trajectories for correct and incorrect trials, respectively.</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53</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54</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Fig8</a:t>
            </a:r>
            <a:r>
              <a:rPr dirty="0"/>
              <a:t>
Left and right hippocampal BOLD activity correlated with efficient search for target place during the object‐cued place recognition period (OPRP) and spatial memory period (SMP), respectively. (A,B) Sagittal (left) and coronal (right) hippocampal sections showing the regions significantly modulated by search efficiency during the OPRP and the SMP, two event periods in which spatial memory components were important. Scale bars show the range of the t‐statistics from </a:t>
            </a:r>
            <a:r>
              <a:rPr i="1" dirty="0"/>
              <a:t>t</a:t>
            </a:r>
            <a:r>
              <a:rPr dirty="0"/>
              <a:t> test. (A) The BOLD signal in the left hippocampus (highlighted with dotted circles) was significantly modulated by search efficiency during the OPRP, compared to the control baseline (</a:t>
            </a:r>
            <a:r>
              <a:rPr i="1" dirty="0"/>
              <a:t>P</a:t>
            </a:r>
            <a:r>
              <a:rPr dirty="0"/>
              <a:t> &lt; 0.001, uncorrected, one‐sample </a:t>
            </a:r>
            <a:r>
              <a:rPr i="1" dirty="0"/>
              <a:t>t</a:t>
            </a:r>
            <a:r>
              <a:rPr dirty="0"/>
              <a:t> test). (B) The BOLD response of the right hippocampus (highlighted with dotted circles) was significantly modulated by search efficiency during the SMP, compared to the control baseline (</a:t>
            </a:r>
            <a:r>
              <a:rPr i="1" dirty="0"/>
              <a:t>P</a:t>
            </a:r>
            <a:r>
              <a:rPr dirty="0"/>
              <a:t> &lt; 0.001, uncorrected, one‐sample </a:t>
            </a:r>
            <a:r>
              <a:rPr i="1" dirty="0"/>
              <a:t>t</a:t>
            </a:r>
            <a:r>
              <a:rPr dirty="0"/>
              <a:t> test). (C) Comparison of the modulatory coefficient contrasts for the left and right hippocampal voxels showed a significant interaction between hemisphere and event period. Mean ± S.E.M. *</a:t>
            </a:r>
            <a:r>
              <a:rPr i="1" dirty="0"/>
              <a:t>P</a:t>
            </a:r>
            <a:r>
              <a:rPr dirty="0"/>
              <a:t> &lt; 0.05, **</a:t>
            </a:r>
            <a:r>
              <a:rPr i="1" dirty="0"/>
              <a:t>P</a:t>
            </a:r>
            <a:r>
              <a:rPr dirty="0"/>
              <a:t> &lt; 0.01, ***</a:t>
            </a:r>
            <a:r>
              <a:rPr i="1" dirty="0"/>
              <a:t>P</a:t>
            </a:r>
            <a:r>
              <a:rPr dirty="0"/>
              <a:t> &lt; 0.001 (</a:t>
            </a:r>
            <a:r>
              <a:rPr dirty="0" err="1"/>
              <a:t>Bonferroni</a:t>
            </a:r>
            <a:r>
              <a:rPr dirty="0"/>
              <a:t> corrected, paired </a:t>
            </a:r>
            <a:r>
              <a:rPr i="1" dirty="0"/>
              <a:t>t</a:t>
            </a:r>
            <a:r>
              <a:rPr dirty="0"/>
              <a:t> test).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55</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6</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7</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8</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9</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94790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151817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764436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8641" y="273629"/>
            <a:ext cx="10968959" cy="114348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8641" y="1604329"/>
            <a:ext cx="10968959" cy="21933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8641" y="3935934"/>
            <a:ext cx="10968959" cy="2193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D165E9B0-7DA8-466E-963D-86F25D5E43BA}" type="slidenum">
              <a:rPr lang="en-GB"/>
              <a:pPr/>
              <a:t>‹#›</a:t>
            </a:fld>
            <a:endParaRPr lang="en-GB"/>
          </a:p>
        </p:txBody>
      </p:sp>
    </p:spTree>
    <p:extLst>
      <p:ext uri="{BB962C8B-B14F-4D97-AF65-F5344CB8AC3E}">
        <p14:creationId xmlns:p14="http://schemas.microsoft.com/office/powerpoint/2010/main" val="2169249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48771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9173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84650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49902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702864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33601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132286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82413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513809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0.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2.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65020" y="1365268"/>
            <a:ext cx="8214360" cy="3785652"/>
          </a:xfrm>
          <a:prstGeom prst="rect">
            <a:avLst/>
          </a:prstGeom>
          <a:noFill/>
        </p:spPr>
        <p:txBody>
          <a:bodyPr wrap="square" rtlCol="0">
            <a:spAutoFit/>
          </a:bodyPr>
          <a:lstStyle/>
          <a:p>
            <a:r>
              <a:rPr lang="en-US" altLang="zh-CN" sz="4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Lateralization</a:t>
            </a:r>
          </a:p>
          <a:p>
            <a:endParaRPr lang="en-US" altLang="zh-CN" sz="4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r>
              <a:rPr lang="en-US" altLang="zh-CN" sz="4800" b="1" dirty="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en-US" altLang="zh-CN" sz="4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Hippocampus</a:t>
            </a:r>
          </a:p>
          <a:p>
            <a:endParaRPr lang="en-US" altLang="zh-CN" sz="4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r"/>
            <a:r>
              <a:rPr lang="en-US" altLang="zh-CN" sz="4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Rodents &amp; Human</a:t>
            </a:r>
          </a:p>
        </p:txBody>
      </p:sp>
    </p:spTree>
    <p:extLst>
      <p:ext uri="{BB962C8B-B14F-4D97-AF65-F5344CB8AC3E}">
        <p14:creationId xmlns:p14="http://schemas.microsoft.com/office/powerpoint/2010/main" val="1268594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364371"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a:latin typeface="Meiryo" panose="020B0604030504040204" pitchFamily="34" charset="-128"/>
                <a:ea typeface="Meiryo" panose="020B0604030504040204" pitchFamily="34" charset="-128"/>
                <a:cs typeface="Meiryo" panose="020B0604030504040204" pitchFamily="34" charset="-128"/>
              </a:rPr>
              <a:t>Gamma wave :</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Right hippocampus:</a:t>
            </a:r>
          </a:p>
          <a:p>
            <a:pPr marL="1257300" lvl="2"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The </a:t>
            </a:r>
            <a:r>
              <a:rPr lang="en-US" altLang="zh-CN" sz="2800" dirty="0">
                <a:latin typeface="Meiryo" panose="020B0604030504040204" pitchFamily="34" charset="-128"/>
                <a:ea typeface="Meiryo" panose="020B0604030504040204" pitchFamily="34" charset="-128"/>
                <a:cs typeface="Meiryo" panose="020B0604030504040204" pitchFamily="34" charset="-128"/>
              </a:rPr>
              <a:t>amplitude of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unilateral waves was </a:t>
            </a:r>
            <a:r>
              <a:rPr lang="en-US" altLang="zh-CN" sz="2800" dirty="0">
                <a:latin typeface="Meiryo" panose="020B0604030504040204" pitchFamily="34" charset="-128"/>
                <a:ea typeface="Meiryo" panose="020B0604030504040204" pitchFamily="34" charset="-128"/>
                <a:cs typeface="Meiryo" panose="020B0604030504040204" pitchFamily="34" charset="-128"/>
              </a:rPr>
              <a:t>smaller than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that </a:t>
            </a:r>
            <a:r>
              <a:rPr lang="en-US" altLang="zh-CN" sz="2800" dirty="0">
                <a:latin typeface="Meiryo" panose="020B0604030504040204" pitchFamily="34" charset="-128"/>
                <a:ea typeface="Meiryo" panose="020B0604030504040204" pitchFamily="34" charset="-128"/>
                <a:cs typeface="Meiryo" panose="020B0604030504040204" pitchFamily="34" charset="-128"/>
              </a:rPr>
              <a:t>of bilateral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waves</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Left hippocampus:</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a:p>
            <a:pPr marL="1257300" lvl="2"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N</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o difference</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649915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1103511" cy="4401205"/>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Sharp </a:t>
            </a:r>
            <a:r>
              <a:rPr lang="en-US" altLang="zh-CN" sz="2800" b="1" dirty="0">
                <a:latin typeface="Meiryo" panose="020B0604030504040204" pitchFamily="34" charset="-128"/>
                <a:ea typeface="Meiryo" panose="020B0604030504040204" pitchFamily="34" charset="-128"/>
                <a:cs typeface="Meiryo" panose="020B0604030504040204" pitchFamily="34" charset="-128"/>
              </a:rPr>
              <a:t>wave-ripple </a:t>
            </a: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complexes:</a:t>
            </a:r>
            <a:endParaRPr lang="en-US" altLang="zh-CN" sz="2800" b="1"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high frequency oscillations </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memory consolidation</a:t>
            </a:r>
            <a:endParaRPr lang="en-US" altLang="zh-CN" sz="2800" dirty="0" smtClean="0"/>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higher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frequency oscillations </a:t>
            </a:r>
            <a:r>
              <a:rPr lang="en-US" altLang="zh-CN" sz="2800" dirty="0">
                <a:latin typeface="Meiryo" panose="020B0604030504040204" pitchFamily="34" charset="-128"/>
                <a:ea typeface="Meiryo" panose="020B0604030504040204" pitchFamily="34" charset="-128"/>
                <a:cs typeface="Meiryo" panose="020B0604030504040204" pitchFamily="34" charset="-128"/>
              </a:rPr>
              <a:t>in the left hippocampus </a:t>
            </a:r>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longer intervals between events in the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right hippocampus</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2410948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364371" cy="4401205"/>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a:latin typeface="Meiryo" panose="020B0604030504040204" pitchFamily="34" charset="-128"/>
                <a:ea typeface="Meiryo" panose="020B0604030504040204" pitchFamily="34" charset="-128"/>
                <a:cs typeface="Meiryo" panose="020B0604030504040204" pitchFamily="34" charset="-128"/>
              </a:rPr>
              <a:t>CA1 </a:t>
            </a: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Lateralized:</a:t>
            </a:r>
            <a:endParaRPr lang="en-US" altLang="zh-CN" sz="2800" b="1"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Gene expression</a:t>
            </a:r>
            <a:endParaRPr lang="en-US" altLang="zh-CN" sz="2800" dirty="0" smtClean="0"/>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Place cells</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Head directions</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Goal-distance/direction cells</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2315038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02</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45728" y="3422822"/>
            <a:ext cx="4119141" cy="769441"/>
          </a:xfrm>
          <a:prstGeom prst="rect">
            <a:avLst/>
          </a:prstGeom>
          <a:noFill/>
        </p:spPr>
        <p:txBody>
          <a:bodyPr wrap="none" rtlCol="0">
            <a:spAutoFit/>
          </a:bodyPr>
          <a:lstStyle/>
          <a:p>
            <a:r>
              <a:rPr lang="en-US" altLang="zh-CN" sz="4400" b="1" dirty="0" err="1" smtClean="0">
                <a:solidFill>
                  <a:srgbClr val="00ABB4"/>
                </a:solidFill>
                <a:latin typeface="微软雅黑" panose="020B0503020204020204" pitchFamily="34" charset="-122"/>
                <a:ea typeface="微软雅黑" panose="020B0503020204020204" pitchFamily="34" charset="-122"/>
              </a:rPr>
              <a:t>Shipton</a:t>
            </a:r>
            <a:r>
              <a:rPr lang="en-US" altLang="zh-CN" sz="4400" b="1" dirty="0" smtClean="0">
                <a:solidFill>
                  <a:srgbClr val="00ABB4"/>
                </a:solidFill>
                <a:latin typeface="微软雅黑" panose="020B0503020204020204" pitchFamily="34" charset="-122"/>
                <a:ea typeface="微软雅黑" panose="020B0503020204020204" pitchFamily="34" charset="-122"/>
              </a:rPr>
              <a:t>, 2014</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45728" y="3003482"/>
            <a:ext cx="1610184"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TWO</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36632" y="4355748"/>
            <a:ext cx="68944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accent2"/>
                </a:solidFill>
                <a:ea typeface="Roboto Cn" pitchFamily="2" charset="0"/>
                <a:cs typeface="Arial" panose="020B0604020202020204" pitchFamily="34" charset="0"/>
              </a:rPr>
              <a:t>Identify brain regions  scopolamine induce   intensity changes</a:t>
            </a:r>
            <a:endParaRPr lang="en-US" altLang="zh-CN" dirty="0">
              <a:solidFill>
                <a:schemeClr val="accent2"/>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Evaluate the effects of scopolamine on FC </a:t>
            </a:r>
            <a:endParaRPr lang="en-US" altLang="zh-CN" dirty="0">
              <a:solidFill>
                <a:schemeClr val="bg1">
                  <a:lumMod val="50000"/>
                </a:schemeClr>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Whether scopolamine-induced memory effect could be </a:t>
            </a:r>
          </a:p>
          <a:p>
            <a:r>
              <a:rPr lang="en-US" altLang="zh-CN" dirty="0">
                <a:solidFill>
                  <a:schemeClr val="bg1">
                    <a:lumMod val="50000"/>
                  </a:schemeClr>
                </a:solidFill>
                <a:ea typeface="Roboto Cn" pitchFamily="2" charset="0"/>
                <a:cs typeface="Arial" panose="020B0604020202020204" pitchFamily="34" charset="0"/>
              </a:rPr>
              <a:t> </a:t>
            </a:r>
            <a:r>
              <a:rPr lang="en-US" altLang="zh-CN" dirty="0" smtClean="0">
                <a:solidFill>
                  <a:schemeClr val="bg1">
                    <a:lumMod val="50000"/>
                  </a:schemeClr>
                </a:solidFill>
                <a:ea typeface="Roboto Cn" pitchFamily="2" charset="0"/>
                <a:cs typeface="Arial" panose="020B0604020202020204" pitchFamily="34" charset="0"/>
              </a:rPr>
              <a:t>     reversed with milameline</a:t>
            </a:r>
          </a:p>
        </p:txBody>
      </p:sp>
      <p:sp>
        <p:nvSpPr>
          <p:cNvPr id="3" name="矩形 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66643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29740" y="1761508"/>
            <a:ext cx="8080652" cy="2308324"/>
          </a:xfrm>
          <a:prstGeom prst="rect">
            <a:avLst/>
          </a:prstGeom>
          <a:noFill/>
        </p:spPr>
        <p:txBody>
          <a:bodyPr wrap="square" rtlCol="0">
            <a:spAutoFit/>
          </a:bodyPr>
          <a:lstStyle/>
          <a:p>
            <a:pPr algn="ct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Left–right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dissociation of hippocampal memory</a:t>
            </a:r>
            <a:b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processes in </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mice </a:t>
            </a:r>
          </a:p>
        </p:txBody>
      </p:sp>
    </p:spTree>
    <p:extLst>
      <p:ext uri="{BB962C8B-B14F-4D97-AF65-F5344CB8AC3E}">
        <p14:creationId xmlns:p14="http://schemas.microsoft.com/office/powerpoint/2010/main" val="1513466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9936" b="38073"/>
          <a:stretch/>
        </p:blipFill>
        <p:spPr>
          <a:xfrm>
            <a:off x="0" y="-1"/>
            <a:ext cx="12192000" cy="3390901"/>
          </a:xfrm>
          <a:prstGeom prst="rect">
            <a:avLst/>
          </a:prstGeom>
        </p:spPr>
      </p:pic>
      <p:sp>
        <p:nvSpPr>
          <p:cNvPr id="8" name="矩形 7"/>
          <p:cNvSpPr/>
          <p:nvPr/>
        </p:nvSpPr>
        <p:spPr>
          <a:xfrm>
            <a:off x="0" y="0"/>
            <a:ext cx="12192000" cy="339090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86817" y="929034"/>
            <a:ext cx="9464642" cy="2308324"/>
          </a:xfrm>
          <a:prstGeom prst="rect">
            <a:avLst/>
          </a:prstGeom>
          <a:noFill/>
        </p:spPr>
        <p:txBody>
          <a:bodyPr wrap="none" rtlCol="0">
            <a:spAutoFit/>
          </a:bodyPr>
          <a:lstStyle/>
          <a:p>
            <a:r>
              <a:rPr lang="en-US" altLang="zh-CN" sz="7200" b="1" dirty="0" smtClean="0">
                <a:solidFill>
                  <a:srgbClr val="00ABB4"/>
                </a:solidFill>
                <a:latin typeface="微软雅黑" panose="020B0503020204020204" pitchFamily="34" charset="-122"/>
                <a:ea typeface="微软雅黑" panose="020B0503020204020204" pitchFamily="34" charset="-122"/>
              </a:rPr>
              <a:t>PNAS   </a:t>
            </a:r>
            <a:r>
              <a:rPr lang="en-US" altLang="zh-CN" sz="5400" b="1" dirty="0" smtClean="0">
                <a:solidFill>
                  <a:srgbClr val="00ABB4"/>
                </a:solidFill>
                <a:latin typeface="微软雅黑" panose="020B0503020204020204" pitchFamily="34" charset="-122"/>
                <a:ea typeface="微软雅黑" panose="020B0503020204020204" pitchFamily="34" charset="-122"/>
              </a:rPr>
              <a:t>9.423</a:t>
            </a:r>
            <a:endParaRPr lang="en-US" altLang="zh-CN" sz="7200" b="1" dirty="0" smtClean="0">
              <a:solidFill>
                <a:srgbClr val="00ABB4"/>
              </a:solidFill>
              <a:latin typeface="微软雅黑" panose="020B0503020204020204" pitchFamily="34" charset="-122"/>
              <a:ea typeface="微软雅黑" panose="020B0503020204020204" pitchFamily="34" charset="-122"/>
            </a:endParaRPr>
          </a:p>
          <a:p>
            <a:r>
              <a:rPr lang="en-US" altLang="zh-CN" sz="7200" b="1" dirty="0">
                <a:solidFill>
                  <a:srgbClr val="00ABB4"/>
                </a:solidFill>
                <a:latin typeface="微软雅黑" panose="020B0503020204020204" pitchFamily="34" charset="-122"/>
                <a:ea typeface="微软雅黑" panose="020B0503020204020204" pitchFamily="34" charset="-122"/>
              </a:rPr>
              <a:t>	</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err="1" smtClean="0">
                <a:solidFill>
                  <a:srgbClr val="00ABB4"/>
                </a:solidFill>
                <a:latin typeface="微软雅黑" panose="020B0503020204020204" pitchFamily="34" charset="-122"/>
                <a:ea typeface="微软雅黑" panose="020B0503020204020204" pitchFamily="34" charset="-122"/>
              </a:rPr>
              <a:t>Shipton</a:t>
            </a:r>
            <a:r>
              <a:rPr lang="en-US" altLang="zh-CN" sz="5400" b="1" dirty="0" smtClean="0">
                <a:solidFill>
                  <a:srgbClr val="00ABB4"/>
                </a:solidFill>
                <a:latin typeface="微软雅黑" panose="020B0503020204020204" pitchFamily="34" charset="-122"/>
                <a:ea typeface="微软雅黑" panose="020B0503020204020204" pitchFamily="34" charset="-122"/>
              </a:rPr>
              <a:t> , 2014</a:t>
            </a:r>
            <a:endParaRPr lang="zh-CN" altLang="en-US" sz="5400" dirty="0">
              <a:solidFill>
                <a:srgbClr val="00ABB4"/>
              </a:solidFill>
              <a:latin typeface="+mj-ea"/>
              <a:ea typeface="+mj-ea"/>
            </a:endParaRPr>
          </a:p>
        </p:txBody>
      </p:sp>
      <p:cxnSp>
        <p:nvCxnSpPr>
          <p:cNvPr id="18" name="直接连接符 17"/>
          <p:cNvCxnSpPr/>
          <p:nvPr/>
        </p:nvCxnSpPr>
        <p:spPr>
          <a:xfrm>
            <a:off x="3794758" y="3824441"/>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944383" y="3824441"/>
            <a:ext cx="3852950" cy="255454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Spontaneous </a:t>
            </a:r>
            <a:r>
              <a:rPr lang="en-US" altLang="zh-CN" sz="2000" dirty="0">
                <a:latin typeface="Meiryo" panose="020B0604030504040204" pitchFamily="34" charset="-128"/>
                <a:ea typeface="Meiryo" panose="020B0604030504040204" pitchFamily="34" charset="-128"/>
                <a:cs typeface="Meiryo" panose="020B0604030504040204" pitchFamily="34" charset="-128"/>
              </a:rPr>
              <a:t>alternation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T-maze task (86)</a:t>
            </a:r>
          </a:p>
          <a:p>
            <a:pPr marL="342900" indent="-342900">
              <a:lnSpc>
                <a:spcPct val="200000"/>
              </a:lnSpc>
              <a:buFont typeface="Arial" panose="020B0604020202020204" pitchFamily="34" charset="0"/>
              <a:buChar char="•"/>
            </a:pPr>
            <a:r>
              <a:rPr lang="en-US" altLang="zh-CN" sz="2000" dirty="0">
                <a:latin typeface="Meiryo" panose="020B0604030504040204" pitchFamily="34" charset="-128"/>
                <a:ea typeface="Meiryo" panose="020B0604030504040204" pitchFamily="34" charset="-128"/>
                <a:cs typeface="Meiryo" panose="020B0604030504040204" pitchFamily="34" charset="-128"/>
              </a:rPr>
              <a:t>Spatial novelty preference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Y-maze task (22)</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
        <p:nvSpPr>
          <p:cNvPr id="17" name="文本框 16"/>
          <p:cNvSpPr txBox="1"/>
          <p:nvPr/>
        </p:nvSpPr>
        <p:spPr>
          <a:xfrm>
            <a:off x="405600" y="3825650"/>
            <a:ext cx="2314095" cy="1323439"/>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altLang="zh-CN" sz="2000" dirty="0" err="1">
                <a:latin typeface="Meiryo" panose="020B0604030504040204" pitchFamily="34" charset="-128"/>
                <a:ea typeface="Meiryo" panose="020B0604030504040204" pitchFamily="34" charset="-128"/>
                <a:cs typeface="Meiryo" panose="020B0604030504040204" pitchFamily="34" charset="-128"/>
              </a:rPr>
              <a:t>Optogenetics</a:t>
            </a:r>
            <a:r>
              <a:rPr lang="en-US" altLang="zh-CN" sz="2000" dirty="0"/>
              <a:t> </a:t>
            </a:r>
            <a:endParaRPr lang="en-US" altLang="zh-CN" sz="2000" dirty="0" smtClean="0"/>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LTP(CA3-CA1)</a:t>
            </a:r>
          </a:p>
        </p:txBody>
      </p:sp>
      <p:cxnSp>
        <p:nvCxnSpPr>
          <p:cNvPr id="22" name="直接连接符 21"/>
          <p:cNvCxnSpPr/>
          <p:nvPr/>
        </p:nvCxnSpPr>
        <p:spPr>
          <a:xfrm>
            <a:off x="7949009" y="3820584"/>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141996" y="3784186"/>
            <a:ext cx="3926598" cy="255454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Spatial </a:t>
            </a:r>
            <a:r>
              <a:rPr lang="en-US" altLang="zh-CN" sz="2000" dirty="0">
                <a:latin typeface="Meiryo" panose="020B0604030504040204" pitchFamily="34" charset="-128"/>
                <a:ea typeface="Meiryo" panose="020B0604030504040204" pitchFamily="34" charset="-128"/>
                <a:cs typeface="Meiryo" panose="020B0604030504040204" pitchFamily="34" charset="-128"/>
              </a:rPr>
              <a:t>long-term memory Y-maze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task </a:t>
            </a:r>
            <a:r>
              <a:rPr lang="en-US" altLang="zh-CN" sz="2000" dirty="0">
                <a:latin typeface="Meiryo" panose="020B0604030504040204" pitchFamily="34" charset="-128"/>
                <a:ea typeface="Meiryo" panose="020B0604030504040204" pitchFamily="34" charset="-128"/>
                <a:cs typeface="Meiryo" panose="020B0604030504040204" pitchFamily="34" charset="-128"/>
              </a:rPr>
              <a:t>(80</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a:t>
            </a:r>
          </a:p>
          <a:p>
            <a:pPr marL="342900" indent="-342900">
              <a:lnSpc>
                <a:spcPct val="200000"/>
              </a:lnSpc>
              <a:buFont typeface="Arial" panose="020B0604020202020204" pitchFamily="34" charset="0"/>
              <a:buChar char="•"/>
            </a:pPr>
            <a:r>
              <a:rPr lang="en-US" altLang="zh-CN" sz="2000" dirty="0">
                <a:latin typeface="Meiryo" panose="020B0604030504040204" pitchFamily="34" charset="-128"/>
                <a:ea typeface="Meiryo" panose="020B0604030504040204" pitchFamily="34" charset="-128"/>
                <a:cs typeface="Meiryo" panose="020B0604030504040204" pitchFamily="34" charset="-128"/>
              </a:rPr>
              <a:t>Visual discrimination T-maze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task (67)</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099507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err="1" smtClean="0">
                <a:solidFill>
                  <a:srgbClr val="00ABB4"/>
                </a:solidFill>
                <a:latin typeface="微软雅黑" panose="020B0503020204020204" pitchFamily="34" charset="-122"/>
                <a:ea typeface="微软雅黑" panose="020B0503020204020204" pitchFamily="34" charset="-122"/>
              </a:rPr>
              <a:t>Optogenetics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35394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AAV5-CaMKII</a:t>
            </a:r>
            <a:r>
              <a:rPr lang="el-GR" altLang="zh-CN" sz="2800" dirty="0">
                <a:latin typeface="Meiryo" panose="020B0604030504040204" pitchFamily="34" charset="-128"/>
                <a:ea typeface="Meiryo" panose="020B0604030504040204" pitchFamily="34" charset="-128"/>
                <a:cs typeface="Meiryo" panose="020B0604030504040204" pitchFamily="34" charset="-128"/>
              </a:rPr>
              <a:t>α-</a:t>
            </a:r>
            <a:r>
              <a:rPr lang="en-US" altLang="zh-CN" sz="2800" dirty="0">
                <a:latin typeface="Meiryo" panose="020B0604030504040204" pitchFamily="34" charset="-128"/>
                <a:ea typeface="Meiryo" panose="020B0604030504040204" pitchFamily="34" charset="-128"/>
                <a:cs typeface="Meiryo" panose="020B0604030504040204" pitchFamily="34" charset="-128"/>
              </a:rPr>
              <a:t>eNpHR3.0-eYFP </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Green light</a:t>
            </a:r>
            <a:endParaRPr lang="en-US" altLang="zh-CN" sz="2800" dirty="0" smtClean="0"/>
          </a:p>
          <a:p>
            <a:pPr marL="342900"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R</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eversible </a:t>
            </a:r>
            <a:r>
              <a:rPr lang="en-US" altLang="zh-CN" sz="2800" dirty="0">
                <a:latin typeface="Meiryo" panose="020B0604030504040204" pitchFamily="34" charset="-128"/>
                <a:ea typeface="Meiryo" panose="020B0604030504040204" pitchFamily="34" charset="-128"/>
                <a:cs typeface="Meiryo" panose="020B0604030504040204" pitchFamily="34" charset="-128"/>
              </a:rPr>
              <a:t>silencing of spontaneous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spiking</a:t>
            </a:r>
          </a:p>
          <a:p>
            <a:pPr marL="342900"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O</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ne-sample </a:t>
            </a:r>
            <a:r>
              <a:rPr lang="en-US" altLang="zh-CN" sz="2800" dirty="0">
                <a:latin typeface="Meiryo" panose="020B0604030504040204" pitchFamily="34" charset="-128"/>
                <a:ea typeface="Meiryo" panose="020B0604030504040204" pitchFamily="34" charset="-128"/>
                <a:cs typeface="Meiryo" panose="020B0604030504040204" pitchFamily="34" charset="-128"/>
              </a:rPr>
              <a:t>t tests </a:t>
            </a:r>
          </a:p>
        </p:txBody>
      </p:sp>
    </p:spTree>
    <p:extLst>
      <p:ext uri="{BB962C8B-B14F-4D97-AF65-F5344CB8AC3E}">
        <p14:creationId xmlns:p14="http://schemas.microsoft.com/office/powerpoint/2010/main" val="2456221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Optogenetics enables acute silencing of CA3 activity in vivo.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801" y="6002550"/>
            <a:ext cx="2655359" cy="6336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560" y="979303"/>
            <a:ext cx="8672641" cy="48936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1762560" y="5972308"/>
            <a:ext cx="5224321"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sz="1200" b="1">
                <a:latin typeface="Arial" charset="0"/>
              </a:rPr>
              <a:t>Olivia A. Shipton et al. PNAS 2014;111:42:15238-15243</a:t>
            </a:r>
          </a:p>
        </p:txBody>
      </p:sp>
      <p:sp>
        <p:nvSpPr>
          <p:cNvPr id="3077" name="Text Box 5"/>
          <p:cNvSpPr txBox="1">
            <a:spLocks noChangeArrowheads="1"/>
          </p:cNvSpPr>
          <p:nvPr/>
        </p:nvSpPr>
        <p:spPr bwMode="auto">
          <a:xfrm>
            <a:off x="130560" y="6613175"/>
            <a:ext cx="65740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9pPr>
          </a:lstStyle>
          <a:p>
            <a:r>
              <a:rPr lang="en-GB" sz="1000">
                <a:latin typeface="Arial" charset="0"/>
              </a:rPr>
              <a:t>©2014 by National Academy of Sciences</a:t>
            </a:r>
          </a:p>
        </p:txBody>
      </p:sp>
    </p:spTree>
    <p:extLst>
      <p:ext uri="{BB962C8B-B14F-4D97-AF65-F5344CB8AC3E}">
        <p14:creationId xmlns:p14="http://schemas.microsoft.com/office/powerpoint/2010/main" val="33014883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Subjects</a:t>
            </a:r>
          </a:p>
        </p:txBody>
      </p:sp>
      <p:sp>
        <p:nvSpPr>
          <p:cNvPr id="31" name="Rectangle 96"/>
          <p:cNvSpPr/>
          <p:nvPr/>
        </p:nvSpPr>
        <p:spPr>
          <a:xfrm>
            <a:off x="882750" y="1406718"/>
            <a:ext cx="10245297"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Adult </a:t>
            </a:r>
            <a:r>
              <a:rPr lang="en-US" altLang="zh-CN" sz="2800" dirty="0">
                <a:latin typeface="Meiryo" panose="020B0604030504040204" pitchFamily="34" charset="-128"/>
                <a:ea typeface="Meiryo" panose="020B0604030504040204" pitchFamily="34" charset="-128"/>
                <a:cs typeface="Meiryo" panose="020B0604030504040204" pitchFamily="34" charset="-128"/>
              </a:rPr>
              <a:t>male wild-type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mice</a:t>
            </a:r>
            <a:endParaRPr lang="en-US" altLang="zh-CN" sz="2800" dirty="0" smtClean="0"/>
          </a:p>
          <a:p>
            <a:pPr marL="342900" indent="-342900">
              <a:lnSpc>
                <a:spcPct val="200000"/>
              </a:lnSpc>
              <a:buFont typeface="Arial" panose="020B0604020202020204" pitchFamily="34" charset="0"/>
              <a:buChar char="•"/>
            </a:pPr>
            <a:r>
              <a:rPr lang="en-US" altLang="zh-CN" sz="2800" b="1" dirty="0" smtClean="0"/>
              <a:t>Groups</a:t>
            </a:r>
            <a:r>
              <a:rPr lang="en-US" altLang="zh-CN" sz="2800" dirty="0" smtClean="0"/>
              <a:t>: 2 </a:t>
            </a:r>
            <a:r>
              <a:rPr lang="en-US" altLang="zh-CN" sz="2800" dirty="0"/>
              <a:t>experimental groups of mice: left-</a:t>
            </a:r>
            <a:r>
              <a:rPr lang="en-US" altLang="zh-CN" sz="2800" dirty="0" err="1"/>
              <a:t>NpHR</a:t>
            </a:r>
            <a:r>
              <a:rPr lang="en-US" altLang="zh-CN" sz="2800" dirty="0"/>
              <a:t> and </a:t>
            </a:r>
            <a:r>
              <a:rPr lang="en-US" altLang="zh-CN" sz="2800" dirty="0" smtClean="0"/>
              <a:t>		right-</a:t>
            </a:r>
            <a:r>
              <a:rPr lang="en-US" altLang="zh-CN" sz="2800" dirty="0" err="1" smtClean="0"/>
              <a:t>NpHR</a:t>
            </a:r>
            <a:r>
              <a:rPr lang="en-US" altLang="zh-CN" sz="2800" dirty="0"/>
              <a:t>, </a:t>
            </a:r>
            <a:r>
              <a:rPr lang="en-US" altLang="zh-CN" sz="2800" dirty="0" smtClean="0"/>
              <a:t>with their </a:t>
            </a:r>
            <a:r>
              <a:rPr lang="en-US" altLang="zh-CN" sz="2800" dirty="0"/>
              <a:t>respective control groups, </a:t>
            </a:r>
            <a:r>
              <a:rPr lang="en-US" altLang="zh-CN" sz="2800" dirty="0" smtClean="0"/>
              <a:t>		left-YFP </a:t>
            </a:r>
            <a:r>
              <a:rPr lang="en-US" altLang="zh-CN" sz="2800" dirty="0"/>
              <a:t>and </a:t>
            </a:r>
            <a:r>
              <a:rPr lang="en-US" altLang="zh-CN" sz="2800" dirty="0" smtClean="0"/>
              <a:t>right-YFP</a:t>
            </a:r>
          </a:p>
          <a:p>
            <a:pPr marL="342900" indent="-342900">
              <a:lnSpc>
                <a:spcPct val="200000"/>
              </a:lnSpc>
              <a:buFont typeface="Arial" panose="020B0604020202020204" pitchFamily="34" charset="0"/>
              <a:buChar char="•"/>
            </a:pPr>
            <a:r>
              <a:rPr lang="en-US" altLang="zh-CN" sz="2800" b="1" dirty="0" smtClean="0"/>
              <a:t>Control</a:t>
            </a:r>
            <a:r>
              <a:rPr lang="en-US" altLang="zh-CN" sz="2800" dirty="0" smtClean="0"/>
              <a:t> </a:t>
            </a:r>
            <a:r>
              <a:rPr lang="en-US" altLang="zh-CN" sz="2800" dirty="0"/>
              <a:t>mice </a:t>
            </a:r>
            <a:r>
              <a:rPr lang="en-US" altLang="zh-CN" sz="2800" dirty="0" smtClean="0"/>
              <a:t>received equivalent injections of </a:t>
            </a:r>
            <a:r>
              <a:rPr lang="en-US" altLang="zh-CN" sz="2800" dirty="0"/>
              <a:t>a </a:t>
            </a:r>
            <a:r>
              <a:rPr lang="en-US" altLang="zh-CN" sz="2800" dirty="0" smtClean="0"/>
              <a:t>	virus </a:t>
            </a:r>
            <a:r>
              <a:rPr lang="en-US" altLang="zh-CN" sz="2800" dirty="0"/>
              <a:t>lacking </a:t>
            </a:r>
            <a:r>
              <a:rPr lang="en-US" altLang="zh-CN" sz="2800" dirty="0" smtClean="0"/>
              <a:t>eNpHR3.0</a:t>
            </a:r>
            <a:endParaRPr lang="en-US" altLang="zh-CN" sz="2800" b="1" dirty="0" smtClean="0"/>
          </a:p>
        </p:txBody>
      </p:sp>
    </p:spTree>
    <p:extLst>
      <p:ext uri="{BB962C8B-B14F-4D97-AF65-F5344CB8AC3E}">
        <p14:creationId xmlns:p14="http://schemas.microsoft.com/office/powerpoint/2010/main" val="41378630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209551" y="396776"/>
            <a:ext cx="5709348" cy="5909310"/>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altLang="zh-CN" sz="2800" b="1" dirty="0" smtClean="0">
              <a:ea typeface="Roboto Cn" pitchFamily="2" charset="0"/>
              <a:cs typeface="Arial" panose="020B0604020202020204" pitchFamily="34" charset="0"/>
            </a:endParaRPr>
          </a:p>
          <a:p>
            <a:pPr marL="285750" indent="-285750">
              <a:lnSpc>
                <a:spcPct val="150000"/>
              </a:lnSpc>
              <a:buFont typeface="Arial" panose="020B0604020202020204" pitchFamily="34" charset="0"/>
              <a:buChar char="•"/>
            </a:pPr>
            <a:r>
              <a:rPr lang="en-US" altLang="zh-CN" sz="2800" b="1" dirty="0" smtClean="0">
                <a:ea typeface="Roboto Cn" pitchFamily="2" charset="0"/>
                <a:cs typeface="Arial" panose="020B0604020202020204" pitchFamily="34" charset="0"/>
              </a:rPr>
              <a:t> Short-term memory tasks :</a:t>
            </a:r>
          </a:p>
          <a:p>
            <a:pPr marL="742950" lvl="1" indent="-285750">
              <a:lnSpc>
                <a:spcPct val="150000"/>
              </a:lnSpc>
              <a:buFont typeface="Arial" panose="020B0604020202020204" pitchFamily="34" charset="0"/>
              <a:buChar char="•"/>
            </a:pPr>
            <a:r>
              <a:rPr lang="en-US" altLang="zh-CN" sz="2800" dirty="0" smtClean="0"/>
              <a:t>Spontaneous </a:t>
            </a:r>
            <a:r>
              <a:rPr lang="en-US" altLang="zh-CN" sz="2800" dirty="0"/>
              <a:t>alternation short-term memory T-maze task </a:t>
            </a:r>
            <a:endParaRPr lang="en-US" altLang="zh-CN" sz="2800" dirty="0" smtClean="0"/>
          </a:p>
          <a:p>
            <a:pPr marL="742950" lvl="1" indent="-285750">
              <a:lnSpc>
                <a:spcPct val="150000"/>
              </a:lnSpc>
              <a:buFont typeface="Arial" panose="020B0604020202020204" pitchFamily="34" charset="0"/>
              <a:buChar char="•"/>
            </a:pPr>
            <a:r>
              <a:rPr lang="en-US" altLang="zh-CN" sz="2800" dirty="0"/>
              <a:t>Spatial novelty preference short-term memory Y-maze task </a:t>
            </a:r>
            <a:br>
              <a:rPr lang="en-US" altLang="zh-CN" sz="2800" dirty="0"/>
            </a:br>
            <a:endParaRPr lang="en-US" altLang="zh-CN" sz="2800" dirty="0"/>
          </a:p>
        </p:txBody>
      </p:sp>
      <p:sp>
        <p:nvSpPr>
          <p:cNvPr id="5" name="Rectangle 96"/>
          <p:cNvSpPr/>
          <p:nvPr/>
        </p:nvSpPr>
        <p:spPr>
          <a:xfrm>
            <a:off x="6194286" y="396776"/>
            <a:ext cx="5709348" cy="5262979"/>
          </a:xfrm>
          <a:prstGeom prst="rect">
            <a:avLst/>
          </a:prstGeom>
        </p:spPr>
        <p:txBody>
          <a:bodyPr wrap="square">
            <a:spAutoFit/>
          </a:bodyPr>
          <a:lstStyle/>
          <a:p>
            <a:pPr marL="742950" lvl="1" indent="-285750">
              <a:lnSpc>
                <a:spcPct val="150000"/>
              </a:lnSpc>
              <a:buFont typeface="Arial" panose="020B0604020202020204" pitchFamily="34" charset="0"/>
              <a:buChar char="•"/>
            </a:pPr>
            <a:endParaRPr lang="en-US" altLang="zh-CN" sz="2800" dirty="0" smtClean="0"/>
          </a:p>
          <a:p>
            <a:pPr marL="285750" indent="-285750">
              <a:lnSpc>
                <a:spcPct val="150000"/>
              </a:lnSpc>
              <a:buFont typeface="Arial" panose="020B0604020202020204" pitchFamily="34" charset="0"/>
              <a:buChar char="•"/>
            </a:pPr>
            <a:r>
              <a:rPr lang="en-US" altLang="zh-CN" sz="2800" b="1" dirty="0" smtClean="0"/>
              <a:t>Long-term memory tasks : </a:t>
            </a:r>
          </a:p>
          <a:p>
            <a:pPr marL="742950" lvl="1" indent="-285750">
              <a:lnSpc>
                <a:spcPct val="150000"/>
              </a:lnSpc>
              <a:buFont typeface="Arial" panose="020B0604020202020204" pitchFamily="34" charset="0"/>
              <a:buChar char="•"/>
            </a:pPr>
            <a:r>
              <a:rPr lang="en-US" altLang="zh-CN" sz="2800" dirty="0" smtClean="0"/>
              <a:t>Spatial </a:t>
            </a:r>
            <a:r>
              <a:rPr lang="en-US" altLang="zh-CN" sz="2800" dirty="0"/>
              <a:t>long-term memory Y-maze task </a:t>
            </a:r>
            <a:br>
              <a:rPr lang="en-US" altLang="zh-CN" sz="2800" dirty="0"/>
            </a:br>
            <a:endParaRPr lang="en-US" altLang="zh-CN" sz="2800" dirty="0" smtClean="0"/>
          </a:p>
          <a:p>
            <a:pPr marL="742950" lvl="1" indent="-285750">
              <a:lnSpc>
                <a:spcPct val="150000"/>
              </a:lnSpc>
              <a:buFont typeface="Arial" panose="020B0604020202020204" pitchFamily="34" charset="0"/>
              <a:buChar char="•"/>
            </a:pPr>
            <a:r>
              <a:rPr lang="en-US" altLang="zh-CN" sz="2800" dirty="0"/>
              <a:t>Visual discrimination long-term memory T-maze task </a:t>
            </a:r>
            <a:endParaRPr lang="en-US" altLang="zh-CN" sz="2800" dirty="0" smtClean="0"/>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Behavioral tests</a:t>
            </a:r>
          </a:p>
        </p:txBody>
      </p:sp>
    </p:spTree>
    <p:extLst>
      <p:ext uri="{BB962C8B-B14F-4D97-AF65-F5344CB8AC3E}">
        <p14:creationId xmlns:p14="http://schemas.microsoft.com/office/powerpoint/2010/main" val="92278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01</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45728" y="3422822"/>
            <a:ext cx="3844770" cy="769441"/>
          </a:xfrm>
          <a:prstGeom prst="rect">
            <a:avLst/>
          </a:prstGeom>
          <a:noFill/>
        </p:spPr>
        <p:txBody>
          <a:bodyPr wrap="non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Jordan, 2017</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45728" y="3003482"/>
            <a:ext cx="1534972"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ONE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36632" y="4355748"/>
            <a:ext cx="68944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accent2"/>
                </a:solidFill>
                <a:ea typeface="Roboto Cn" pitchFamily="2" charset="0"/>
                <a:cs typeface="Arial" panose="020B0604020202020204" pitchFamily="34" charset="0"/>
              </a:rPr>
              <a:t>Identify brain regions  scopolamine induce   intensity changes</a:t>
            </a:r>
            <a:endParaRPr lang="en-US" altLang="zh-CN" dirty="0">
              <a:solidFill>
                <a:schemeClr val="accent2"/>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Evaluate the effects of scopolamine on FC </a:t>
            </a:r>
            <a:endParaRPr lang="en-US" altLang="zh-CN" dirty="0">
              <a:solidFill>
                <a:schemeClr val="bg1">
                  <a:lumMod val="50000"/>
                </a:schemeClr>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Whether scopolamine-induced memory effect could be </a:t>
            </a:r>
          </a:p>
          <a:p>
            <a:r>
              <a:rPr lang="en-US" altLang="zh-CN" dirty="0">
                <a:solidFill>
                  <a:schemeClr val="bg1">
                    <a:lumMod val="50000"/>
                  </a:schemeClr>
                </a:solidFill>
                <a:ea typeface="Roboto Cn" pitchFamily="2" charset="0"/>
                <a:cs typeface="Arial" panose="020B0604020202020204" pitchFamily="34" charset="0"/>
              </a:rPr>
              <a:t> </a:t>
            </a:r>
            <a:r>
              <a:rPr lang="en-US" altLang="zh-CN" dirty="0" smtClean="0">
                <a:solidFill>
                  <a:schemeClr val="bg1">
                    <a:lumMod val="50000"/>
                  </a:schemeClr>
                </a:solidFill>
                <a:ea typeface="Roboto Cn" pitchFamily="2" charset="0"/>
                <a:cs typeface="Arial" panose="020B0604020202020204" pitchFamily="34" charset="0"/>
              </a:rPr>
              <a:t>     reversed with milameline</a:t>
            </a:r>
          </a:p>
        </p:txBody>
      </p:sp>
      <p:sp>
        <p:nvSpPr>
          <p:cNvPr id="3" name="矩形 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768970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Hippocampus-dependent short-term memory requires the left and right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361" y="1223124"/>
            <a:ext cx="10467545" cy="104013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882369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0" y="5918096"/>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dirty="0">
                <a:latin typeface="Arial" charset="0"/>
              </a:rPr>
              <a:t>Hippocampus-dependent short-term memory requires the left and right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404" y="-5503546"/>
            <a:ext cx="11077193" cy="110070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150881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Hippocampus-dependent associative spatial long-term memory uniquely requires the left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430" y="1264920"/>
            <a:ext cx="10779142" cy="1039089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970901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35" y="-5356860"/>
            <a:ext cx="11287931" cy="108813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379758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936" y="464820"/>
            <a:ext cx="6367864" cy="613850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051592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765809" y="2035076"/>
            <a:ext cx="11068049" cy="2677656"/>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dirty="0"/>
              <a:t>The behavioral results were analyzed by </a:t>
            </a:r>
            <a:r>
              <a:rPr lang="en-US" altLang="zh-CN" sz="2800" b="1" dirty="0"/>
              <a:t>two-way ANOVA</a:t>
            </a:r>
            <a:r>
              <a:rPr lang="en-US" altLang="zh-CN" sz="2800" dirty="0"/>
              <a:t/>
            </a:r>
            <a:br>
              <a:rPr lang="en-US" altLang="zh-CN" sz="2800" dirty="0"/>
            </a:br>
            <a:r>
              <a:rPr lang="en-US" altLang="zh-CN" sz="2800" dirty="0"/>
              <a:t>with </a:t>
            </a:r>
            <a:r>
              <a:rPr lang="en-US" altLang="zh-CN" sz="2800" b="1" dirty="0"/>
              <a:t>between-subjects</a:t>
            </a:r>
            <a:r>
              <a:rPr lang="en-US" altLang="zh-CN" sz="2800" dirty="0"/>
              <a:t> factors of </a:t>
            </a:r>
            <a:r>
              <a:rPr lang="en-US" altLang="zh-CN" sz="2800" b="1" dirty="0"/>
              <a:t>transgene (</a:t>
            </a:r>
            <a:r>
              <a:rPr lang="en-US" altLang="zh-CN" sz="2800" b="1" dirty="0" err="1"/>
              <a:t>NpHR</a:t>
            </a:r>
            <a:r>
              <a:rPr lang="en-US" altLang="zh-CN" sz="2800" b="1" dirty="0"/>
              <a:t> vs. YFP) </a:t>
            </a:r>
            <a:r>
              <a:rPr lang="en-US" altLang="zh-CN" sz="2800" dirty="0" smtClean="0"/>
              <a:t>and </a:t>
            </a:r>
            <a:r>
              <a:rPr lang="en-US" altLang="zh-CN" sz="2800" b="1" dirty="0" smtClean="0"/>
              <a:t>hemisphere </a:t>
            </a:r>
            <a:r>
              <a:rPr lang="en-US" altLang="zh-CN" sz="2800" b="1" dirty="0"/>
              <a:t>(left vs. right), </a:t>
            </a:r>
            <a:r>
              <a:rPr lang="en-US" altLang="zh-CN" sz="2800" dirty="0"/>
              <a:t>and also a </a:t>
            </a:r>
            <a:r>
              <a:rPr lang="en-US" altLang="zh-CN" sz="2800" b="1" dirty="0"/>
              <a:t>within-subjects</a:t>
            </a:r>
            <a:r>
              <a:rPr lang="en-US" altLang="zh-CN" sz="2800" dirty="0"/>
              <a:t> factor </a:t>
            </a:r>
            <a:r>
              <a:rPr lang="en-US" altLang="zh-CN" sz="2800" dirty="0" smtClean="0"/>
              <a:t>of block </a:t>
            </a:r>
            <a:r>
              <a:rPr lang="en-US" altLang="zh-CN" sz="2800" dirty="0"/>
              <a:t>for the long-term memory tests. </a:t>
            </a:r>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Analysis</a:t>
            </a:r>
          </a:p>
        </p:txBody>
      </p:sp>
    </p:spTree>
    <p:extLst>
      <p:ext uri="{BB962C8B-B14F-4D97-AF65-F5344CB8AC3E}">
        <p14:creationId xmlns:p14="http://schemas.microsoft.com/office/powerpoint/2010/main" val="19803459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209551" y="396776"/>
            <a:ext cx="5709348" cy="3970318"/>
          </a:xfrm>
          <a:prstGeom prst="rect">
            <a:avLst/>
          </a:prstGeom>
        </p:spPr>
        <p:txBody>
          <a:bodyPr wrap="square">
            <a:spAutoFit/>
          </a:bodyPr>
          <a:lstStyle/>
          <a:p>
            <a:pPr>
              <a:lnSpc>
                <a:spcPct val="150000"/>
              </a:lnSpc>
            </a:pPr>
            <a:endParaRPr lang="en-US" altLang="zh-CN" sz="2800" b="1" dirty="0" smtClean="0">
              <a:ea typeface="Roboto Cn" pitchFamily="2" charset="0"/>
              <a:cs typeface="Arial" panose="020B0604020202020204" pitchFamily="34" charset="0"/>
            </a:endParaRPr>
          </a:p>
          <a:p>
            <a:pPr marL="742950" lvl="1" indent="-285750">
              <a:lnSpc>
                <a:spcPct val="150000"/>
              </a:lnSpc>
              <a:buFont typeface="Arial" panose="020B0604020202020204" pitchFamily="34" charset="0"/>
              <a:buChar char="•"/>
            </a:pPr>
            <a:endParaRPr lang="en-US" altLang="zh-CN" sz="2800" dirty="0" smtClean="0"/>
          </a:p>
          <a:p>
            <a:pPr marL="742950" lvl="1" indent="-285750">
              <a:lnSpc>
                <a:spcPct val="150000"/>
              </a:lnSpc>
              <a:buFont typeface="Arial" panose="020B0604020202020204" pitchFamily="34" charset="0"/>
              <a:buChar char="•"/>
            </a:pPr>
            <a:r>
              <a:rPr lang="en-US" altLang="zh-CN" sz="2800" b="1" dirty="0" smtClean="0"/>
              <a:t>Silencing </a:t>
            </a:r>
            <a:r>
              <a:rPr lang="en-US" altLang="zh-CN" sz="2800" b="1" dirty="0"/>
              <a:t>of </a:t>
            </a:r>
            <a:r>
              <a:rPr lang="en-US" altLang="zh-CN" sz="2800" b="1" dirty="0" smtClean="0"/>
              <a:t>either the </a:t>
            </a:r>
            <a:r>
              <a:rPr lang="en-US" altLang="zh-CN" sz="2800" b="1" dirty="0"/>
              <a:t>left or right CA3 </a:t>
            </a:r>
            <a:r>
              <a:rPr lang="en-US" altLang="zh-CN" sz="2800" b="1" dirty="0" smtClean="0"/>
              <a:t>can </a:t>
            </a:r>
            <a:r>
              <a:rPr lang="en-US" altLang="zh-CN" sz="2800" b="1" dirty="0"/>
              <a:t>impair </a:t>
            </a:r>
            <a:r>
              <a:rPr lang="en-US" altLang="zh-CN" sz="2800" b="1" u="sng" dirty="0"/>
              <a:t>short-term </a:t>
            </a:r>
            <a:r>
              <a:rPr lang="en-US" altLang="zh-CN" sz="2800" b="1" u="sng" dirty="0" smtClean="0"/>
              <a:t>memory</a:t>
            </a:r>
            <a:r>
              <a:rPr lang="en-US" altLang="zh-CN" sz="2800" b="1" dirty="0" smtClean="0"/>
              <a:t>. </a:t>
            </a:r>
            <a:r>
              <a:rPr lang="en-US" altLang="zh-CN" sz="2800" dirty="0"/>
              <a:t/>
            </a:r>
            <a:br>
              <a:rPr lang="en-US" altLang="zh-CN" sz="2800" dirty="0"/>
            </a:br>
            <a:endParaRPr lang="en-US" altLang="zh-CN" sz="2800" dirty="0"/>
          </a:p>
        </p:txBody>
      </p:sp>
      <p:sp>
        <p:nvSpPr>
          <p:cNvPr id="5" name="Rectangle 96"/>
          <p:cNvSpPr/>
          <p:nvPr/>
        </p:nvSpPr>
        <p:spPr>
          <a:xfrm>
            <a:off x="6194286" y="396776"/>
            <a:ext cx="5709348" cy="4616648"/>
          </a:xfrm>
          <a:prstGeom prst="rect">
            <a:avLst/>
          </a:prstGeom>
        </p:spPr>
        <p:txBody>
          <a:bodyPr wrap="square">
            <a:spAutoFit/>
          </a:bodyPr>
          <a:lstStyle/>
          <a:p>
            <a:pPr marL="742950" lvl="1" indent="-285750">
              <a:lnSpc>
                <a:spcPct val="150000"/>
              </a:lnSpc>
              <a:buFont typeface="Arial" panose="020B0604020202020204" pitchFamily="34" charset="0"/>
              <a:buChar char="•"/>
            </a:pPr>
            <a:endParaRPr lang="en-US" altLang="zh-CN" sz="2800" dirty="0" smtClean="0"/>
          </a:p>
          <a:p>
            <a:pPr marL="285750" indent="-285750">
              <a:lnSpc>
                <a:spcPct val="150000"/>
              </a:lnSpc>
              <a:buFont typeface="Arial" panose="020B0604020202020204" pitchFamily="34" charset="0"/>
              <a:buChar char="•"/>
            </a:pPr>
            <a:endParaRPr lang="en-US" altLang="zh-CN" sz="2800" b="1" dirty="0" smtClean="0"/>
          </a:p>
          <a:p>
            <a:pPr marL="285750" indent="-285750">
              <a:lnSpc>
                <a:spcPct val="150000"/>
              </a:lnSpc>
              <a:buFont typeface="Arial" panose="020B0604020202020204" pitchFamily="34" charset="0"/>
              <a:buChar char="•"/>
            </a:pPr>
            <a:r>
              <a:rPr lang="en-US" altLang="zh-CN" sz="2800" b="1" dirty="0" smtClean="0"/>
              <a:t>A </a:t>
            </a:r>
            <a:r>
              <a:rPr lang="en-US" altLang="zh-CN" sz="2800" b="1" dirty="0"/>
              <a:t>striking asymmetry emerged in long-term </a:t>
            </a:r>
            <a:r>
              <a:rPr lang="en-US" altLang="zh-CN" sz="2800" b="1" dirty="0" smtClean="0"/>
              <a:t>memory :</a:t>
            </a:r>
          </a:p>
          <a:p>
            <a:pPr lvl="1">
              <a:lnSpc>
                <a:spcPct val="150000"/>
              </a:lnSpc>
            </a:pPr>
            <a:r>
              <a:rPr lang="en-US" altLang="zh-CN" sz="2800" b="1" dirty="0" smtClean="0"/>
              <a:t>Only </a:t>
            </a:r>
            <a:r>
              <a:rPr lang="en-US" altLang="zh-CN" sz="2800" b="1" dirty="0"/>
              <a:t>left CA3 silencing impaired </a:t>
            </a:r>
            <a:r>
              <a:rPr lang="en-US" altLang="zh-CN" sz="2800" b="1" dirty="0" smtClean="0"/>
              <a:t>associative </a:t>
            </a:r>
            <a:r>
              <a:rPr lang="en-US" altLang="zh-CN" sz="2800" b="1" dirty="0"/>
              <a:t>spatial </a:t>
            </a:r>
            <a:r>
              <a:rPr lang="en-US" altLang="zh-CN" sz="2800" b="1" u="sng" dirty="0"/>
              <a:t>long-term </a:t>
            </a:r>
            <a:r>
              <a:rPr lang="en-US" altLang="zh-CN" sz="2800" b="1" u="sng" dirty="0" smtClean="0"/>
              <a:t>memory</a:t>
            </a:r>
            <a:r>
              <a:rPr lang="en-US" altLang="zh-CN" sz="2800" b="1" dirty="0" smtClean="0"/>
              <a:t>.</a:t>
            </a:r>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Results</a:t>
            </a:r>
          </a:p>
        </p:txBody>
      </p:sp>
    </p:spTree>
    <p:extLst>
      <p:ext uri="{BB962C8B-B14F-4D97-AF65-F5344CB8AC3E}">
        <p14:creationId xmlns:p14="http://schemas.microsoft.com/office/powerpoint/2010/main" val="38136881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High-frequency stimulation-induced LTP is asymmetrically expressed at the CA3–CA1 pyramidal cell synapse.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801" y="6002550"/>
            <a:ext cx="2655359" cy="6336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720" y="2154467"/>
            <a:ext cx="10406400" cy="254330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894720" y="5972308"/>
            <a:ext cx="5224321"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sz="1200" b="1">
                <a:latin typeface="Arial" charset="0"/>
              </a:rPr>
              <a:t>Olivia A. Shipton et al. PNAS 2014;111:42:15238-15243</a:t>
            </a:r>
          </a:p>
        </p:txBody>
      </p:sp>
      <p:sp>
        <p:nvSpPr>
          <p:cNvPr id="3077" name="Text Box 5"/>
          <p:cNvSpPr txBox="1">
            <a:spLocks noChangeArrowheads="1"/>
          </p:cNvSpPr>
          <p:nvPr/>
        </p:nvSpPr>
        <p:spPr bwMode="auto">
          <a:xfrm>
            <a:off x="130560" y="6613175"/>
            <a:ext cx="65740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9pPr>
          </a:lstStyle>
          <a:p>
            <a:r>
              <a:rPr lang="en-GB" sz="1000">
                <a:latin typeface="Arial" charset="0"/>
              </a:rPr>
              <a:t>©2014 by National Academy of Sciences</a:t>
            </a:r>
          </a:p>
        </p:txBody>
      </p:sp>
    </p:spTree>
    <p:extLst>
      <p:ext uri="{BB962C8B-B14F-4D97-AF65-F5344CB8AC3E}">
        <p14:creationId xmlns:p14="http://schemas.microsoft.com/office/powerpoint/2010/main" val="38946306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209551" y="396776"/>
            <a:ext cx="5709348" cy="2677656"/>
          </a:xfrm>
          <a:prstGeom prst="rect">
            <a:avLst/>
          </a:prstGeom>
        </p:spPr>
        <p:txBody>
          <a:bodyPr wrap="square">
            <a:spAutoFit/>
          </a:bodyPr>
          <a:lstStyle/>
          <a:p>
            <a:pPr>
              <a:lnSpc>
                <a:spcPct val="150000"/>
              </a:lnSpc>
            </a:pPr>
            <a:endParaRPr lang="en-US" altLang="zh-CN" sz="2800" b="1" dirty="0" smtClean="0">
              <a:ea typeface="Roboto Cn" pitchFamily="2" charset="0"/>
              <a:cs typeface="Arial" panose="020B0604020202020204" pitchFamily="34" charset="0"/>
            </a:endParaRPr>
          </a:p>
          <a:p>
            <a:pPr marL="742950" lvl="1" indent="-285750">
              <a:lnSpc>
                <a:spcPct val="150000"/>
              </a:lnSpc>
              <a:buFont typeface="Arial" panose="020B0604020202020204" pitchFamily="34" charset="0"/>
              <a:buChar char="•"/>
            </a:pPr>
            <a:endParaRPr lang="en-US" altLang="zh-CN" sz="2800" dirty="0" smtClean="0"/>
          </a:p>
          <a:p>
            <a:pPr marL="742950" lvl="1" indent="-285750">
              <a:lnSpc>
                <a:spcPct val="150000"/>
              </a:lnSpc>
              <a:buFont typeface="Arial" panose="020B0604020202020204" pitchFamily="34" charset="0"/>
              <a:buChar char="•"/>
            </a:pPr>
            <a:r>
              <a:rPr lang="en-US" altLang="zh-CN" sz="2800" b="1" dirty="0" smtClean="0"/>
              <a:t>Silencing</a:t>
            </a:r>
            <a:r>
              <a:rPr lang="en-US" altLang="zh-CN" sz="2800" dirty="0"/>
              <a:t/>
            </a:r>
            <a:br>
              <a:rPr lang="en-US" altLang="zh-CN" sz="2800" dirty="0"/>
            </a:br>
            <a:endParaRPr lang="en-US" altLang="zh-CN" sz="2800" dirty="0"/>
          </a:p>
        </p:txBody>
      </p:sp>
      <p:sp>
        <p:nvSpPr>
          <p:cNvPr id="5" name="Rectangle 96"/>
          <p:cNvSpPr/>
          <p:nvPr/>
        </p:nvSpPr>
        <p:spPr>
          <a:xfrm>
            <a:off x="6194286" y="396776"/>
            <a:ext cx="5709348" cy="2031325"/>
          </a:xfrm>
          <a:prstGeom prst="rect">
            <a:avLst/>
          </a:prstGeom>
        </p:spPr>
        <p:txBody>
          <a:bodyPr wrap="square">
            <a:spAutoFit/>
          </a:bodyPr>
          <a:lstStyle/>
          <a:p>
            <a:pPr marL="742950" lvl="1" indent="-285750">
              <a:lnSpc>
                <a:spcPct val="150000"/>
              </a:lnSpc>
              <a:buFont typeface="Arial" panose="020B0604020202020204" pitchFamily="34" charset="0"/>
              <a:buChar char="•"/>
            </a:pPr>
            <a:endParaRPr lang="en-US" altLang="zh-CN" sz="2800" dirty="0" smtClean="0"/>
          </a:p>
          <a:p>
            <a:pPr marL="285750" indent="-285750">
              <a:lnSpc>
                <a:spcPct val="150000"/>
              </a:lnSpc>
              <a:buFont typeface="Arial" panose="020B0604020202020204" pitchFamily="34" charset="0"/>
              <a:buChar char="•"/>
            </a:pPr>
            <a:endParaRPr lang="en-US" altLang="zh-CN" sz="2800" b="1" dirty="0" smtClean="0"/>
          </a:p>
          <a:p>
            <a:pPr marL="285750" indent="-285750">
              <a:lnSpc>
                <a:spcPct val="150000"/>
              </a:lnSpc>
              <a:buFont typeface="Arial" panose="020B0604020202020204" pitchFamily="34" charset="0"/>
              <a:buChar char="•"/>
            </a:pPr>
            <a:r>
              <a:rPr lang="en-US" altLang="zh-CN" sz="2800" b="1" dirty="0" smtClean="0"/>
              <a:t>A</a:t>
            </a:r>
            <a:endParaRPr lang="en-US" altLang="zh-CN" sz="2800" b="1" dirty="0" smtClean="0"/>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Discussion</a:t>
            </a:r>
            <a:endParaRPr lang="en-US" altLang="zh-CN" sz="4400" b="1" dirty="0" smtClean="0">
              <a:solidFill>
                <a:srgbClr val="00AB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39109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03</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45728" y="3422822"/>
            <a:ext cx="2872902" cy="769441"/>
          </a:xfrm>
          <a:prstGeom prst="rect">
            <a:avLst/>
          </a:prstGeom>
          <a:noFill/>
        </p:spPr>
        <p:txBody>
          <a:bodyPr wrap="non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Lee, 2016</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45728" y="3003482"/>
            <a:ext cx="1820307"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THREE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36632" y="4355748"/>
            <a:ext cx="68944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accent2"/>
                </a:solidFill>
                <a:ea typeface="Roboto Cn" pitchFamily="2" charset="0"/>
                <a:cs typeface="Arial" panose="020B0604020202020204" pitchFamily="34" charset="0"/>
              </a:rPr>
              <a:t>Identify brain regions  scopolamine induce   intensity changes</a:t>
            </a:r>
            <a:endParaRPr lang="en-US" altLang="zh-CN" dirty="0">
              <a:solidFill>
                <a:schemeClr val="accent2"/>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Evaluate the effects of scopolamine on FC </a:t>
            </a:r>
            <a:endParaRPr lang="en-US" altLang="zh-CN" dirty="0">
              <a:solidFill>
                <a:schemeClr val="bg1">
                  <a:lumMod val="50000"/>
                </a:schemeClr>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Whether scopolamine-induced memory effect could be </a:t>
            </a:r>
          </a:p>
          <a:p>
            <a:r>
              <a:rPr lang="en-US" altLang="zh-CN" dirty="0">
                <a:solidFill>
                  <a:schemeClr val="bg1">
                    <a:lumMod val="50000"/>
                  </a:schemeClr>
                </a:solidFill>
                <a:ea typeface="Roboto Cn" pitchFamily="2" charset="0"/>
                <a:cs typeface="Arial" panose="020B0604020202020204" pitchFamily="34" charset="0"/>
              </a:rPr>
              <a:t> </a:t>
            </a:r>
            <a:r>
              <a:rPr lang="en-US" altLang="zh-CN" dirty="0" smtClean="0">
                <a:solidFill>
                  <a:schemeClr val="bg1">
                    <a:lumMod val="50000"/>
                  </a:schemeClr>
                </a:solidFill>
                <a:ea typeface="Roboto Cn" pitchFamily="2" charset="0"/>
                <a:cs typeface="Arial" panose="020B0604020202020204" pitchFamily="34" charset="0"/>
              </a:rPr>
              <a:t>     reversed with milameline</a:t>
            </a:r>
          </a:p>
        </p:txBody>
      </p:sp>
      <p:sp>
        <p:nvSpPr>
          <p:cNvPr id="3" name="矩形 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9661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92480" y="1212867"/>
            <a:ext cx="10835640" cy="4524315"/>
          </a:xfrm>
          <a:prstGeom prst="rect">
            <a:avLst/>
          </a:prstGeom>
          <a:noFill/>
        </p:spPr>
        <p:txBody>
          <a:bodyPr wrap="square" rtlCol="0">
            <a:spAutoFit/>
          </a:bodyPr>
          <a:lstStyle/>
          <a:p>
            <a:pPr algn="ctr"/>
            <a:r>
              <a:rPr lang="en-US" altLang="zh-CN" sz="4800" b="1" dirty="0" err="1"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Interhemispheric</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specialization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in the rodent hippocampus: Implications for storage and</a:t>
            </a:r>
            <a:b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retrieval of short- and long-term memories </a:t>
            </a:r>
            <a:r>
              <a:rPr lang="en-US" altLang="zh-CN" sz="4800" dirty="0"/>
              <a:t/>
            </a:r>
            <a:br>
              <a:rPr lang="en-US" altLang="zh-CN" sz="4800" dirty="0"/>
            </a:b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2479524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7220" y="1075708"/>
            <a:ext cx="10972800" cy="3785652"/>
          </a:xfrm>
          <a:prstGeom prst="rect">
            <a:avLst/>
          </a:prstGeom>
          <a:noFill/>
        </p:spPr>
        <p:txBody>
          <a:bodyPr wrap="square" rtlCol="0">
            <a:spAutoFit/>
          </a:bodyPr>
          <a:lstStyle/>
          <a:p>
            <a:pPr algn="ct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Functional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Cross-Hemispheric Shift Between </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Object-Place Paired Associate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Memory and Spatial Memory in the Human Hippocampus </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42520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9936" b="38073"/>
          <a:stretch/>
        </p:blipFill>
        <p:spPr>
          <a:xfrm>
            <a:off x="0" y="-1"/>
            <a:ext cx="12192000" cy="3390901"/>
          </a:xfrm>
          <a:prstGeom prst="rect">
            <a:avLst/>
          </a:prstGeom>
        </p:spPr>
      </p:pic>
      <p:sp>
        <p:nvSpPr>
          <p:cNvPr id="8" name="矩形 7"/>
          <p:cNvSpPr/>
          <p:nvPr/>
        </p:nvSpPr>
        <p:spPr>
          <a:xfrm>
            <a:off x="-7620" y="0"/>
            <a:ext cx="12192000" cy="339090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82017" y="929034"/>
            <a:ext cx="11070659" cy="2308324"/>
          </a:xfrm>
          <a:prstGeom prst="rect">
            <a:avLst/>
          </a:prstGeom>
          <a:noFill/>
        </p:spPr>
        <p:txBody>
          <a:bodyPr wrap="none" rtlCol="0">
            <a:spAutoFit/>
          </a:bodyPr>
          <a:lstStyle/>
          <a:p>
            <a:r>
              <a:rPr lang="en-US" altLang="zh-CN" sz="7200" b="1" dirty="0" smtClean="0">
                <a:solidFill>
                  <a:srgbClr val="00ABB4"/>
                </a:solidFill>
                <a:latin typeface="微软雅黑" panose="020B0503020204020204" pitchFamily="34" charset="-122"/>
                <a:ea typeface="微软雅黑" panose="020B0503020204020204" pitchFamily="34" charset="-122"/>
              </a:rPr>
              <a:t>HIPPOCAMPUS   </a:t>
            </a:r>
            <a:r>
              <a:rPr lang="en-US" altLang="zh-CN" sz="5400" b="1" dirty="0" smtClean="0">
                <a:solidFill>
                  <a:srgbClr val="00ABB4"/>
                </a:solidFill>
                <a:latin typeface="微软雅黑" panose="020B0503020204020204" pitchFamily="34" charset="-122"/>
                <a:ea typeface="微软雅黑" panose="020B0503020204020204" pitchFamily="34" charset="-122"/>
              </a:rPr>
              <a:t>4.162</a:t>
            </a:r>
            <a:endParaRPr lang="en-US" altLang="zh-CN" sz="7200" b="1" dirty="0" smtClean="0">
              <a:solidFill>
                <a:srgbClr val="00ABB4"/>
              </a:solidFill>
              <a:latin typeface="微软雅黑" panose="020B0503020204020204" pitchFamily="34" charset="-122"/>
              <a:ea typeface="微软雅黑" panose="020B0503020204020204" pitchFamily="34" charset="-122"/>
            </a:endParaRPr>
          </a:p>
          <a:p>
            <a:r>
              <a:rPr lang="en-US" altLang="zh-CN" sz="7200" b="1" dirty="0">
                <a:solidFill>
                  <a:srgbClr val="00ABB4"/>
                </a:solidFill>
                <a:latin typeface="微软雅黑" panose="020B0503020204020204" pitchFamily="34" charset="-122"/>
                <a:ea typeface="微软雅黑" panose="020B0503020204020204" pitchFamily="34" charset="-122"/>
              </a:rPr>
              <a:t>	</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a:solidFill>
                  <a:srgbClr val="00ABB4"/>
                </a:solidFill>
                <a:latin typeface="微软雅黑" panose="020B0503020204020204" pitchFamily="34" charset="-122"/>
                <a:ea typeface="微软雅黑" panose="020B0503020204020204" pitchFamily="34" charset="-122"/>
              </a:rPr>
              <a:t>	</a:t>
            </a:r>
            <a:r>
              <a:rPr lang="en-US" altLang="zh-CN" sz="5400" b="1" dirty="0" smtClean="0">
                <a:solidFill>
                  <a:srgbClr val="00ABB4"/>
                </a:solidFill>
                <a:latin typeface="微软雅黑" panose="020B0503020204020204" pitchFamily="34" charset="-122"/>
                <a:ea typeface="微软雅黑" panose="020B0503020204020204" pitchFamily="34" charset="-122"/>
              </a:rPr>
              <a:t>			Lee , 2016</a:t>
            </a:r>
            <a:endParaRPr lang="zh-CN" altLang="en-US" sz="5400" dirty="0">
              <a:solidFill>
                <a:srgbClr val="00ABB4"/>
              </a:solidFill>
              <a:latin typeface="+mj-ea"/>
              <a:ea typeface="+mj-ea"/>
            </a:endParaRPr>
          </a:p>
        </p:txBody>
      </p:sp>
      <p:cxnSp>
        <p:nvCxnSpPr>
          <p:cNvPr id="18" name="直接连接符 17"/>
          <p:cNvCxnSpPr/>
          <p:nvPr/>
        </p:nvCxnSpPr>
        <p:spPr>
          <a:xfrm>
            <a:off x="3794758" y="3824441"/>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944383" y="3824441"/>
            <a:ext cx="3852950" cy="132343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fMRI</a:t>
            </a:r>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Efficiency index</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
        <p:nvSpPr>
          <p:cNvPr id="17" name="文本框 16"/>
          <p:cNvSpPr txBox="1"/>
          <p:nvPr/>
        </p:nvSpPr>
        <p:spPr>
          <a:xfrm>
            <a:off x="405600" y="3825650"/>
            <a:ext cx="3337773" cy="1938992"/>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rPr>
              <a:t>VR</a:t>
            </a:r>
            <a:r>
              <a:rPr lang="en-US" altLang="zh-CN" sz="2000" dirty="0" smtClean="0"/>
              <a:t> </a:t>
            </a:r>
            <a:endParaRPr lang="en-US" altLang="zh-CN" sz="20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Human(5f+11m,aging</a:t>
            </a:r>
          </a:p>
          <a:p>
            <a:pPr>
              <a:lnSpc>
                <a:spcPct val="200000"/>
              </a:lnSpc>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    19~25)</a:t>
            </a:r>
          </a:p>
        </p:txBody>
      </p:sp>
      <p:cxnSp>
        <p:nvCxnSpPr>
          <p:cNvPr id="22" name="直接连接符 21"/>
          <p:cNvCxnSpPr/>
          <p:nvPr/>
        </p:nvCxnSpPr>
        <p:spPr>
          <a:xfrm>
            <a:off x="7949009" y="3820584"/>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141996" y="3784186"/>
            <a:ext cx="3926598" cy="1938992"/>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Object-based event memory task</a:t>
            </a:r>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Spatial navigation task</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2943003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2529840" y="591207"/>
            <a:ext cx="7283686" cy="5390493"/>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40965521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Objects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35394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Each building: 5 objects each </a:t>
            </a:r>
            <a:r>
              <a:rPr lang="en-US" altLang="zh-CN" sz="2800" dirty="0" err="1" smtClean="0">
                <a:latin typeface="Meiryo" panose="020B0604030504040204" pitchFamily="34" charset="-128"/>
                <a:ea typeface="Meiryo" panose="020B0604030504040204" pitchFamily="34" charset="-128"/>
                <a:cs typeface="Meiryo" panose="020B0604030504040204" pitchFamily="34" charset="-128"/>
              </a:rPr>
              <a:t>conner</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Four buildings in total :20*4</a:t>
            </a:r>
            <a:endParaRPr lang="en-US" altLang="zh-CN" sz="2800" dirty="0" smtClean="0"/>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First day: half of the 80, and another 40 novel objects</a:t>
            </a: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Second day: another half of the 80</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39592741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Groups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4401205"/>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Experimental group</a:t>
            </a:r>
            <a:r>
              <a:rPr lang="zh-CN" altLang="en-US" sz="2800" dirty="0" smtClean="0">
                <a:latin typeface="Meiryo" panose="020B0604030504040204" pitchFamily="34" charset="-128"/>
                <a:ea typeface="Meiryo" panose="020B0604030504040204" pitchFamily="34" charset="-128"/>
                <a:cs typeface="Meiryo" panose="020B0604030504040204" pitchFamily="34" charset="-128"/>
              </a:rPr>
              <a:t>：</a:t>
            </a:r>
            <a:r>
              <a:rPr lang="en-US" altLang="zh-CN" sz="2800" dirty="0" err="1" smtClean="0">
                <a:latin typeface="Meiryo" panose="020B0604030504040204" pitchFamily="34" charset="-128"/>
                <a:ea typeface="Meiryo" panose="020B0604030504040204" pitchFamily="34" charset="-128"/>
                <a:cs typeface="Meiryo" panose="020B0604030504040204" pitchFamily="34" charset="-128"/>
              </a:rPr>
              <a:t>descibe</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below</a:t>
            </a: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Control group: </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the same object for all trail ( a pear-					shaped object)</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extra cue when </a:t>
            </a:r>
            <a:r>
              <a:rPr lang="en-US" altLang="zh-CN" sz="2800" dirty="0" err="1" smtClean="0">
                <a:latin typeface="Meiryo" panose="020B0604030504040204" pitchFamily="34" charset="-128"/>
                <a:ea typeface="Meiryo" panose="020B0604030504040204" pitchFamily="34" charset="-128"/>
                <a:cs typeface="Meiryo" panose="020B0604030504040204" pitchFamily="34" charset="-128"/>
              </a:rPr>
              <a:t>recogniton</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9346786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662539" y="1294013"/>
            <a:ext cx="11068049" cy="5262979"/>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dirty="0" smtClean="0"/>
              <a:t>Before 1</a:t>
            </a:r>
            <a:r>
              <a:rPr lang="en-US" altLang="zh-CN" sz="2800" baseline="30000" dirty="0" smtClean="0"/>
              <a:t>st</a:t>
            </a:r>
            <a:r>
              <a:rPr lang="en-US" altLang="zh-CN" sz="2800" dirty="0" smtClean="0"/>
              <a:t> session: 5-10 min</a:t>
            </a:r>
          </a:p>
          <a:p>
            <a:pPr marL="285750" indent="-285750">
              <a:lnSpc>
                <a:spcPct val="150000"/>
              </a:lnSpc>
              <a:buFont typeface="Arial" panose="020B0604020202020204" pitchFamily="34" charset="0"/>
              <a:buChar char="•"/>
            </a:pPr>
            <a:r>
              <a:rPr lang="en-US" altLang="zh-CN" sz="2800" dirty="0" smtClean="0"/>
              <a:t>1</a:t>
            </a:r>
            <a:r>
              <a:rPr lang="en-US" altLang="zh-CN" sz="2800" baseline="30000" dirty="0" smtClean="0"/>
              <a:t>st</a:t>
            </a:r>
            <a:r>
              <a:rPr lang="en-US" altLang="zh-CN" sz="2800" dirty="0" smtClean="0"/>
              <a:t> session:</a:t>
            </a:r>
          </a:p>
          <a:p>
            <a:pPr marL="742950" lvl="1" indent="-285750">
              <a:lnSpc>
                <a:spcPct val="150000"/>
              </a:lnSpc>
              <a:buFont typeface="Arial" panose="020B0604020202020204" pitchFamily="34" charset="0"/>
              <a:buChar char="•"/>
            </a:pPr>
            <a:r>
              <a:rPr lang="en-US" altLang="zh-CN" sz="2800" dirty="0" smtClean="0"/>
              <a:t>Outside the scanner</a:t>
            </a:r>
          </a:p>
          <a:p>
            <a:pPr marL="742950" lvl="1" indent="-285750">
              <a:lnSpc>
                <a:spcPct val="150000"/>
              </a:lnSpc>
              <a:buFont typeface="Arial" panose="020B0604020202020204" pitchFamily="34" charset="0"/>
              <a:buChar char="•"/>
            </a:pPr>
            <a:r>
              <a:rPr lang="en-US" altLang="zh-CN" sz="2800" dirty="0" smtClean="0"/>
              <a:t>Explore the environment(5’20)</a:t>
            </a:r>
          </a:p>
          <a:p>
            <a:pPr marL="1200150" lvl="2" indent="-285750">
              <a:lnSpc>
                <a:spcPct val="150000"/>
              </a:lnSpc>
              <a:buFont typeface="Arial" panose="020B0604020202020204" pitchFamily="34" charset="0"/>
              <a:buChar char="•"/>
            </a:pPr>
            <a:r>
              <a:rPr lang="en-US" altLang="zh-CN" sz="2800" dirty="0" smtClean="0"/>
              <a:t>Building order: twice, preference, no consecutively</a:t>
            </a:r>
          </a:p>
          <a:p>
            <a:pPr marL="1200150" lvl="2" indent="-285750">
              <a:lnSpc>
                <a:spcPct val="150000"/>
              </a:lnSpc>
              <a:buFont typeface="Arial" panose="020B0604020202020204" pitchFamily="34" charset="0"/>
              <a:buChar char="•"/>
            </a:pPr>
            <a:r>
              <a:rPr lang="en-US" altLang="zh-CN" sz="2800" dirty="0" smtClean="0"/>
              <a:t>Corner order: green light controlled by </a:t>
            </a:r>
            <a:r>
              <a:rPr lang="en-US" altLang="zh-CN" sz="2800" dirty="0" err="1" smtClean="0"/>
              <a:t>enpreimenters</a:t>
            </a:r>
            <a:endParaRPr lang="en-US" altLang="zh-CN" sz="2800" dirty="0" smtClean="0"/>
          </a:p>
          <a:p>
            <a:pPr marL="742950" lvl="1" indent="-285750">
              <a:lnSpc>
                <a:spcPct val="150000"/>
              </a:lnSpc>
              <a:buFont typeface="Arial" panose="020B0604020202020204" pitchFamily="34" charset="0"/>
              <a:buChar char="•"/>
            </a:pPr>
            <a:r>
              <a:rPr lang="en-US" altLang="zh-CN" sz="2800" dirty="0" smtClean="0"/>
              <a:t>Object recognition task(short-term memory)</a:t>
            </a:r>
          </a:p>
          <a:p>
            <a:pPr marL="1200150" lvl="2" indent="-285750">
              <a:lnSpc>
                <a:spcPct val="150000"/>
              </a:lnSpc>
              <a:buFont typeface="Arial" panose="020B0604020202020204" pitchFamily="34" charset="0"/>
              <a:buChar char="•"/>
            </a:pPr>
            <a:r>
              <a:rPr lang="en-US" altLang="zh-CN" sz="2800" dirty="0" smtClean="0"/>
              <a:t>In the center of the maze with grey wall</a:t>
            </a:r>
            <a:endParaRPr lang="en-US" altLang="zh-CN" sz="2800" dirty="0"/>
          </a:p>
        </p:txBody>
      </p:sp>
      <p:sp>
        <p:nvSpPr>
          <p:cNvPr id="6" name="文本框 29"/>
          <p:cNvSpPr txBox="1"/>
          <p:nvPr/>
        </p:nvSpPr>
        <p:spPr>
          <a:xfrm>
            <a:off x="662539" y="294935"/>
            <a:ext cx="743752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Experimental procedures</a:t>
            </a:r>
          </a:p>
        </p:txBody>
      </p:sp>
    </p:spTree>
    <p:extLst>
      <p:ext uri="{BB962C8B-B14F-4D97-AF65-F5344CB8AC3E}">
        <p14:creationId xmlns:p14="http://schemas.microsoft.com/office/powerpoint/2010/main" val="3840210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662538" y="311033"/>
            <a:ext cx="11068049" cy="655564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b="1" dirty="0" smtClean="0"/>
              <a:t>2</a:t>
            </a:r>
            <a:r>
              <a:rPr lang="en-US" altLang="zh-CN" sz="2800" b="1" baseline="30000" dirty="0" smtClean="0"/>
              <a:t>nd</a:t>
            </a:r>
            <a:r>
              <a:rPr lang="en-US" altLang="zh-CN" sz="2800" b="1" dirty="0" smtClean="0"/>
              <a:t> </a:t>
            </a:r>
            <a:r>
              <a:rPr lang="en-US" altLang="zh-CN" sz="2800" b="1" dirty="0" err="1" smtClean="0"/>
              <a:t>sessison</a:t>
            </a:r>
            <a:r>
              <a:rPr lang="en-US" altLang="zh-CN" sz="2800" b="1" dirty="0" smtClean="0"/>
              <a:t> next day</a:t>
            </a:r>
            <a:r>
              <a:rPr lang="en-US" altLang="zh-CN" sz="2800" dirty="0" smtClean="0"/>
              <a:t>(24hr later)</a:t>
            </a:r>
            <a:r>
              <a:rPr lang="zh-CN" altLang="en-US" sz="2800" dirty="0" smtClean="0"/>
              <a:t>：</a:t>
            </a:r>
            <a:endParaRPr lang="en-US" altLang="zh-CN" sz="2800" dirty="0" smtClean="0"/>
          </a:p>
          <a:p>
            <a:pPr marL="742950" lvl="1" indent="-285750">
              <a:lnSpc>
                <a:spcPct val="150000"/>
              </a:lnSpc>
              <a:buFont typeface="Arial" panose="020B0604020202020204" pitchFamily="34" charset="0"/>
              <a:buChar char="•"/>
            </a:pPr>
            <a:r>
              <a:rPr lang="en-US" altLang="zh-CN" sz="2800" dirty="0" smtClean="0"/>
              <a:t>Subjects with at least 70% correct performance</a:t>
            </a:r>
          </a:p>
          <a:p>
            <a:pPr marL="742950" lvl="1" indent="-285750">
              <a:lnSpc>
                <a:spcPct val="150000"/>
              </a:lnSpc>
              <a:buFont typeface="Arial" panose="020B0604020202020204" pitchFamily="34" charset="0"/>
              <a:buChar char="•"/>
            </a:pPr>
            <a:r>
              <a:rPr lang="en-US" altLang="zh-CN" sz="2800" dirty="0" smtClean="0"/>
              <a:t>Inside the scanner</a:t>
            </a:r>
          </a:p>
          <a:p>
            <a:pPr marL="742950" lvl="1" indent="-285750">
              <a:lnSpc>
                <a:spcPct val="150000"/>
              </a:lnSpc>
              <a:buFont typeface="Arial" panose="020B0604020202020204" pitchFamily="34" charset="0"/>
              <a:buChar char="•"/>
            </a:pPr>
            <a:r>
              <a:rPr lang="en-US" altLang="zh-CN" sz="2800" dirty="0" smtClean="0"/>
              <a:t>Explore(2’40)</a:t>
            </a:r>
          </a:p>
          <a:p>
            <a:pPr marL="742950" lvl="1" indent="-285750">
              <a:lnSpc>
                <a:spcPct val="150000"/>
              </a:lnSpc>
              <a:buFont typeface="Arial" panose="020B0604020202020204" pitchFamily="34" charset="0"/>
              <a:buChar char="•"/>
            </a:pPr>
            <a:r>
              <a:rPr lang="en-US" altLang="zh-CN" sz="2800" dirty="0" smtClean="0"/>
              <a:t>80 trails : alternate between </a:t>
            </a:r>
            <a:r>
              <a:rPr lang="en-US" altLang="zh-CN" sz="2800" dirty="0" err="1" smtClean="0"/>
              <a:t>exp</a:t>
            </a:r>
            <a:r>
              <a:rPr lang="en-US" altLang="zh-CN" sz="2800" dirty="0" smtClean="0"/>
              <a:t> and ctrl trails</a:t>
            </a:r>
          </a:p>
          <a:p>
            <a:pPr marL="742950" lvl="1" indent="-285750">
              <a:lnSpc>
                <a:spcPct val="150000"/>
              </a:lnSpc>
              <a:buFont typeface="Arial" panose="020B0604020202020204" pitchFamily="34" charset="0"/>
              <a:buChar char="•"/>
            </a:pPr>
            <a:r>
              <a:rPr lang="en-US" altLang="zh-CN" sz="2800" dirty="0" smtClean="0"/>
              <a:t>Each trail contains 3 periods:	</a:t>
            </a:r>
          </a:p>
          <a:p>
            <a:pPr marL="1428750" lvl="2" indent="-514350">
              <a:lnSpc>
                <a:spcPct val="150000"/>
              </a:lnSpc>
              <a:buFont typeface="+mj-ea"/>
              <a:buAutoNum type="circleNumDbPlain"/>
            </a:pPr>
            <a:r>
              <a:rPr lang="en-US" altLang="zh-CN" sz="2800" dirty="0" smtClean="0"/>
              <a:t>Object-cuing period(11,2 </a:t>
            </a:r>
            <a:r>
              <a:rPr lang="en-US" altLang="zh-CN" sz="2800" dirty="0" smtClean="0">
                <a:sym typeface="Wingdings" pitchFamily="2" charset="2"/>
              </a:rPr>
              <a:t></a:t>
            </a:r>
            <a:r>
              <a:rPr lang="en-US" altLang="zh-CN" sz="2800" dirty="0" smtClean="0"/>
              <a:t> 4TR)</a:t>
            </a:r>
          </a:p>
          <a:p>
            <a:pPr marL="1428750" lvl="2" indent="-514350">
              <a:lnSpc>
                <a:spcPct val="150000"/>
              </a:lnSpc>
              <a:buFont typeface="+mj-ea"/>
              <a:buAutoNum type="circleNumDbPlain"/>
            </a:pPr>
            <a:r>
              <a:rPr lang="en-US" altLang="zh-CN" sz="2800" dirty="0" smtClean="0"/>
              <a:t>Object-cued place </a:t>
            </a:r>
            <a:r>
              <a:rPr lang="en-US" altLang="zh-CN" sz="2800" dirty="0" err="1" smtClean="0"/>
              <a:t>recogniton</a:t>
            </a:r>
            <a:r>
              <a:rPr lang="en-US" altLang="zh-CN" sz="2800" dirty="0" smtClean="0"/>
              <a:t> period(at most 11.2)</a:t>
            </a:r>
          </a:p>
          <a:p>
            <a:pPr marL="1428750" lvl="2" indent="-514350">
              <a:lnSpc>
                <a:spcPct val="150000"/>
              </a:lnSpc>
              <a:buFont typeface="+mj-ea"/>
              <a:buAutoNum type="circleNumDbPlain"/>
            </a:pPr>
            <a:r>
              <a:rPr lang="en-US" altLang="zh-CN" sz="2800" dirty="0" smtClean="0"/>
              <a:t>Spatial navigation period(11.1 in average)</a:t>
            </a:r>
          </a:p>
          <a:p>
            <a:pPr marL="971550" lvl="1" indent="-514350">
              <a:lnSpc>
                <a:spcPct val="150000"/>
              </a:lnSpc>
              <a:buFont typeface="Arial" pitchFamily="34" charset="0"/>
              <a:buChar char="•"/>
            </a:pPr>
            <a:r>
              <a:rPr lang="en-US" altLang="zh-CN" sz="2800" dirty="0" err="1" smtClean="0"/>
              <a:t>Intertrail</a:t>
            </a:r>
            <a:r>
              <a:rPr lang="en-US" altLang="zh-CN" sz="2800" dirty="0" smtClean="0"/>
              <a:t> interval period: 2.8~5.6</a:t>
            </a:r>
            <a:endParaRPr lang="en-US" altLang="zh-CN" sz="2800" dirty="0"/>
          </a:p>
        </p:txBody>
      </p:sp>
    </p:spTree>
    <p:extLst>
      <p:ext uri="{BB962C8B-B14F-4D97-AF65-F5344CB8AC3E}">
        <p14:creationId xmlns:p14="http://schemas.microsoft.com/office/powerpoint/2010/main" val="20860172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396399" y="571500"/>
            <a:ext cx="11426984" cy="532088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21050195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1446550"/>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Behavioral </a:t>
            </a:r>
            <a:r>
              <a:rPr lang="en-US" altLang="zh-CN" sz="4400" b="1" dirty="0">
                <a:solidFill>
                  <a:srgbClr val="00ABB4"/>
                </a:solidFill>
                <a:latin typeface="微软雅黑" panose="020B0503020204020204" pitchFamily="34" charset="-122"/>
                <a:ea typeface="微软雅黑" panose="020B0503020204020204" pitchFamily="34" charset="-122"/>
              </a:rPr>
              <a:t>Analysis </a:t>
            </a:r>
            <a:br>
              <a:rPr lang="en-US" altLang="zh-CN" sz="4400" b="1" dirty="0">
                <a:solidFill>
                  <a:srgbClr val="00ABB4"/>
                </a:solidFill>
                <a:latin typeface="微软雅黑" panose="020B0503020204020204" pitchFamily="34" charset="-122"/>
                <a:ea typeface="微软雅黑" panose="020B0503020204020204" pitchFamily="34" charset="-122"/>
              </a:rPr>
            </a:b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269558"/>
            <a:ext cx="10783470"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Binomial threshold</a:t>
            </a:r>
            <a:r>
              <a:rPr lang="en-US" altLang="zh-CN" sz="2800" dirty="0">
                <a:latin typeface="Meiryo" panose="020B0604030504040204" pitchFamily="34" charset="-128"/>
                <a:ea typeface="Meiryo" panose="020B0604030504040204" pitchFamily="34" charset="-128"/>
                <a:cs typeface="Meiryo" panose="020B0604030504040204" pitchFamily="34" charset="-128"/>
              </a:rPr>
              <a:t>: higher than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chance</a:t>
            </a:r>
          </a:p>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Efficiency index</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dividing the standard angular distance (shortest distance) </a:t>
            </a:r>
            <a:r>
              <a:rPr lang="en-US" altLang="zh-CN" sz="2800" dirty="0">
                <a:latin typeface="Meiryo" panose="020B0604030504040204" pitchFamily="34" charset="-128"/>
                <a:ea typeface="Meiryo" panose="020B0604030504040204" pitchFamily="34" charset="-128"/>
                <a:cs typeface="Meiryo" panose="020B0604030504040204" pitchFamily="34" charset="-128"/>
              </a:rPr>
              <a:t>by the cumulative angular distance </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800" b="1" dirty="0">
                <a:latin typeface="Meiryo" panose="020B0604030504040204" pitchFamily="34" charset="-128"/>
                <a:ea typeface="Meiryo" panose="020B0604030504040204" pitchFamily="34" charset="-128"/>
                <a:cs typeface="Meiryo" panose="020B0604030504040204" pitchFamily="34" charset="-128"/>
              </a:rPr>
              <a:t>Individual </a:t>
            </a: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efficiency</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dividing </a:t>
            </a:r>
            <a:r>
              <a:rPr lang="en-US" altLang="zh-CN" sz="2800" dirty="0">
                <a:latin typeface="Meiryo" panose="020B0604030504040204" pitchFamily="34" charset="-128"/>
                <a:ea typeface="Meiryo" panose="020B0604030504040204" pitchFamily="34" charset="-128"/>
                <a:cs typeface="Meiryo" panose="020B0604030504040204" pitchFamily="34" charset="-128"/>
              </a:rPr>
              <a:t>the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average efficiency </a:t>
            </a:r>
            <a:r>
              <a:rPr lang="en-US" altLang="zh-CN" sz="2800" dirty="0">
                <a:latin typeface="Meiryo" panose="020B0604030504040204" pitchFamily="34" charset="-128"/>
                <a:ea typeface="Meiryo" panose="020B0604030504040204" pitchFamily="34" charset="-128"/>
                <a:cs typeface="Meiryo" panose="020B0604030504040204" pitchFamily="34" charset="-128"/>
              </a:rPr>
              <a:t>index for experimental trials by that for control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trials</a:t>
            </a:r>
          </a:p>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Advantages</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linearly, recall or </a:t>
            </a:r>
            <a:r>
              <a:rPr lang="en-US" altLang="zh-CN" sz="2800" dirty="0" err="1" smtClean="0">
                <a:latin typeface="Meiryo" panose="020B0604030504040204" pitchFamily="34" charset="-128"/>
                <a:ea typeface="Meiryo" panose="020B0604030504040204" pitchFamily="34" charset="-128"/>
                <a:cs typeface="Meiryo" panose="020B0604030504040204" pitchFamily="34" charset="-128"/>
              </a:rPr>
              <a:t>rerecogniton</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confidence</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24196113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842009" y="2370356"/>
            <a:ext cx="11068049" cy="1569660"/>
          </a:xfrm>
          <a:prstGeom prst="rect">
            <a:avLst/>
          </a:prstGeom>
        </p:spPr>
        <p:txBody>
          <a:bodyPr wrap="square">
            <a:spAutoFit/>
          </a:bodyPr>
          <a:lstStyle/>
          <a:p>
            <a:pPr>
              <a:lnSpc>
                <a:spcPct val="150000"/>
              </a:lnSpc>
            </a:pPr>
            <a:r>
              <a:rPr lang="en-US" altLang="zh-CN" sz="3200" b="1" dirty="0"/>
              <a:t> </a:t>
            </a:r>
            <a:r>
              <a:rPr lang="en-US" altLang="zh-CN" sz="3200" b="1" dirty="0" smtClean="0"/>
              <a:t> Successful </a:t>
            </a:r>
            <a:r>
              <a:rPr lang="en-US" altLang="zh-CN" sz="3200" b="1" dirty="0"/>
              <a:t>Behavioral </a:t>
            </a:r>
            <a:r>
              <a:rPr lang="en-US" altLang="zh-CN" sz="3200" b="1" dirty="0" smtClean="0"/>
              <a:t>Performance in </a:t>
            </a:r>
            <a:r>
              <a:rPr lang="en-US" altLang="zh-CN" sz="3200" b="1" dirty="0"/>
              <a:t>the VR </a:t>
            </a:r>
            <a:r>
              <a:rPr lang="en-US" altLang="zh-CN" sz="3200" b="1" dirty="0" smtClean="0"/>
              <a:t>Task</a:t>
            </a:r>
          </a:p>
          <a:p>
            <a:pPr lvl="2" indent="-457200">
              <a:lnSpc>
                <a:spcPct val="150000"/>
              </a:lnSpc>
              <a:buFont typeface="Arial" pitchFamily="34" charset="0"/>
              <a:buChar char="•"/>
            </a:pPr>
            <a:r>
              <a:rPr lang="en-US" altLang="zh-CN" sz="3200" b="1" dirty="0"/>
              <a:t>period 2 &amp; </a:t>
            </a:r>
            <a:r>
              <a:rPr lang="en-US" altLang="zh-CN" sz="3200" b="1" dirty="0" smtClean="0"/>
              <a:t>3</a:t>
            </a:r>
            <a:endParaRPr lang="en-US" altLang="zh-CN" sz="2800" dirty="0"/>
          </a:p>
        </p:txBody>
      </p:sp>
      <p:sp>
        <p:nvSpPr>
          <p:cNvPr id="6" name="文本框 29"/>
          <p:cNvSpPr txBox="1"/>
          <p:nvPr/>
        </p:nvSpPr>
        <p:spPr>
          <a:xfrm>
            <a:off x="842009" y="13236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 1:</a:t>
            </a:r>
          </a:p>
        </p:txBody>
      </p:sp>
    </p:spTree>
    <p:extLst>
      <p:ext uri="{BB962C8B-B14F-4D97-AF65-F5344CB8AC3E}">
        <p14:creationId xmlns:p14="http://schemas.microsoft.com/office/powerpoint/2010/main" val="3858225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9936" b="38073"/>
          <a:stretch/>
        </p:blipFill>
        <p:spPr>
          <a:xfrm>
            <a:off x="0" y="-1"/>
            <a:ext cx="12192000" cy="3390901"/>
          </a:xfrm>
          <a:prstGeom prst="rect">
            <a:avLst/>
          </a:prstGeom>
        </p:spPr>
      </p:pic>
      <p:sp>
        <p:nvSpPr>
          <p:cNvPr id="8" name="矩形 7"/>
          <p:cNvSpPr/>
          <p:nvPr/>
        </p:nvSpPr>
        <p:spPr>
          <a:xfrm>
            <a:off x="0" y="0"/>
            <a:ext cx="12192000" cy="339090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344017" y="929034"/>
            <a:ext cx="9126024" cy="2308324"/>
          </a:xfrm>
          <a:prstGeom prst="rect">
            <a:avLst/>
          </a:prstGeom>
          <a:noFill/>
        </p:spPr>
        <p:txBody>
          <a:bodyPr wrap="none" rtlCol="0">
            <a:spAutoFit/>
          </a:bodyPr>
          <a:lstStyle/>
          <a:p>
            <a:r>
              <a:rPr lang="en-US" altLang="zh-CN" sz="7200" b="1" dirty="0" err="1" smtClean="0">
                <a:solidFill>
                  <a:srgbClr val="00ABB4"/>
                </a:solidFill>
                <a:latin typeface="微软雅黑" panose="020B0503020204020204" pitchFamily="34" charset="-122"/>
                <a:ea typeface="微软雅黑" panose="020B0503020204020204" pitchFamily="34" charset="-122"/>
              </a:rPr>
              <a:t>BioRxiv</a:t>
            </a:r>
            <a:endParaRPr lang="en-US" altLang="zh-CN" sz="7200" b="1" dirty="0" smtClean="0">
              <a:solidFill>
                <a:srgbClr val="00ABB4"/>
              </a:solidFill>
              <a:latin typeface="微软雅黑" panose="020B0503020204020204" pitchFamily="34" charset="-122"/>
              <a:ea typeface="微软雅黑" panose="020B0503020204020204" pitchFamily="34" charset="-122"/>
            </a:endParaRPr>
          </a:p>
          <a:p>
            <a:r>
              <a:rPr lang="en-US" altLang="zh-CN" sz="7200" b="1" dirty="0">
                <a:solidFill>
                  <a:srgbClr val="00ABB4"/>
                </a:solidFill>
                <a:latin typeface="微软雅黑" panose="020B0503020204020204" pitchFamily="34" charset="-122"/>
                <a:ea typeface="微软雅黑" panose="020B0503020204020204" pitchFamily="34" charset="-122"/>
              </a:rPr>
              <a:t>	</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smtClean="0">
                <a:solidFill>
                  <a:srgbClr val="00ABB4"/>
                </a:solidFill>
                <a:latin typeface="微软雅黑" panose="020B0503020204020204" pitchFamily="34" charset="-122"/>
                <a:ea typeface="微软雅黑" panose="020B0503020204020204" pitchFamily="34" charset="-122"/>
              </a:rPr>
              <a:t>Jordan , 2017</a:t>
            </a:r>
            <a:endParaRPr lang="zh-CN" altLang="en-US" sz="5400" dirty="0">
              <a:solidFill>
                <a:srgbClr val="00ABB4"/>
              </a:solidFill>
              <a:latin typeface="+mj-ea"/>
              <a:ea typeface="+mj-ea"/>
            </a:endParaRPr>
          </a:p>
        </p:txBody>
      </p:sp>
      <p:cxnSp>
        <p:nvCxnSpPr>
          <p:cNvPr id="18" name="直接连接符 17"/>
          <p:cNvCxnSpPr/>
          <p:nvPr/>
        </p:nvCxnSpPr>
        <p:spPr>
          <a:xfrm>
            <a:off x="3794758" y="3824441"/>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980554" y="4618130"/>
            <a:ext cx="3852950" cy="630942"/>
          </a:xfrm>
          <a:prstGeom prst="rect">
            <a:avLst/>
          </a:prstGeom>
          <a:noFill/>
        </p:spPr>
        <p:txBody>
          <a:bodyPr wrap="square" rtlCol="0">
            <a:spAutoFit/>
          </a:bodyPr>
          <a:lstStyle/>
          <a:p>
            <a:pPr marL="800100" lvl="1"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Rodents </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
        <p:nvSpPr>
          <p:cNvPr id="17" name="文本框 16"/>
          <p:cNvSpPr txBox="1"/>
          <p:nvPr/>
        </p:nvSpPr>
        <p:spPr>
          <a:xfrm>
            <a:off x="1053300" y="4618130"/>
            <a:ext cx="1699568" cy="630942"/>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Overview</a:t>
            </a:r>
          </a:p>
        </p:txBody>
      </p:sp>
      <p:cxnSp>
        <p:nvCxnSpPr>
          <p:cNvPr id="22" name="直接连接符 21"/>
          <p:cNvCxnSpPr/>
          <p:nvPr/>
        </p:nvCxnSpPr>
        <p:spPr>
          <a:xfrm>
            <a:off x="7949009" y="3820584"/>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265402" y="4310353"/>
            <a:ext cx="3926598" cy="124649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Storage and retrieval of memory</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36711787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382981" y="1828800"/>
            <a:ext cx="11249902" cy="292808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33120538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387694" y="1036320"/>
            <a:ext cx="11298529" cy="482678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41977747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572304" y="876300"/>
            <a:ext cx="11007239" cy="490784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35074834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842009" y="2370356"/>
            <a:ext cx="11068049" cy="1569660"/>
          </a:xfrm>
          <a:prstGeom prst="rect">
            <a:avLst/>
          </a:prstGeom>
        </p:spPr>
        <p:txBody>
          <a:bodyPr wrap="square">
            <a:spAutoFit/>
          </a:bodyPr>
          <a:lstStyle/>
          <a:p>
            <a:pPr>
              <a:lnSpc>
                <a:spcPct val="150000"/>
              </a:lnSpc>
            </a:pPr>
            <a:r>
              <a:rPr lang="en-US" altLang="zh-CN" sz="3200" b="1" dirty="0" smtClean="0"/>
              <a:t>  </a:t>
            </a:r>
            <a:r>
              <a:rPr lang="en-US" altLang="zh-CN" sz="3200" b="1" u="sng" dirty="0" smtClean="0"/>
              <a:t>BOLD </a:t>
            </a:r>
            <a:r>
              <a:rPr lang="en-US" altLang="zh-CN" sz="3200" b="1" u="sng" dirty="0"/>
              <a:t>Signal Change </a:t>
            </a:r>
            <a:r>
              <a:rPr lang="en-US" altLang="zh-CN" sz="3200" b="1" dirty="0"/>
              <a:t>during </a:t>
            </a:r>
            <a:r>
              <a:rPr lang="en-US" altLang="zh-CN" sz="3200" b="1" dirty="0" smtClean="0"/>
              <a:t>Memory-based versus </a:t>
            </a:r>
            <a:r>
              <a:rPr lang="en-US" altLang="zh-CN" sz="3200" b="1" dirty="0"/>
              <a:t>Visually Guided </a:t>
            </a:r>
            <a:r>
              <a:rPr lang="en-US" altLang="zh-CN" sz="3200" b="1" dirty="0" smtClean="0"/>
              <a:t>Retrieval</a:t>
            </a:r>
            <a:endParaRPr lang="en-US" altLang="zh-CN" sz="2800" dirty="0"/>
          </a:p>
        </p:txBody>
      </p:sp>
      <p:sp>
        <p:nvSpPr>
          <p:cNvPr id="6" name="文本框 29"/>
          <p:cNvSpPr txBox="1"/>
          <p:nvPr/>
        </p:nvSpPr>
        <p:spPr>
          <a:xfrm>
            <a:off x="842009" y="13236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 2:</a:t>
            </a:r>
          </a:p>
        </p:txBody>
      </p:sp>
    </p:spTree>
    <p:extLst>
      <p:ext uri="{BB962C8B-B14F-4D97-AF65-F5344CB8AC3E}">
        <p14:creationId xmlns:p14="http://schemas.microsoft.com/office/powerpoint/2010/main" val="22686054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651" y="990600"/>
            <a:ext cx="11538269" cy="4571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3970020" y="176022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854440" y="176022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88620" y="470154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0939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98716"/>
            <a:ext cx="11731143" cy="3550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228600" y="312420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6236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 y="579644"/>
            <a:ext cx="10271760" cy="5929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1127760" y="640080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6236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2225041" y="688706"/>
            <a:ext cx="7547572" cy="5570096"/>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20408402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842009" y="2370356"/>
            <a:ext cx="11068049" cy="3046988"/>
          </a:xfrm>
          <a:prstGeom prst="rect">
            <a:avLst/>
          </a:prstGeom>
        </p:spPr>
        <p:txBody>
          <a:bodyPr wrap="square">
            <a:spAutoFit/>
          </a:bodyPr>
          <a:lstStyle/>
          <a:p>
            <a:pPr>
              <a:lnSpc>
                <a:spcPct val="150000"/>
              </a:lnSpc>
            </a:pPr>
            <a:r>
              <a:rPr lang="en-US" altLang="zh-CN" sz="3200" b="1" dirty="0"/>
              <a:t> </a:t>
            </a:r>
            <a:r>
              <a:rPr lang="en-US" altLang="zh-CN" sz="3200" b="1" dirty="0" smtClean="0"/>
              <a:t> Contributions </a:t>
            </a:r>
            <a:r>
              <a:rPr lang="en-US" altLang="zh-CN" sz="3200" b="1" dirty="0"/>
              <a:t>of Other Factors </a:t>
            </a:r>
            <a:r>
              <a:rPr lang="en-US" altLang="zh-CN" sz="3200" b="1" dirty="0" smtClean="0"/>
              <a:t>to Hemispheric Bias</a:t>
            </a:r>
          </a:p>
          <a:p>
            <a:pPr marL="1371600" lvl="2" indent="-457200">
              <a:lnSpc>
                <a:spcPct val="150000"/>
              </a:lnSpc>
              <a:buFont typeface="Arial" pitchFamily="34" charset="0"/>
              <a:buChar char="•"/>
            </a:pPr>
            <a:r>
              <a:rPr lang="en-US" altLang="zh-CN" sz="3200" b="1" dirty="0" smtClean="0"/>
              <a:t>GLM</a:t>
            </a:r>
          </a:p>
          <a:p>
            <a:pPr marL="1371600" lvl="2" indent="-457200">
              <a:lnSpc>
                <a:spcPct val="150000"/>
              </a:lnSpc>
              <a:buFont typeface="Arial" pitchFamily="34" charset="0"/>
              <a:buChar char="•"/>
            </a:pPr>
            <a:r>
              <a:rPr lang="en-US" altLang="zh-CN" sz="3200" b="1" dirty="0" smtClean="0"/>
              <a:t>Differences in task difficulty</a:t>
            </a:r>
          </a:p>
          <a:p>
            <a:pPr marL="1371600" lvl="2" indent="-457200">
              <a:lnSpc>
                <a:spcPct val="150000"/>
              </a:lnSpc>
              <a:buFont typeface="Arial" pitchFamily="34" charset="0"/>
              <a:buChar char="•"/>
            </a:pPr>
            <a:r>
              <a:rPr lang="en-US" altLang="zh-CN" sz="3200" b="1" dirty="0" smtClean="0"/>
              <a:t>Gender</a:t>
            </a:r>
            <a:endParaRPr lang="en-US" altLang="zh-CN" sz="2800" dirty="0"/>
          </a:p>
        </p:txBody>
      </p:sp>
      <p:sp>
        <p:nvSpPr>
          <p:cNvPr id="6" name="文本框 29"/>
          <p:cNvSpPr txBox="1"/>
          <p:nvPr/>
        </p:nvSpPr>
        <p:spPr>
          <a:xfrm>
            <a:off x="842009" y="13236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 3:</a:t>
            </a:r>
          </a:p>
        </p:txBody>
      </p:sp>
    </p:spTree>
    <p:extLst>
      <p:ext uri="{BB962C8B-B14F-4D97-AF65-F5344CB8AC3E}">
        <p14:creationId xmlns:p14="http://schemas.microsoft.com/office/powerpoint/2010/main" val="13704194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198120" y="1977254"/>
            <a:ext cx="11863067" cy="2501407"/>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3600003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35394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Synaptic Physiology:</a:t>
            </a:r>
          </a:p>
          <a:p>
            <a:pPr marL="800100" lvl="1"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 </a:t>
            </a:r>
            <a:r>
              <a:rPr lang="en-US" altLang="zh-CN" sz="2800" dirty="0">
                <a:latin typeface="Meiryo" panose="020B0604030504040204" pitchFamily="34" charset="-128"/>
                <a:ea typeface="Meiryo" panose="020B0604030504040204" pitchFamily="34" charset="-128"/>
                <a:cs typeface="Meiryo" panose="020B0604030504040204" pitchFamily="34" charset="-128"/>
              </a:rPr>
              <a:t>left-dominance of NR2B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density</a:t>
            </a:r>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right-dominance of GluR1 density </a:t>
            </a:r>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left-dominance at Schaffer collateral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synapses</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3499553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4655820" y="1275774"/>
            <a:ext cx="16118974" cy="4195386"/>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19513425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842009" y="2370356"/>
            <a:ext cx="11068049" cy="3046988"/>
          </a:xfrm>
          <a:prstGeom prst="rect">
            <a:avLst/>
          </a:prstGeom>
        </p:spPr>
        <p:txBody>
          <a:bodyPr wrap="square">
            <a:spAutoFit/>
          </a:bodyPr>
          <a:lstStyle/>
          <a:p>
            <a:pPr>
              <a:lnSpc>
                <a:spcPct val="150000"/>
              </a:lnSpc>
            </a:pPr>
            <a:r>
              <a:rPr lang="en-US" altLang="zh-CN" sz="3200" b="1" dirty="0"/>
              <a:t> </a:t>
            </a:r>
            <a:r>
              <a:rPr lang="en-US" altLang="zh-CN" sz="3200" b="1" dirty="0" smtClean="0"/>
              <a:t>  Hemispheric </a:t>
            </a:r>
            <a:r>
              <a:rPr lang="en-US" altLang="zh-CN" sz="3200" b="1" dirty="0"/>
              <a:t>Difference in BOLD </a:t>
            </a:r>
            <a:r>
              <a:rPr lang="en-US" altLang="zh-CN" sz="3200" b="1" dirty="0" smtClean="0"/>
              <a:t>Activity Correlated </a:t>
            </a:r>
            <a:r>
              <a:rPr lang="en-US" altLang="zh-CN" sz="3200" b="1" dirty="0"/>
              <a:t>with the </a:t>
            </a:r>
            <a:r>
              <a:rPr lang="en-US" altLang="zh-CN" sz="3200" b="1" u="sng" dirty="0"/>
              <a:t>Efficient Retrieval </a:t>
            </a:r>
            <a:r>
              <a:rPr lang="en-US" altLang="zh-CN" sz="3200" b="1" dirty="0" smtClean="0"/>
              <a:t>of Object-place </a:t>
            </a:r>
            <a:r>
              <a:rPr lang="en-US" altLang="zh-CN" sz="3200" b="1" dirty="0"/>
              <a:t>Memory and Spatial </a:t>
            </a:r>
            <a:r>
              <a:rPr lang="en-US" altLang="zh-CN" sz="3200" b="1" dirty="0" smtClean="0"/>
              <a:t>Memory</a:t>
            </a:r>
          </a:p>
          <a:p>
            <a:pPr marL="914400" lvl="1" indent="-457200">
              <a:lnSpc>
                <a:spcPct val="150000"/>
              </a:lnSpc>
              <a:buFont typeface="Arial" pitchFamily="34" charset="0"/>
              <a:buChar char="•"/>
            </a:pPr>
            <a:r>
              <a:rPr lang="en-US" altLang="zh-CN" sz="3200" b="1" dirty="0" smtClean="0"/>
              <a:t>period 2 &amp; 3</a:t>
            </a:r>
            <a:endParaRPr lang="en-US" altLang="zh-CN" sz="2800" dirty="0"/>
          </a:p>
        </p:txBody>
      </p:sp>
      <p:sp>
        <p:nvSpPr>
          <p:cNvPr id="6" name="文本框 29"/>
          <p:cNvSpPr txBox="1"/>
          <p:nvPr/>
        </p:nvSpPr>
        <p:spPr>
          <a:xfrm>
            <a:off x="842009" y="13236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 4:</a:t>
            </a:r>
          </a:p>
        </p:txBody>
      </p:sp>
    </p:spTree>
    <p:extLst>
      <p:ext uri="{BB962C8B-B14F-4D97-AF65-F5344CB8AC3E}">
        <p14:creationId xmlns:p14="http://schemas.microsoft.com/office/powerpoint/2010/main" val="32116763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572304" y="876300"/>
            <a:ext cx="11007239" cy="490784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11837975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577" y="617220"/>
            <a:ext cx="10927095"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48108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2880360" y="209781"/>
            <a:ext cx="6072733" cy="6247141"/>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24982950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209551" y="396776"/>
            <a:ext cx="5709348" cy="2677656"/>
          </a:xfrm>
          <a:prstGeom prst="rect">
            <a:avLst/>
          </a:prstGeom>
        </p:spPr>
        <p:txBody>
          <a:bodyPr wrap="square">
            <a:spAutoFit/>
          </a:bodyPr>
          <a:lstStyle/>
          <a:p>
            <a:pPr>
              <a:lnSpc>
                <a:spcPct val="150000"/>
              </a:lnSpc>
            </a:pPr>
            <a:endParaRPr lang="en-US" altLang="zh-CN" sz="2800" b="1" dirty="0" smtClean="0">
              <a:ea typeface="Roboto Cn" pitchFamily="2" charset="0"/>
              <a:cs typeface="Arial" panose="020B0604020202020204" pitchFamily="34" charset="0"/>
            </a:endParaRPr>
          </a:p>
          <a:p>
            <a:pPr marL="742950" lvl="1" indent="-285750">
              <a:lnSpc>
                <a:spcPct val="150000"/>
              </a:lnSpc>
              <a:buFont typeface="Arial" panose="020B0604020202020204" pitchFamily="34" charset="0"/>
              <a:buChar char="•"/>
            </a:pPr>
            <a:endParaRPr lang="en-US" altLang="zh-CN" sz="2800" dirty="0" smtClean="0"/>
          </a:p>
          <a:p>
            <a:pPr marL="742950" lvl="1" indent="-285750">
              <a:lnSpc>
                <a:spcPct val="150000"/>
              </a:lnSpc>
              <a:buFont typeface="Arial" panose="020B0604020202020204" pitchFamily="34" charset="0"/>
              <a:buChar char="•"/>
            </a:pPr>
            <a:r>
              <a:rPr lang="en-US" altLang="zh-CN" sz="2800" b="1" dirty="0" smtClean="0"/>
              <a:t>Silencing</a:t>
            </a:r>
            <a:r>
              <a:rPr lang="en-US" altLang="zh-CN" sz="2800" dirty="0"/>
              <a:t/>
            </a:r>
            <a:br>
              <a:rPr lang="en-US" altLang="zh-CN" sz="2800" dirty="0"/>
            </a:br>
            <a:endParaRPr lang="en-US" altLang="zh-CN" sz="2800" dirty="0"/>
          </a:p>
        </p:txBody>
      </p:sp>
      <p:sp>
        <p:nvSpPr>
          <p:cNvPr id="5" name="Rectangle 96"/>
          <p:cNvSpPr/>
          <p:nvPr/>
        </p:nvSpPr>
        <p:spPr>
          <a:xfrm>
            <a:off x="6194286" y="396776"/>
            <a:ext cx="5709348" cy="2031325"/>
          </a:xfrm>
          <a:prstGeom prst="rect">
            <a:avLst/>
          </a:prstGeom>
        </p:spPr>
        <p:txBody>
          <a:bodyPr wrap="square">
            <a:spAutoFit/>
          </a:bodyPr>
          <a:lstStyle/>
          <a:p>
            <a:pPr marL="742950" lvl="1" indent="-285750">
              <a:lnSpc>
                <a:spcPct val="150000"/>
              </a:lnSpc>
              <a:buFont typeface="Arial" panose="020B0604020202020204" pitchFamily="34" charset="0"/>
              <a:buChar char="•"/>
            </a:pPr>
            <a:endParaRPr lang="en-US" altLang="zh-CN" sz="2800" dirty="0" smtClean="0"/>
          </a:p>
          <a:p>
            <a:pPr marL="285750" indent="-285750">
              <a:lnSpc>
                <a:spcPct val="150000"/>
              </a:lnSpc>
              <a:buFont typeface="Arial" panose="020B0604020202020204" pitchFamily="34" charset="0"/>
              <a:buChar char="•"/>
            </a:pPr>
            <a:endParaRPr lang="en-US" altLang="zh-CN" sz="2800" b="1" dirty="0" smtClean="0"/>
          </a:p>
          <a:p>
            <a:pPr marL="285750" indent="-285750">
              <a:lnSpc>
                <a:spcPct val="150000"/>
              </a:lnSpc>
              <a:buFont typeface="Arial" panose="020B0604020202020204" pitchFamily="34" charset="0"/>
              <a:buChar char="•"/>
            </a:pPr>
            <a:r>
              <a:rPr lang="en-US" altLang="zh-CN" sz="2800" b="1" dirty="0" smtClean="0"/>
              <a:t>A</a:t>
            </a:r>
            <a:endParaRPr lang="en-US" altLang="zh-CN" sz="2800" b="1" dirty="0" smtClean="0"/>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Discussion</a:t>
            </a:r>
            <a:endParaRPr lang="en-US" altLang="zh-CN" sz="4400" b="1" dirty="0" smtClean="0">
              <a:solidFill>
                <a:srgbClr val="00AB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88532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18510" y="2333008"/>
            <a:ext cx="6964407" cy="1261884"/>
          </a:xfrm>
          <a:prstGeom prst="rect">
            <a:avLst/>
          </a:prstGeom>
          <a:noFill/>
        </p:spPr>
        <p:txBody>
          <a:bodyPr wrap="none" rtlCol="0">
            <a:spAutoFit/>
          </a:bodyPr>
          <a:lstStyle/>
          <a:p>
            <a:pPr algn="ctr"/>
            <a:r>
              <a:rPr lang="en-US" altLang="zh-CN" sz="3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Thank you all for listening~</a:t>
            </a:r>
            <a:r>
              <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endPar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1594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245297"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Goal-Directed Navigation:</a:t>
            </a:r>
            <a:endParaRPr lang="en-US" altLang="zh-CN" sz="2800" b="1"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right </a:t>
            </a:r>
            <a:r>
              <a:rPr lang="en-US" altLang="zh-CN" sz="2800" dirty="0">
                <a:latin typeface="Meiryo" panose="020B0604030504040204" pitchFamily="34" charset="-128"/>
                <a:ea typeface="Meiryo" panose="020B0604030504040204" pitchFamily="34" charset="-128"/>
                <a:cs typeface="Meiryo" panose="020B0604030504040204" pitchFamily="34" charset="-128"/>
              </a:rPr>
              <a:t>hippocampal dominance for memory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retrieval</a:t>
            </a:r>
          </a:p>
          <a:p>
            <a:pPr marL="1257300" lvl="2"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Route computation(human)</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Left hippocampal </a:t>
            </a:r>
            <a:r>
              <a:rPr lang="en-US" altLang="zh-CN" sz="2800" dirty="0">
                <a:latin typeface="Meiryo" panose="020B0604030504040204" pitchFamily="34" charset="-128"/>
                <a:ea typeface="Meiryo" panose="020B0604030504040204" pitchFamily="34" charset="-128"/>
                <a:cs typeface="Meiryo" panose="020B0604030504040204" pitchFamily="34" charset="-128"/>
              </a:rPr>
              <a:t>dominance for memory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storage</a:t>
            </a:r>
          </a:p>
          <a:p>
            <a:pPr marL="1257300" lvl="2"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Store location(human)</a:t>
            </a:r>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right-dominance of spatial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memory</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5018494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245297"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Short- </a:t>
            </a:r>
            <a:r>
              <a:rPr lang="en-US" altLang="zh-CN" sz="2800" b="1" dirty="0">
                <a:latin typeface="Meiryo" panose="020B0604030504040204" pitchFamily="34" charset="-128"/>
                <a:ea typeface="Meiryo" panose="020B0604030504040204" pitchFamily="34" charset="-128"/>
                <a:cs typeface="Meiryo" panose="020B0604030504040204" pitchFamily="34" charset="-128"/>
              </a:rPr>
              <a:t>and Long-Term </a:t>
            </a: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Memory:</a:t>
            </a:r>
            <a:endParaRPr lang="en-US" altLang="zh-CN" sz="2800" b="1"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left hippocampus </a:t>
            </a:r>
            <a:r>
              <a:rPr lang="en-US" altLang="zh-CN" sz="2800" dirty="0">
                <a:latin typeface="Meiryo" panose="020B0604030504040204" pitchFamily="34" charset="-128"/>
                <a:ea typeface="Meiryo" panose="020B0604030504040204" pitchFamily="34" charset="-128"/>
                <a:cs typeface="Meiryo" panose="020B0604030504040204" pitchFamily="34" charset="-128"/>
              </a:rPr>
              <a:t>be dominant for long-term</a:t>
            </a:r>
            <a:br>
              <a:rPr lang="en-US" altLang="zh-CN" sz="2800" dirty="0">
                <a:latin typeface="Meiryo" panose="020B0604030504040204" pitchFamily="34" charset="-128"/>
                <a:ea typeface="Meiryo" panose="020B0604030504040204" pitchFamily="34" charset="-128"/>
                <a:cs typeface="Meiryo" panose="020B0604030504040204" pitchFamily="34" charset="-128"/>
              </a:rPr>
            </a:br>
            <a:r>
              <a:rPr lang="en-US" altLang="zh-CN" sz="2800" dirty="0">
                <a:latin typeface="Meiryo" panose="020B0604030504040204" pitchFamily="34" charset="-128"/>
                <a:ea typeface="Meiryo" panose="020B0604030504040204" pitchFamily="34" charset="-128"/>
                <a:cs typeface="Meiryo" panose="020B0604030504040204" pitchFamily="34" charset="-128"/>
              </a:rPr>
              <a:t>memory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storage</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right hippocampus be </a:t>
            </a:r>
            <a:r>
              <a:rPr lang="en-US" altLang="zh-CN" sz="2800" dirty="0">
                <a:latin typeface="Meiryo" panose="020B0604030504040204" pitchFamily="34" charset="-128"/>
                <a:ea typeface="Meiryo" panose="020B0604030504040204" pitchFamily="34" charset="-128"/>
                <a:cs typeface="Meiryo" panose="020B0604030504040204" pitchFamily="34" charset="-128"/>
              </a:rPr>
              <a:t>dominant for spatial working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memory</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both </a:t>
            </a:r>
            <a:r>
              <a:rPr lang="en-US" altLang="zh-CN" sz="2800" dirty="0">
                <a:latin typeface="Meiryo" panose="020B0604030504040204" pitchFamily="34" charset="-128"/>
                <a:ea typeface="Meiryo" panose="020B0604030504040204" pitchFamily="34" charset="-128"/>
                <a:cs typeface="Meiryo" panose="020B0604030504040204" pitchFamily="34" charset="-128"/>
              </a:rPr>
              <a:t>are required for short-term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recall</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3418332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364371"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Gamma wave:</a:t>
            </a:r>
            <a:endParaRPr lang="en-US" altLang="zh-CN" sz="2800" b="1"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Bilaterally synchronized :</a:t>
            </a:r>
          </a:p>
          <a:p>
            <a:pPr marL="1257300" lvl="2"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 right </a:t>
            </a:r>
            <a:r>
              <a:rPr lang="en-US" altLang="zh-CN" sz="2800" dirty="0">
                <a:latin typeface="Meiryo" panose="020B0604030504040204" pitchFamily="34" charset="-128"/>
                <a:ea typeface="Meiryo" panose="020B0604030504040204" pitchFamily="34" charset="-128"/>
                <a:cs typeface="Meiryo" panose="020B0604030504040204" pitchFamily="34" charset="-128"/>
              </a:rPr>
              <a:t>hemisphere preceded the left in roughly two thirds of waves </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1257300" lvl="2"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the </a:t>
            </a:r>
            <a:r>
              <a:rPr lang="en-US" altLang="zh-CN" sz="2800" dirty="0">
                <a:latin typeface="Meiryo" panose="020B0604030504040204" pitchFamily="34" charset="-128"/>
                <a:ea typeface="Meiryo" panose="020B0604030504040204" pitchFamily="34" charset="-128"/>
                <a:cs typeface="Meiryo" panose="020B0604030504040204" pitchFamily="34" charset="-128"/>
              </a:rPr>
              <a:t>left preceded the right in the other third </a:t>
            </a:r>
            <a:br>
              <a:rPr lang="en-US" altLang="zh-CN" sz="2800" dirty="0">
                <a:latin typeface="Meiryo" panose="020B0604030504040204" pitchFamily="34" charset="-128"/>
                <a:ea typeface="Meiryo" panose="020B0604030504040204" pitchFamily="34" charset="-128"/>
                <a:cs typeface="Meiryo" panose="020B0604030504040204" pitchFamily="34" charset="-128"/>
              </a:rPr>
            </a:b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3965133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364371" cy="35394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a:latin typeface="Meiryo" panose="020B0604030504040204" pitchFamily="34" charset="-128"/>
                <a:ea typeface="Meiryo" panose="020B0604030504040204" pitchFamily="34" charset="-128"/>
                <a:cs typeface="Meiryo" panose="020B0604030504040204" pitchFamily="34" charset="-128"/>
              </a:rPr>
              <a:t>Gamma wave :</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Unilateral </a:t>
            </a:r>
            <a:r>
              <a:rPr lang="en-US" altLang="zh-CN" sz="2800" dirty="0">
                <a:latin typeface="Meiryo" panose="020B0604030504040204" pitchFamily="34" charset="-128"/>
                <a:ea typeface="Meiryo" panose="020B0604030504040204" pitchFamily="34" charset="-128"/>
                <a:cs typeface="Meiryo" panose="020B0604030504040204" pitchFamily="34" charset="-128"/>
              </a:rPr>
              <a:t>waves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gamma wave:</a:t>
            </a:r>
          </a:p>
          <a:p>
            <a:pPr marL="1257300" lvl="2"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 </a:t>
            </a:r>
            <a:r>
              <a:rPr lang="en-US" altLang="zh-CN" sz="2800" dirty="0">
                <a:latin typeface="Meiryo" panose="020B0604030504040204" pitchFamily="34" charset="-128"/>
                <a:ea typeface="Meiryo" panose="020B0604030504040204" pitchFamily="34" charset="-128"/>
                <a:cs typeface="Meiryo" panose="020B0604030504040204" pitchFamily="34" charset="-128"/>
              </a:rPr>
              <a:t>occurred more frequently in the right than in the left hippocampus </a:t>
            </a:r>
          </a:p>
        </p:txBody>
      </p:sp>
    </p:spTree>
    <p:extLst>
      <p:ext uri="{BB962C8B-B14F-4D97-AF65-F5344CB8AC3E}">
        <p14:creationId xmlns:p14="http://schemas.microsoft.com/office/powerpoint/2010/main" val="4262998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635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00ABB4"/>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3822</TotalTime>
  <Words>2482</Words>
  <Application>Microsoft Office PowerPoint</Application>
  <PresentationFormat>自定义</PresentationFormat>
  <Paragraphs>291</Paragraphs>
  <Slides>56</Slides>
  <Notes>55</Notes>
  <HiddenSlides>0</HiddenSlides>
  <MMClips>0</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lenovo</cp:lastModifiedBy>
  <cp:revision>1143</cp:revision>
  <dcterms:created xsi:type="dcterms:W3CDTF">2016-03-06T12:02:16Z</dcterms:created>
  <dcterms:modified xsi:type="dcterms:W3CDTF">2018-03-08T13:24:53Z</dcterms:modified>
</cp:coreProperties>
</file>