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410" r:id="rId2"/>
    <p:sldId id="413" r:id="rId3"/>
    <p:sldId id="257" r:id="rId4"/>
    <p:sldId id="380" r:id="rId5"/>
    <p:sldId id="403" r:id="rId6"/>
    <p:sldId id="398" r:id="rId7"/>
    <p:sldId id="402" r:id="rId8"/>
    <p:sldId id="407" r:id="rId9"/>
    <p:sldId id="399" r:id="rId10"/>
    <p:sldId id="404" r:id="rId11"/>
    <p:sldId id="400" r:id="rId12"/>
    <p:sldId id="405" r:id="rId13"/>
    <p:sldId id="406" r:id="rId14"/>
    <p:sldId id="409" r:id="rId15"/>
    <p:sldId id="408" r:id="rId16"/>
    <p:sldId id="401" r:id="rId17"/>
    <p:sldId id="414" r:id="rId18"/>
    <p:sldId id="415" r:id="rId19"/>
    <p:sldId id="416" r:id="rId20"/>
    <p:sldId id="303" r:id="rId21"/>
    <p:sldId id="387" r:id="rId2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BB4"/>
    <a:srgbClr val="00E3EE"/>
    <a:srgbClr val="3A8F94"/>
    <a:srgbClr val="E6E6E6"/>
    <a:srgbClr val="007076"/>
    <a:srgbClr val="07AD76"/>
    <a:srgbClr val="09AB81"/>
    <a:srgbClr val="3CCAEC"/>
    <a:srgbClr val="5B9B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69" autoAdjust="0"/>
    <p:restoredTop sz="84472" autoAdjust="0"/>
  </p:normalViewPr>
  <p:slideViewPr>
    <p:cSldViewPr snapToGrid="0">
      <p:cViewPr>
        <p:scale>
          <a:sx n="50" d="100"/>
          <a:sy n="50" d="100"/>
        </p:scale>
        <p:origin x="-1246" y="-24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08DCF7-5CAD-4434-B858-7D84B7651FD7}" type="datetimeFigureOut">
              <a:rPr lang="zh-CN" altLang="en-US" smtClean="0"/>
              <a:t>2018/3/8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202784-B46A-4EF4-B218-4316F9133D14}" type="slidenum">
              <a:rPr lang="zh-CN" altLang="en-US" smtClean="0"/>
              <a:t>‹#›</a:t>
            </a:fld>
            <a:endParaRPr lang="zh-CN" altLang="en-US"/>
          </a:p>
        </p:txBody>
      </p:sp>
    </p:spTree>
    <p:extLst>
      <p:ext uri="{BB962C8B-B14F-4D97-AF65-F5344CB8AC3E}">
        <p14:creationId xmlns:p14="http://schemas.microsoft.com/office/powerpoint/2010/main" val="18754358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www.pindex.cn/8213.html"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D202784-B46A-4EF4-B218-4316F9133D14}" type="slidenum">
              <a:rPr lang="zh-CN" altLang="en-US" smtClean="0"/>
              <a:t>1</a:t>
            </a:fld>
            <a:endParaRPr lang="zh-CN" altLang="en-US"/>
          </a:p>
        </p:txBody>
      </p:sp>
    </p:spTree>
    <p:extLst>
      <p:ext uri="{BB962C8B-B14F-4D97-AF65-F5344CB8AC3E}">
        <p14:creationId xmlns:p14="http://schemas.microsoft.com/office/powerpoint/2010/main" val="21462674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7" name="Text Box 1"/>
          <p:cNvSpPr txBox="1">
            <a:spLocks noChangeArrowheads="1"/>
          </p:cNvSpPr>
          <p:nvPr/>
        </p:nvSpPr>
        <p:spPr bwMode="auto">
          <a:xfrm>
            <a:off x="1400736" y="914977"/>
            <a:ext cx="4055129" cy="3134591"/>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2058" tIns="41029" rIns="82058" bIns="41029" anchor="ctr"/>
          <a:lstStyle/>
          <a:p>
            <a:endParaRPr lang="zh-CN" altLang="en-US"/>
          </a:p>
        </p:txBody>
      </p:sp>
      <p:sp>
        <p:nvSpPr>
          <p:cNvPr id="4098" name="Text Box 2"/>
          <p:cNvSpPr txBox="1">
            <a:spLocks noGrp="1" noChangeArrowheads="1"/>
          </p:cNvSpPr>
          <p:nvPr>
            <p:ph type="body"/>
          </p:nvPr>
        </p:nvSpPr>
        <p:spPr bwMode="auto">
          <a:xfrm>
            <a:off x="1046350" y="4352637"/>
            <a:ext cx="4770904" cy="347806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marL="85725" indent="-85725">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1pPr>
            <a:lvl2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2pPr>
            <a:lvl3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3pPr>
            <a:lvl4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4pPr>
            <a:lvl5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5pPr>
            <a:lvl6pPr marL="25146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6pPr>
            <a:lvl7pPr marL="29718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7pPr>
            <a:lvl8pPr marL="34290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8pPr>
            <a:lvl9pPr marL="38862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9pPr>
          </a:lstStyle>
          <a:p>
            <a:pPr eaLnBrk="1">
              <a:lnSpc>
                <a:spcPct val="93000"/>
              </a:lnSpc>
              <a:spcBef>
                <a:spcPct val="0"/>
              </a:spcBef>
              <a:buSzPct val="45000"/>
              <a:buFont typeface="Wingdings" charset="2"/>
              <a:buNone/>
            </a:pPr>
            <a:r>
              <a:rPr lang="en-GB">
                <a:latin typeface="Arial" charset="0"/>
                <a:ea typeface="msgothic" charset="0"/>
                <a:cs typeface="msgothic" charset="0"/>
              </a:rPr>
              <a:t>Hippocampus-dependent short-term memory requires the left and right CA3. (</a:t>
            </a:r>
            <a:r>
              <a:rPr lang="en-GB" i="1">
                <a:latin typeface="Arial" charset="0"/>
                <a:ea typeface="msgothic" charset="0"/>
                <a:cs typeface="msgothic" charset="0"/>
              </a:rPr>
              <a:t>A</a:t>
            </a:r>
            <a:r>
              <a:rPr lang="en-GB">
                <a:latin typeface="Arial" charset="0"/>
                <a:ea typeface="msgothic" charset="0"/>
                <a:cs typeface="msgothic" charset="0"/>
              </a:rPr>
              <a:t>) Mice were tested on a spontaneous alternation task in a T-maze. S, start arm. (</a:t>
            </a:r>
            <a:r>
              <a:rPr lang="en-GB" i="1">
                <a:latin typeface="Arial" charset="0"/>
                <a:ea typeface="msgothic" charset="0"/>
                <a:cs typeface="msgothic" charset="0"/>
              </a:rPr>
              <a:t>B</a:t>
            </a:r>
            <a:r>
              <a:rPr lang="en-GB">
                <a:latin typeface="Arial" charset="0"/>
                <a:ea typeface="msgothic" charset="0"/>
                <a:cs typeface="msgothic" charset="0"/>
              </a:rPr>
              <a:t>) Light delivery during this task reduces spontaneous alternation of right-NpHR and left-NpHR mice compared with their respective YFP controls. (</a:t>
            </a:r>
            <a:r>
              <a:rPr lang="en-GB" i="1">
                <a:latin typeface="Arial" charset="0"/>
                <a:ea typeface="msgothic" charset="0"/>
                <a:cs typeface="msgothic" charset="0"/>
              </a:rPr>
              <a:t>C</a:t>
            </a:r>
            <a:r>
              <a:rPr lang="en-GB">
                <a:latin typeface="Arial" charset="0"/>
                <a:ea typeface="msgothic" charset="0"/>
                <a:cs typeface="msgothic" charset="0"/>
              </a:rPr>
              <a:t>) Mice were tested on a spatial novelty preference task in a Y-maze. (</a:t>
            </a:r>
            <a:r>
              <a:rPr lang="en-GB" i="1">
                <a:latin typeface="Arial" charset="0"/>
                <a:ea typeface="msgothic" charset="0"/>
                <a:cs typeface="msgothic" charset="0"/>
              </a:rPr>
              <a:t>D</a:t>
            </a:r>
            <a:r>
              <a:rPr lang="en-GB">
                <a:latin typeface="Arial" charset="0"/>
                <a:ea typeface="msgothic" charset="0"/>
                <a:cs typeface="msgothic" charset="0"/>
              </a:rPr>
              <a:t>) Light delivery during this task reduces preference for the novel arm in right-NpHR and left-NpHR mice compared with their respective YFP controls. Broken lines represent chance performance. Mean percentages ± SEM. *</a:t>
            </a:r>
            <a:r>
              <a:rPr lang="en-GB" i="1">
                <a:latin typeface="Arial" charset="0"/>
                <a:ea typeface="msgothic" charset="0"/>
                <a:cs typeface="msgothic" charset="0"/>
              </a:rPr>
              <a:t>P</a:t>
            </a:r>
            <a:r>
              <a:rPr lang="en-GB">
                <a:latin typeface="Arial" charset="0"/>
                <a:ea typeface="msgothic" charset="0"/>
                <a:cs typeface="msgothic" charset="0"/>
              </a:rPr>
              <a:t> &lt; 0.05; **</a:t>
            </a:r>
            <a:r>
              <a:rPr lang="en-GB" i="1">
                <a:latin typeface="Arial" charset="0"/>
                <a:ea typeface="msgothic" charset="0"/>
                <a:cs typeface="msgothic" charset="0"/>
              </a:rPr>
              <a:t>P</a:t>
            </a:r>
            <a:r>
              <a:rPr lang="en-GB">
                <a:latin typeface="Arial" charset="0"/>
                <a:ea typeface="msgothic" charset="0"/>
                <a:cs typeface="msgothic" charset="0"/>
              </a:rPr>
              <a:t> &lt; 0.01, ***</a:t>
            </a:r>
            <a:r>
              <a:rPr lang="en-GB" i="1">
                <a:latin typeface="Arial" charset="0"/>
                <a:ea typeface="msgothic" charset="0"/>
                <a:cs typeface="msgothic" charset="0"/>
              </a:rPr>
              <a:t>P</a:t>
            </a:r>
            <a:r>
              <a:rPr lang="en-GB">
                <a:latin typeface="Arial" charset="0"/>
                <a:ea typeface="msgothic" charset="0"/>
                <a:cs typeface="msgothic" charset="0"/>
              </a:rPr>
              <a:t> &lt; 0.001.</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7" name="Text Box 1"/>
          <p:cNvSpPr txBox="1">
            <a:spLocks noChangeArrowheads="1"/>
          </p:cNvSpPr>
          <p:nvPr/>
        </p:nvSpPr>
        <p:spPr bwMode="auto">
          <a:xfrm>
            <a:off x="1400736" y="914977"/>
            <a:ext cx="4055129" cy="3134591"/>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2058" tIns="41029" rIns="82058" bIns="41029" anchor="ctr"/>
          <a:lstStyle/>
          <a:p>
            <a:endParaRPr lang="zh-CN" altLang="en-US"/>
          </a:p>
        </p:txBody>
      </p:sp>
      <p:sp>
        <p:nvSpPr>
          <p:cNvPr id="4098" name="Text Box 2"/>
          <p:cNvSpPr txBox="1">
            <a:spLocks noGrp="1" noChangeArrowheads="1"/>
          </p:cNvSpPr>
          <p:nvPr>
            <p:ph type="body"/>
          </p:nvPr>
        </p:nvSpPr>
        <p:spPr bwMode="auto">
          <a:xfrm>
            <a:off x="1046350" y="4352637"/>
            <a:ext cx="4770904" cy="347806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marL="85725" indent="-85725">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1pPr>
            <a:lvl2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2pPr>
            <a:lvl3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3pPr>
            <a:lvl4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4pPr>
            <a:lvl5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5pPr>
            <a:lvl6pPr marL="25146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6pPr>
            <a:lvl7pPr marL="29718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7pPr>
            <a:lvl8pPr marL="34290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8pPr>
            <a:lvl9pPr marL="38862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9pPr>
          </a:lstStyle>
          <a:p>
            <a:pPr eaLnBrk="1">
              <a:lnSpc>
                <a:spcPct val="93000"/>
              </a:lnSpc>
              <a:spcBef>
                <a:spcPct val="0"/>
              </a:spcBef>
              <a:buSzPct val="45000"/>
              <a:buFont typeface="Wingdings" charset="2"/>
              <a:buNone/>
            </a:pPr>
            <a:r>
              <a:rPr lang="en-GB">
                <a:latin typeface="Arial" charset="0"/>
                <a:ea typeface="msgothic" charset="0"/>
                <a:cs typeface="msgothic" charset="0"/>
              </a:rPr>
              <a:t>Hippocampus-dependent associative spatial long-term memory uniquely requires the left CA3. (</a:t>
            </a:r>
            <a:r>
              <a:rPr lang="en-GB" i="1">
                <a:latin typeface="Arial" charset="0"/>
                <a:ea typeface="msgothic" charset="0"/>
                <a:cs typeface="msgothic" charset="0"/>
              </a:rPr>
              <a:t>A</a:t>
            </a:r>
            <a:r>
              <a:rPr lang="en-GB">
                <a:latin typeface="Arial" charset="0"/>
                <a:ea typeface="msgothic" charset="0"/>
                <a:cs typeface="msgothic" charset="0"/>
              </a:rPr>
              <a:t>) Mice were trained on a hippocampus-dependent long-term memory task where they had to associate a reward location that was fixed with respect to allocentric extramaze spatial cues (black square, circle, and triangle), and remained constant for each mouse across consecutive days of testing. Mice received arm starts (S) to the left or the right of the rewarded arm (+) in a pseudorandom order. Mice entering the nonrewarded arm (−) were not allowed to self-correct. (</a:t>
            </a:r>
            <a:r>
              <a:rPr lang="en-GB" i="1">
                <a:latin typeface="Arial" charset="0"/>
                <a:ea typeface="msgothic" charset="0"/>
                <a:cs typeface="msgothic" charset="0"/>
              </a:rPr>
              <a:t>B</a:t>
            </a:r>
            <a:r>
              <a:rPr lang="en-GB">
                <a:latin typeface="Arial" charset="0"/>
                <a:ea typeface="msgothic" charset="0"/>
                <a:cs typeface="msgothic" charset="0"/>
              </a:rPr>
              <a:t>) Light delivery in mice expressing eNpHR3.0 in the left CA3 (left-NpHR, blue) impairs but does not affect learning in right-NpHR mice (red) and control groups (left-YFP: black, right-YFP: gray) in this hippocampus-dependent long-term memory task. (</a:t>
            </a:r>
            <a:r>
              <a:rPr lang="en-GB" i="1">
                <a:latin typeface="Arial" charset="0"/>
                <a:ea typeface="msgothic" charset="0"/>
                <a:cs typeface="msgothic" charset="0"/>
              </a:rPr>
              <a:t>C</a:t>
            </a:r>
            <a:r>
              <a:rPr lang="en-GB">
                <a:latin typeface="Arial" charset="0"/>
                <a:ea typeface="msgothic" charset="0"/>
                <a:cs typeface="msgothic" charset="0"/>
              </a:rPr>
              <a:t>) Average performance on penultimate day. (</a:t>
            </a:r>
            <a:r>
              <a:rPr lang="en-GB" i="1">
                <a:latin typeface="Arial" charset="0"/>
                <a:ea typeface="msgothic" charset="0"/>
                <a:cs typeface="msgothic" charset="0"/>
              </a:rPr>
              <a:t>D</a:t>
            </a:r>
            <a:r>
              <a:rPr lang="en-GB">
                <a:latin typeface="Arial" charset="0"/>
                <a:ea typeface="msgothic" charset="0"/>
                <a:cs typeface="msgothic" charset="0"/>
              </a:rPr>
              <a:t>) Mice were trained on a hippocampus-independent visual-discrimination long-term memory task where they had to associate arm floor and wall color (gray vs. black-and-white stripes) with a reward; this was fixed for each mouse across consecutive days of testing. Rewarded (+) and nonrewarded (−) arms were pseudorandomly interchanged so that reward location was learnt independent of the spatial position of the arms of the maze. (</a:t>
            </a:r>
            <a:r>
              <a:rPr lang="en-GB" i="1">
                <a:latin typeface="Arial" charset="0"/>
                <a:ea typeface="msgothic" charset="0"/>
                <a:cs typeface="msgothic" charset="0"/>
              </a:rPr>
              <a:t>E</a:t>
            </a:r>
            <a:r>
              <a:rPr lang="en-GB">
                <a:latin typeface="Arial" charset="0"/>
                <a:ea typeface="msgothic" charset="0"/>
                <a:cs typeface="msgothic" charset="0"/>
              </a:rPr>
              <a:t>) Mice in all groups successfully learned this task at an equivalent rate. (</a:t>
            </a:r>
            <a:r>
              <a:rPr lang="en-GB" i="1">
                <a:latin typeface="Arial" charset="0"/>
                <a:ea typeface="msgothic" charset="0"/>
                <a:cs typeface="msgothic" charset="0"/>
              </a:rPr>
              <a:t>F</a:t>
            </a:r>
            <a:r>
              <a:rPr lang="en-GB">
                <a:latin typeface="Arial" charset="0"/>
                <a:ea typeface="msgothic" charset="0"/>
                <a:cs typeface="msgothic" charset="0"/>
              </a:rPr>
              <a:t>) Average performance on penultimate day. In both tasks, on the last day of testing, reward was delivered after the animal had chosen to control for the possibility of mice smelling the milk (postchoice baiting). Broken lines represent chance performance. Mean percentage correct choices ± SEM. ***</a:t>
            </a:r>
            <a:r>
              <a:rPr lang="en-GB" i="1">
                <a:latin typeface="Arial" charset="0"/>
                <a:ea typeface="msgothic" charset="0"/>
                <a:cs typeface="msgothic" charset="0"/>
              </a:rPr>
              <a:t>P</a:t>
            </a:r>
            <a:r>
              <a:rPr lang="en-GB">
                <a:latin typeface="Arial" charset="0"/>
                <a:ea typeface="msgothic" charset="0"/>
                <a:cs typeface="msgothic" charset="0"/>
              </a:rPr>
              <a:t> &lt; 0.001.</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7" name="Text Box 1"/>
          <p:cNvSpPr txBox="1">
            <a:spLocks noChangeArrowheads="1"/>
          </p:cNvSpPr>
          <p:nvPr/>
        </p:nvSpPr>
        <p:spPr bwMode="auto">
          <a:xfrm>
            <a:off x="1400736" y="914977"/>
            <a:ext cx="4055129" cy="3134591"/>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2058" tIns="41029" rIns="82058" bIns="41029" anchor="ctr"/>
          <a:lstStyle/>
          <a:p>
            <a:endParaRPr lang="zh-CN" altLang="en-US"/>
          </a:p>
        </p:txBody>
      </p:sp>
      <p:sp>
        <p:nvSpPr>
          <p:cNvPr id="4098" name="Text Box 2"/>
          <p:cNvSpPr txBox="1">
            <a:spLocks noGrp="1" noChangeArrowheads="1"/>
          </p:cNvSpPr>
          <p:nvPr>
            <p:ph type="body"/>
          </p:nvPr>
        </p:nvSpPr>
        <p:spPr bwMode="auto">
          <a:xfrm>
            <a:off x="1046350" y="4352637"/>
            <a:ext cx="4770904" cy="347806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marL="85725" indent="-85725">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1pPr>
            <a:lvl2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2pPr>
            <a:lvl3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3pPr>
            <a:lvl4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4pPr>
            <a:lvl5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5pPr>
            <a:lvl6pPr marL="25146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6pPr>
            <a:lvl7pPr marL="29718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7pPr>
            <a:lvl8pPr marL="34290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8pPr>
            <a:lvl9pPr marL="38862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9pPr>
          </a:lstStyle>
          <a:p>
            <a:pPr eaLnBrk="1">
              <a:lnSpc>
                <a:spcPct val="93000"/>
              </a:lnSpc>
              <a:spcBef>
                <a:spcPct val="0"/>
              </a:spcBef>
              <a:buSzPct val="45000"/>
              <a:buFont typeface="Wingdings" charset="2"/>
              <a:buNone/>
            </a:pPr>
            <a:r>
              <a:rPr lang="en-GB">
                <a:latin typeface="Arial" charset="0"/>
                <a:ea typeface="msgothic" charset="0"/>
                <a:cs typeface="msgothic" charset="0"/>
              </a:rPr>
              <a:t>Hippocampus-dependent associative spatial long-term memory uniquely requires the left CA3. (</a:t>
            </a:r>
            <a:r>
              <a:rPr lang="en-GB" i="1">
                <a:latin typeface="Arial" charset="0"/>
                <a:ea typeface="msgothic" charset="0"/>
                <a:cs typeface="msgothic" charset="0"/>
              </a:rPr>
              <a:t>A</a:t>
            </a:r>
            <a:r>
              <a:rPr lang="en-GB">
                <a:latin typeface="Arial" charset="0"/>
                <a:ea typeface="msgothic" charset="0"/>
                <a:cs typeface="msgothic" charset="0"/>
              </a:rPr>
              <a:t>) Mice were trained on a hippocampus-dependent long-term memory task where they had to associate a reward location that was fixed with respect to allocentric extramaze spatial cues (black square, circle, and triangle), and remained constant for each mouse across consecutive days of testing. Mice received arm starts (S) to the left or the right of the rewarded arm (+) in a pseudorandom order. Mice entering the nonrewarded arm (−) were not allowed to self-correct. (</a:t>
            </a:r>
            <a:r>
              <a:rPr lang="en-GB" i="1">
                <a:latin typeface="Arial" charset="0"/>
                <a:ea typeface="msgothic" charset="0"/>
                <a:cs typeface="msgothic" charset="0"/>
              </a:rPr>
              <a:t>B</a:t>
            </a:r>
            <a:r>
              <a:rPr lang="en-GB">
                <a:latin typeface="Arial" charset="0"/>
                <a:ea typeface="msgothic" charset="0"/>
                <a:cs typeface="msgothic" charset="0"/>
              </a:rPr>
              <a:t>) Light delivery in mice expressing eNpHR3.0 in the left CA3 (left-NpHR, blue) impairs but does not affect learning in right-NpHR mice (red) and control groups (left-YFP: black, right-YFP: gray) in this hippocampus-dependent long-term memory task. (</a:t>
            </a:r>
            <a:r>
              <a:rPr lang="en-GB" i="1">
                <a:latin typeface="Arial" charset="0"/>
                <a:ea typeface="msgothic" charset="0"/>
                <a:cs typeface="msgothic" charset="0"/>
              </a:rPr>
              <a:t>C</a:t>
            </a:r>
            <a:r>
              <a:rPr lang="en-GB">
                <a:latin typeface="Arial" charset="0"/>
                <a:ea typeface="msgothic" charset="0"/>
                <a:cs typeface="msgothic" charset="0"/>
              </a:rPr>
              <a:t>) Average performance on penultimate day. (</a:t>
            </a:r>
            <a:r>
              <a:rPr lang="en-GB" i="1">
                <a:latin typeface="Arial" charset="0"/>
                <a:ea typeface="msgothic" charset="0"/>
                <a:cs typeface="msgothic" charset="0"/>
              </a:rPr>
              <a:t>D</a:t>
            </a:r>
            <a:r>
              <a:rPr lang="en-GB">
                <a:latin typeface="Arial" charset="0"/>
                <a:ea typeface="msgothic" charset="0"/>
                <a:cs typeface="msgothic" charset="0"/>
              </a:rPr>
              <a:t>) Mice were trained on a hippocampus-independent visual-discrimination long-term memory task where they had to associate arm floor and wall color (gray vs. black-and-white stripes) with a reward; this was fixed for each mouse across consecutive days of testing. Rewarded (+) and nonrewarded (−) arms were pseudorandomly interchanged so that reward location was learnt independent of the spatial position of the arms of the maze. (</a:t>
            </a:r>
            <a:r>
              <a:rPr lang="en-GB" i="1">
                <a:latin typeface="Arial" charset="0"/>
                <a:ea typeface="msgothic" charset="0"/>
                <a:cs typeface="msgothic" charset="0"/>
              </a:rPr>
              <a:t>E</a:t>
            </a:r>
            <a:r>
              <a:rPr lang="en-GB">
                <a:latin typeface="Arial" charset="0"/>
                <a:ea typeface="msgothic" charset="0"/>
                <a:cs typeface="msgothic" charset="0"/>
              </a:rPr>
              <a:t>) Mice in all groups successfully learned this task at an equivalent rate. (</a:t>
            </a:r>
            <a:r>
              <a:rPr lang="en-GB" i="1">
                <a:latin typeface="Arial" charset="0"/>
                <a:ea typeface="msgothic" charset="0"/>
                <a:cs typeface="msgothic" charset="0"/>
              </a:rPr>
              <a:t>F</a:t>
            </a:r>
            <a:r>
              <a:rPr lang="en-GB">
                <a:latin typeface="Arial" charset="0"/>
                <a:ea typeface="msgothic" charset="0"/>
                <a:cs typeface="msgothic" charset="0"/>
              </a:rPr>
              <a:t>) Average performance on penultimate day. In both tasks, on the last day of testing, reward was delivered after the animal had chosen to control for the possibility of mice smelling the milk (postchoice baiting). Broken lines represent chance performance. Mean percentage correct choices ± SEM. ***</a:t>
            </a:r>
            <a:r>
              <a:rPr lang="en-GB" i="1">
                <a:latin typeface="Arial" charset="0"/>
                <a:ea typeface="msgothic" charset="0"/>
                <a:cs typeface="msgothic" charset="0"/>
              </a:rPr>
              <a:t>P</a:t>
            </a:r>
            <a:r>
              <a:rPr lang="en-GB">
                <a:latin typeface="Arial" charset="0"/>
                <a:ea typeface="msgothic" charset="0"/>
                <a:cs typeface="msgothic" charset="0"/>
              </a:rPr>
              <a:t> &lt; 0.001.</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7" name="Text Box 1"/>
          <p:cNvSpPr txBox="1">
            <a:spLocks noChangeArrowheads="1"/>
          </p:cNvSpPr>
          <p:nvPr/>
        </p:nvSpPr>
        <p:spPr bwMode="auto">
          <a:xfrm>
            <a:off x="1400736" y="914977"/>
            <a:ext cx="4055129" cy="3134591"/>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2058" tIns="41029" rIns="82058" bIns="41029" anchor="ctr"/>
          <a:lstStyle/>
          <a:p>
            <a:endParaRPr lang="zh-CN" altLang="en-US"/>
          </a:p>
        </p:txBody>
      </p:sp>
      <p:sp>
        <p:nvSpPr>
          <p:cNvPr id="4098" name="Text Box 2"/>
          <p:cNvSpPr txBox="1">
            <a:spLocks noGrp="1" noChangeArrowheads="1"/>
          </p:cNvSpPr>
          <p:nvPr>
            <p:ph type="body"/>
          </p:nvPr>
        </p:nvSpPr>
        <p:spPr bwMode="auto">
          <a:xfrm>
            <a:off x="1046350" y="4352637"/>
            <a:ext cx="4770904" cy="347806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marL="85725" indent="-85725">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1pPr>
            <a:lvl2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2pPr>
            <a:lvl3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3pPr>
            <a:lvl4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4pPr>
            <a:lvl5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5pPr>
            <a:lvl6pPr marL="25146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6pPr>
            <a:lvl7pPr marL="29718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7pPr>
            <a:lvl8pPr marL="34290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8pPr>
            <a:lvl9pPr marL="38862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9pPr>
          </a:lstStyle>
          <a:p>
            <a:pPr eaLnBrk="1">
              <a:lnSpc>
                <a:spcPct val="93000"/>
              </a:lnSpc>
              <a:spcBef>
                <a:spcPct val="0"/>
              </a:spcBef>
              <a:buSzPct val="45000"/>
              <a:buFont typeface="Wingdings" charset="2"/>
              <a:buNone/>
            </a:pPr>
            <a:r>
              <a:rPr lang="en-GB">
                <a:latin typeface="Arial" charset="0"/>
                <a:ea typeface="msgothic" charset="0"/>
                <a:cs typeface="msgothic" charset="0"/>
              </a:rPr>
              <a:t>Hippocampus-dependent associative spatial long-term memory uniquely requires the left CA3. (</a:t>
            </a:r>
            <a:r>
              <a:rPr lang="en-GB" i="1">
                <a:latin typeface="Arial" charset="0"/>
                <a:ea typeface="msgothic" charset="0"/>
                <a:cs typeface="msgothic" charset="0"/>
              </a:rPr>
              <a:t>A</a:t>
            </a:r>
            <a:r>
              <a:rPr lang="en-GB">
                <a:latin typeface="Arial" charset="0"/>
                <a:ea typeface="msgothic" charset="0"/>
                <a:cs typeface="msgothic" charset="0"/>
              </a:rPr>
              <a:t>) Mice were trained on a hippocampus-dependent long-term memory task where they had to associate a reward location that was fixed with respect to allocentric extramaze spatial cues (black square, circle, and triangle), and remained constant for each mouse across consecutive days of testing. Mice received arm starts (S) to the left or the right of the rewarded arm (+) in a pseudorandom order. Mice entering the nonrewarded arm (−) were not allowed to self-correct. (</a:t>
            </a:r>
            <a:r>
              <a:rPr lang="en-GB" i="1">
                <a:latin typeface="Arial" charset="0"/>
                <a:ea typeface="msgothic" charset="0"/>
                <a:cs typeface="msgothic" charset="0"/>
              </a:rPr>
              <a:t>B</a:t>
            </a:r>
            <a:r>
              <a:rPr lang="en-GB">
                <a:latin typeface="Arial" charset="0"/>
                <a:ea typeface="msgothic" charset="0"/>
                <a:cs typeface="msgothic" charset="0"/>
              </a:rPr>
              <a:t>) Light delivery in mice expressing eNpHR3.0 in the left CA3 (left-NpHR, blue) impairs but does not affect learning in right-NpHR mice (red) and control groups (left-YFP: black, right-YFP: gray) in this hippocampus-dependent long-term memory task. (</a:t>
            </a:r>
            <a:r>
              <a:rPr lang="en-GB" i="1">
                <a:latin typeface="Arial" charset="0"/>
                <a:ea typeface="msgothic" charset="0"/>
                <a:cs typeface="msgothic" charset="0"/>
              </a:rPr>
              <a:t>C</a:t>
            </a:r>
            <a:r>
              <a:rPr lang="en-GB">
                <a:latin typeface="Arial" charset="0"/>
                <a:ea typeface="msgothic" charset="0"/>
                <a:cs typeface="msgothic" charset="0"/>
              </a:rPr>
              <a:t>) Average performance on penultimate day. (</a:t>
            </a:r>
            <a:r>
              <a:rPr lang="en-GB" i="1">
                <a:latin typeface="Arial" charset="0"/>
                <a:ea typeface="msgothic" charset="0"/>
                <a:cs typeface="msgothic" charset="0"/>
              </a:rPr>
              <a:t>D</a:t>
            </a:r>
            <a:r>
              <a:rPr lang="en-GB">
                <a:latin typeface="Arial" charset="0"/>
                <a:ea typeface="msgothic" charset="0"/>
                <a:cs typeface="msgothic" charset="0"/>
              </a:rPr>
              <a:t>) Mice were trained on a hippocampus-independent visual-discrimination long-term memory task where they had to associate arm floor and wall color (gray vs. black-and-white stripes) with a reward; this was fixed for each mouse across consecutive days of testing. Rewarded (+) and nonrewarded (−) arms were pseudorandomly interchanged so that reward location was learnt independent of the spatial position of the arms of the maze. (</a:t>
            </a:r>
            <a:r>
              <a:rPr lang="en-GB" i="1">
                <a:latin typeface="Arial" charset="0"/>
                <a:ea typeface="msgothic" charset="0"/>
                <a:cs typeface="msgothic" charset="0"/>
              </a:rPr>
              <a:t>E</a:t>
            </a:r>
            <a:r>
              <a:rPr lang="en-GB">
                <a:latin typeface="Arial" charset="0"/>
                <a:ea typeface="msgothic" charset="0"/>
                <a:cs typeface="msgothic" charset="0"/>
              </a:rPr>
              <a:t>) Mice in all groups successfully learned this task at an equivalent rate. (</a:t>
            </a:r>
            <a:r>
              <a:rPr lang="en-GB" i="1">
                <a:latin typeface="Arial" charset="0"/>
                <a:ea typeface="msgothic" charset="0"/>
                <a:cs typeface="msgothic" charset="0"/>
              </a:rPr>
              <a:t>F</a:t>
            </a:r>
            <a:r>
              <a:rPr lang="en-GB">
                <a:latin typeface="Arial" charset="0"/>
                <a:ea typeface="msgothic" charset="0"/>
                <a:cs typeface="msgothic" charset="0"/>
              </a:rPr>
              <a:t>) Average performance on penultimate day. In both tasks, on the last day of testing, reward was delivered after the animal had chosen to control for the possibility of mice smelling the milk (postchoice baiting). Broken lines represent chance performance. Mean percentage correct choices ± SEM. ***</a:t>
            </a:r>
            <a:r>
              <a:rPr lang="en-GB" i="1">
                <a:latin typeface="Arial" charset="0"/>
                <a:ea typeface="msgothic" charset="0"/>
                <a:cs typeface="msgothic" charset="0"/>
              </a:rPr>
              <a:t>P</a:t>
            </a:r>
            <a:r>
              <a:rPr lang="en-GB">
                <a:latin typeface="Arial" charset="0"/>
                <a:ea typeface="msgothic" charset="0"/>
                <a:cs typeface="msgothic" charset="0"/>
              </a:rPr>
              <a:t> &lt; 0.001.</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457200" lvl="1" indent="0">
              <a:lnSpc>
                <a:spcPct val="150000"/>
              </a:lnSpc>
              <a:buFont typeface="Arial" panose="020B0604020202020204" pitchFamily="34" charset="0"/>
              <a:buNone/>
            </a:pPr>
            <a:endParaRPr lang="en-US" altLang="zh-CN" sz="2800" dirty="0"/>
          </a:p>
        </p:txBody>
      </p:sp>
      <p:sp>
        <p:nvSpPr>
          <p:cNvPr id="4" name="灯片编号占位符 3"/>
          <p:cNvSpPr>
            <a:spLocks noGrp="1"/>
          </p:cNvSpPr>
          <p:nvPr>
            <p:ph type="sldNum" sz="quarter" idx="10"/>
          </p:nvPr>
        </p:nvSpPr>
        <p:spPr/>
        <p:txBody>
          <a:bodyPr/>
          <a:lstStyle/>
          <a:p>
            <a:fld id="{DD202784-B46A-4EF4-B218-4316F9133D14}" type="slidenum">
              <a:rPr lang="zh-CN" altLang="en-US" smtClean="0"/>
              <a:t>14</a:t>
            </a:fld>
            <a:endParaRPr lang="zh-CN" altLang="en-US"/>
          </a:p>
        </p:txBody>
      </p:sp>
    </p:spTree>
    <p:extLst>
      <p:ext uri="{BB962C8B-B14F-4D97-AF65-F5344CB8AC3E}">
        <p14:creationId xmlns:p14="http://schemas.microsoft.com/office/powerpoint/2010/main" val="37633115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742950" lvl="1" indent="-285750">
              <a:lnSpc>
                <a:spcPct val="150000"/>
              </a:lnSpc>
              <a:buFont typeface="Arial" panose="020B0604020202020204" pitchFamily="34" charset="0"/>
              <a:buChar char="•"/>
            </a:pPr>
            <a:r>
              <a:rPr lang="en-US" altLang="zh-CN" sz="2800" b="1" dirty="0" smtClean="0"/>
              <a:t>Unilateral silencing of either the left or right CA3 was sufficient to impair short-term memory </a:t>
            </a:r>
            <a:endParaRPr lang="en-US" altLang="zh-CN" sz="2800" b="0" dirty="0" smtClean="0"/>
          </a:p>
          <a:p>
            <a:pPr marL="742950" marR="0" lvl="1"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altLang="zh-CN" sz="2800" b="1" dirty="0" smtClean="0"/>
              <a:t>A striking asymmetry emerged in long-term memory, wherein only left CA3 silencing impaired performance on an associative spatial long-term memory task.</a:t>
            </a:r>
          </a:p>
          <a:p>
            <a:pPr marL="457200" lvl="1" indent="0">
              <a:lnSpc>
                <a:spcPct val="150000"/>
              </a:lnSpc>
              <a:buFont typeface="Arial" panose="020B0604020202020204" pitchFamily="34" charset="0"/>
              <a:buNone/>
            </a:pPr>
            <a:endParaRPr lang="en-US" altLang="zh-CN" sz="2800" dirty="0"/>
          </a:p>
        </p:txBody>
      </p:sp>
      <p:sp>
        <p:nvSpPr>
          <p:cNvPr id="4" name="灯片编号占位符 3"/>
          <p:cNvSpPr>
            <a:spLocks noGrp="1"/>
          </p:cNvSpPr>
          <p:nvPr>
            <p:ph type="sldNum" sz="quarter" idx="10"/>
          </p:nvPr>
        </p:nvSpPr>
        <p:spPr/>
        <p:txBody>
          <a:bodyPr/>
          <a:lstStyle/>
          <a:p>
            <a:fld id="{DD202784-B46A-4EF4-B218-4316F9133D14}" type="slidenum">
              <a:rPr lang="zh-CN" altLang="en-US" smtClean="0"/>
              <a:t>15</a:t>
            </a:fld>
            <a:endParaRPr lang="zh-CN" altLang="en-US"/>
          </a:p>
        </p:txBody>
      </p:sp>
    </p:spTree>
    <p:extLst>
      <p:ext uri="{BB962C8B-B14F-4D97-AF65-F5344CB8AC3E}">
        <p14:creationId xmlns:p14="http://schemas.microsoft.com/office/powerpoint/2010/main" val="37633115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7" name="Text Box 1"/>
          <p:cNvSpPr txBox="1">
            <a:spLocks noChangeArrowheads="1"/>
          </p:cNvSpPr>
          <p:nvPr/>
        </p:nvSpPr>
        <p:spPr bwMode="auto">
          <a:xfrm>
            <a:off x="1400736" y="914977"/>
            <a:ext cx="4055129" cy="3134591"/>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2058" tIns="41029" rIns="82058" bIns="41029" anchor="ctr"/>
          <a:lstStyle/>
          <a:p>
            <a:endParaRPr lang="zh-CN" altLang="en-US"/>
          </a:p>
        </p:txBody>
      </p:sp>
      <p:sp>
        <p:nvSpPr>
          <p:cNvPr id="4098" name="Text Box 2"/>
          <p:cNvSpPr txBox="1">
            <a:spLocks noGrp="1" noChangeArrowheads="1"/>
          </p:cNvSpPr>
          <p:nvPr>
            <p:ph type="body"/>
          </p:nvPr>
        </p:nvSpPr>
        <p:spPr bwMode="auto">
          <a:xfrm>
            <a:off x="1046350" y="4352637"/>
            <a:ext cx="4770904" cy="347806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marL="85725" indent="-85725">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1pPr>
            <a:lvl2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2pPr>
            <a:lvl3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3pPr>
            <a:lvl4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4pPr>
            <a:lvl5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5pPr>
            <a:lvl6pPr marL="25146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6pPr>
            <a:lvl7pPr marL="29718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7pPr>
            <a:lvl8pPr marL="34290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8pPr>
            <a:lvl9pPr marL="38862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9pPr>
          </a:lstStyle>
          <a:p>
            <a:pPr eaLnBrk="1">
              <a:lnSpc>
                <a:spcPct val="93000"/>
              </a:lnSpc>
              <a:spcBef>
                <a:spcPct val="0"/>
              </a:spcBef>
              <a:buSzPct val="45000"/>
              <a:buFont typeface="Wingdings" charset="2"/>
              <a:buNone/>
            </a:pPr>
            <a:r>
              <a:rPr lang="en-GB">
                <a:latin typeface="Arial" charset="0"/>
                <a:ea typeface="msgothic" charset="0"/>
                <a:cs typeface="msgothic" charset="0"/>
              </a:rPr>
              <a:t>High-frequency stimulation-induced LTP is asymmetrically expressed at the CA3–CA1 pyramidal cell synapse. (</a:t>
            </a:r>
            <a:r>
              <a:rPr lang="en-GB" i="1">
                <a:latin typeface="Arial" charset="0"/>
                <a:ea typeface="msgothic" charset="0"/>
                <a:cs typeface="msgothic" charset="0"/>
              </a:rPr>
              <a:t>A</a:t>
            </a:r>
            <a:r>
              <a:rPr lang="en-GB">
                <a:latin typeface="Arial" charset="0"/>
                <a:ea typeface="msgothic" charset="0"/>
                <a:cs typeface="msgothic" charset="0"/>
              </a:rPr>
              <a:t>, </a:t>
            </a:r>
            <a:r>
              <a:rPr lang="en-GB" i="1">
                <a:latin typeface="Arial" charset="0"/>
                <a:ea typeface="msgothic" charset="0"/>
                <a:cs typeface="msgothic" charset="0"/>
              </a:rPr>
              <a:t>Upper</a:t>
            </a:r>
            <a:r>
              <a:rPr lang="en-GB">
                <a:latin typeface="Arial" charset="0"/>
                <a:ea typeface="msgothic" charset="0"/>
                <a:cs typeface="msgothic" charset="0"/>
              </a:rPr>
              <a:t>) Adeno-associated virus containing hChR2-eYFP construct under the control of a CaMKIIα promoter was unilaterally injected into the dorsal CA3 area of C57BL/6J mice. (</a:t>
            </a:r>
            <a:r>
              <a:rPr lang="en-GB" i="1">
                <a:latin typeface="Arial" charset="0"/>
                <a:ea typeface="msgothic" charset="0"/>
                <a:cs typeface="msgothic" charset="0"/>
              </a:rPr>
              <a:t>Lower</a:t>
            </a:r>
            <a:r>
              <a:rPr lang="en-GB">
                <a:latin typeface="Arial" charset="0"/>
                <a:ea typeface="msgothic" charset="0"/>
                <a:cs typeface="msgothic" charset="0"/>
              </a:rPr>
              <a:t>) An electrode to deliver nonselective electrical stimulation was placed in the stratum radiatum and a high-power 470-nm LED was arranged to recruit an overlapping population of projections. Optical stimulation only recruits projections originating in the CA3 of the injected hemisphere (yellow), whereas electrical stimulation is nonselective (black and yellow). Electrical stimulation was used to deliver the high-frequency LTP induction protocol and the effects were monitored via field recording of EPSPs evoked by electrical or optical stimulation. (</a:t>
            </a:r>
            <a:r>
              <a:rPr lang="en-GB" i="1">
                <a:latin typeface="Arial" charset="0"/>
                <a:ea typeface="msgothic" charset="0"/>
                <a:cs typeface="msgothic" charset="0"/>
              </a:rPr>
              <a:t>B</a:t>
            </a:r>
            <a:r>
              <a:rPr lang="en-GB">
                <a:latin typeface="Arial" charset="0"/>
                <a:ea typeface="msgothic" charset="0"/>
                <a:cs typeface="msgothic" charset="0"/>
              </a:rPr>
              <a:t>) HFS produces robust LTP in the electrical pathway (black triangles), but LTP is only expressed in the optical pathway (circles) when projections originate in the left CA3. (</a:t>
            </a:r>
            <a:r>
              <a:rPr lang="en-GB" i="1">
                <a:latin typeface="Arial" charset="0"/>
                <a:ea typeface="msgothic" charset="0"/>
                <a:cs typeface="msgothic" charset="0"/>
              </a:rPr>
              <a:t>Insets</a:t>
            </a:r>
            <a:r>
              <a:rPr lang="en-GB">
                <a:latin typeface="Arial" charset="0"/>
                <a:ea typeface="msgothic" charset="0"/>
                <a:cs typeface="msgothic" charset="0"/>
              </a:rPr>
              <a:t>) Representative field EPSPs at the indicated time points (1, 2). (</a:t>
            </a:r>
            <a:r>
              <a:rPr lang="en-GB" i="1">
                <a:latin typeface="Arial" charset="0"/>
                <a:ea typeface="msgothic" charset="0"/>
                <a:cs typeface="msgothic" charset="0"/>
              </a:rPr>
              <a:t>C</a:t>
            </a:r>
            <a:r>
              <a:rPr lang="en-GB">
                <a:latin typeface="Arial" charset="0"/>
                <a:ea typeface="msgothic" charset="0"/>
                <a:cs typeface="msgothic" charset="0"/>
              </a:rPr>
              <a:t>) Significantly more LTP is observed in left-injected mice than in right-injected mice in the optical pathway. Broken lines represent baseline. Error bars represent SEM. **</a:t>
            </a:r>
            <a:r>
              <a:rPr lang="en-GB" i="1">
                <a:latin typeface="Arial" charset="0"/>
                <a:ea typeface="msgothic" charset="0"/>
                <a:cs typeface="msgothic" charset="0"/>
              </a:rPr>
              <a:t>P</a:t>
            </a:r>
            <a:r>
              <a:rPr lang="en-GB">
                <a:latin typeface="Arial" charset="0"/>
                <a:ea typeface="msgothic" charset="0"/>
                <a:cs typeface="msgothic" charset="0"/>
              </a:rPr>
              <a:t> &lt; 0.01, Student’s </a:t>
            </a:r>
            <a:r>
              <a:rPr lang="en-GB" i="1">
                <a:latin typeface="Arial" charset="0"/>
                <a:ea typeface="msgothic" charset="0"/>
                <a:cs typeface="msgothic" charset="0"/>
              </a:rPr>
              <a:t>t</a:t>
            </a:r>
            <a:r>
              <a:rPr lang="en-GB">
                <a:latin typeface="Arial" charset="0"/>
                <a:ea typeface="msgothic" charset="0"/>
                <a:cs typeface="msgothic" charset="0"/>
              </a:rPr>
              <a:t> test.</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D202784-B46A-4EF4-B218-4316F9133D14}" type="slidenum">
              <a:rPr lang="zh-CN" altLang="en-US" smtClean="0"/>
              <a:t>17</a:t>
            </a:fld>
            <a:endParaRPr lang="zh-CN" altLang="en-US"/>
          </a:p>
        </p:txBody>
      </p:sp>
    </p:spTree>
    <p:extLst>
      <p:ext uri="{BB962C8B-B14F-4D97-AF65-F5344CB8AC3E}">
        <p14:creationId xmlns:p14="http://schemas.microsoft.com/office/powerpoint/2010/main" val="214626744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PNAS</a:t>
            </a:r>
            <a:r>
              <a:rPr lang="zh-CN" altLang="en-US" sz="1200" b="0" i="0" kern="1200" dirty="0" smtClean="0">
                <a:solidFill>
                  <a:schemeClr val="tx1"/>
                </a:solidFill>
                <a:effectLst/>
                <a:latin typeface="+mn-lt"/>
                <a:ea typeface="+mn-ea"/>
                <a:cs typeface="+mn-cs"/>
              </a:rPr>
              <a:t>是</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美国科学院院报</a:t>
            </a:r>
            <a:r>
              <a:rPr lang="en-US" altLang="zh-CN" sz="1200" b="0" i="0" kern="1200" dirty="0" smtClean="0">
                <a:solidFill>
                  <a:schemeClr val="tx1"/>
                </a:solidFill>
                <a:effectLst/>
                <a:latin typeface="+mn-lt"/>
                <a:ea typeface="+mn-ea"/>
                <a:cs typeface="+mn-cs"/>
              </a:rPr>
              <a:t>》9.423</a:t>
            </a:r>
            <a:endParaRPr lang="zh-CN" altLang="en-US" dirty="0"/>
          </a:p>
        </p:txBody>
      </p:sp>
      <p:sp>
        <p:nvSpPr>
          <p:cNvPr id="4" name="灯片编号占位符 3"/>
          <p:cNvSpPr>
            <a:spLocks noGrp="1"/>
          </p:cNvSpPr>
          <p:nvPr>
            <p:ph type="sldNum" sz="quarter" idx="10"/>
          </p:nvPr>
        </p:nvSpPr>
        <p:spPr/>
        <p:txBody>
          <a:bodyPr/>
          <a:lstStyle/>
          <a:p>
            <a:fld id="{DD202784-B46A-4EF4-B218-4316F9133D14}" type="slidenum">
              <a:rPr lang="zh-CN" altLang="en-US" smtClean="0"/>
              <a:t>18</a:t>
            </a:fld>
            <a:endParaRPr lang="zh-CN" altLang="en-US"/>
          </a:p>
        </p:txBody>
      </p:sp>
    </p:spTree>
    <p:extLst>
      <p:ext uri="{BB962C8B-B14F-4D97-AF65-F5344CB8AC3E}">
        <p14:creationId xmlns:p14="http://schemas.microsoft.com/office/powerpoint/2010/main" val="290403385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1" dirty="0" smtClean="0">
                <a:solidFill>
                  <a:srgbClr val="00ABB4"/>
                </a:solidFill>
                <a:latin typeface="微软雅黑" panose="020B0503020204020204" pitchFamily="34" charset="-122"/>
                <a:ea typeface="微软雅黑" panose="020B0503020204020204" pitchFamily="34" charset="-122"/>
              </a:rPr>
              <a:t>HIPPOCAMPUS </a:t>
            </a:r>
            <a:r>
              <a:rPr lang="en-US" altLang="zh-CN" dirty="0" smtClean="0">
                <a:effectLst/>
              </a:rPr>
              <a:t>4.162</a:t>
            </a:r>
          </a:p>
          <a:p>
            <a:r>
              <a:rPr lang="en-US" altLang="zh-CN" b="1" dirty="0" smtClean="0">
                <a:effectLst/>
              </a:rPr>
              <a:t>Pindex:</a:t>
            </a:r>
            <a:r>
              <a:rPr lang="en-US" altLang="zh-CN" dirty="0" smtClean="0">
                <a:effectLst/>
              </a:rPr>
              <a:t>0.914 (</a:t>
            </a:r>
            <a:r>
              <a:rPr lang="zh-CN" altLang="en-US" dirty="0" smtClean="0">
                <a:effectLst/>
                <a:hlinkClick r:id="rId3"/>
              </a:rPr>
              <a:t>极难发表</a:t>
            </a:r>
            <a:r>
              <a:rPr lang="en-US" altLang="zh-CN" dirty="0" smtClean="0">
                <a:effectLst/>
              </a:rPr>
              <a:t>)</a:t>
            </a:r>
            <a:endParaRPr lang="zh-CN" altLang="en-US" dirty="0"/>
          </a:p>
        </p:txBody>
      </p:sp>
      <p:sp>
        <p:nvSpPr>
          <p:cNvPr id="4" name="灯片编号占位符 3"/>
          <p:cNvSpPr>
            <a:spLocks noGrp="1"/>
          </p:cNvSpPr>
          <p:nvPr>
            <p:ph type="sldNum" sz="quarter" idx="10"/>
          </p:nvPr>
        </p:nvSpPr>
        <p:spPr/>
        <p:txBody>
          <a:bodyPr/>
          <a:lstStyle/>
          <a:p>
            <a:fld id="{DD202784-B46A-4EF4-B218-4316F9133D14}" type="slidenum">
              <a:rPr lang="zh-CN" altLang="en-US" smtClean="0"/>
              <a:t>19</a:t>
            </a:fld>
            <a:endParaRPr lang="zh-CN" altLang="en-US"/>
          </a:p>
        </p:txBody>
      </p:sp>
    </p:spTree>
    <p:extLst>
      <p:ext uri="{BB962C8B-B14F-4D97-AF65-F5344CB8AC3E}">
        <p14:creationId xmlns:p14="http://schemas.microsoft.com/office/powerpoint/2010/main" val="39500545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D202784-B46A-4EF4-B218-4316F9133D14}" type="slidenum">
              <a:rPr lang="zh-CN" altLang="en-US" smtClean="0"/>
              <a:t>2</a:t>
            </a:fld>
            <a:endParaRPr lang="zh-CN" altLang="en-US"/>
          </a:p>
        </p:txBody>
      </p:sp>
    </p:spTree>
    <p:extLst>
      <p:ext uri="{BB962C8B-B14F-4D97-AF65-F5344CB8AC3E}">
        <p14:creationId xmlns:p14="http://schemas.microsoft.com/office/powerpoint/2010/main" val="21462674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D202784-B46A-4EF4-B218-4316F9133D14}" type="slidenum">
              <a:rPr lang="zh-CN" altLang="en-US" smtClean="0"/>
              <a:t>3</a:t>
            </a:fld>
            <a:endParaRPr lang="zh-CN" altLang="en-US"/>
          </a:p>
        </p:txBody>
      </p:sp>
    </p:spTree>
    <p:extLst>
      <p:ext uri="{BB962C8B-B14F-4D97-AF65-F5344CB8AC3E}">
        <p14:creationId xmlns:p14="http://schemas.microsoft.com/office/powerpoint/2010/main" val="29040338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PNAS</a:t>
            </a:r>
            <a:r>
              <a:rPr lang="zh-CN" altLang="en-US" sz="1200" b="0" i="0" kern="1200" dirty="0" smtClean="0">
                <a:solidFill>
                  <a:schemeClr val="tx1"/>
                </a:solidFill>
                <a:effectLst/>
                <a:latin typeface="+mn-lt"/>
                <a:ea typeface="+mn-ea"/>
                <a:cs typeface="+mn-cs"/>
              </a:rPr>
              <a:t>是</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美国科学院院报</a:t>
            </a:r>
            <a:r>
              <a:rPr lang="en-US" altLang="zh-CN" sz="1200" b="0" i="0" kern="1200" dirty="0" smtClean="0">
                <a:solidFill>
                  <a:schemeClr val="tx1"/>
                </a:solidFill>
                <a:effectLst/>
                <a:latin typeface="+mn-lt"/>
                <a:ea typeface="+mn-ea"/>
                <a:cs typeface="+mn-cs"/>
              </a:rPr>
              <a:t>》9.423</a:t>
            </a:r>
            <a:endParaRPr lang="zh-CN" altLang="en-US" dirty="0"/>
          </a:p>
        </p:txBody>
      </p:sp>
      <p:sp>
        <p:nvSpPr>
          <p:cNvPr id="4" name="灯片编号占位符 3"/>
          <p:cNvSpPr>
            <a:spLocks noGrp="1"/>
          </p:cNvSpPr>
          <p:nvPr>
            <p:ph type="sldNum" sz="quarter" idx="10"/>
          </p:nvPr>
        </p:nvSpPr>
        <p:spPr/>
        <p:txBody>
          <a:bodyPr/>
          <a:lstStyle/>
          <a:p>
            <a:fld id="{DD202784-B46A-4EF4-B218-4316F9133D14}" type="slidenum">
              <a:rPr lang="zh-CN" altLang="en-US" smtClean="0"/>
              <a:t>4</a:t>
            </a:fld>
            <a:endParaRPr lang="zh-CN" altLang="en-US"/>
          </a:p>
        </p:txBody>
      </p:sp>
    </p:spTree>
    <p:extLst>
      <p:ext uri="{BB962C8B-B14F-4D97-AF65-F5344CB8AC3E}">
        <p14:creationId xmlns:p14="http://schemas.microsoft.com/office/powerpoint/2010/main" val="39500545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D202784-B46A-4EF4-B218-4316F9133D14}" type="slidenum">
              <a:rPr lang="zh-CN" altLang="en-US" smtClean="0"/>
              <a:t>5</a:t>
            </a:fld>
            <a:endParaRPr lang="zh-CN" altLang="en-US"/>
          </a:p>
        </p:txBody>
      </p:sp>
    </p:spTree>
    <p:extLst>
      <p:ext uri="{BB962C8B-B14F-4D97-AF65-F5344CB8AC3E}">
        <p14:creationId xmlns:p14="http://schemas.microsoft.com/office/powerpoint/2010/main" val="37760152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7" name="Text Box 1"/>
          <p:cNvSpPr txBox="1">
            <a:spLocks noChangeArrowheads="1"/>
          </p:cNvSpPr>
          <p:nvPr/>
        </p:nvSpPr>
        <p:spPr bwMode="auto">
          <a:xfrm>
            <a:off x="1400736" y="914977"/>
            <a:ext cx="4055129" cy="3134591"/>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2058" tIns="41029" rIns="82058" bIns="41029" anchor="ctr"/>
          <a:lstStyle/>
          <a:p>
            <a:endParaRPr lang="zh-CN" altLang="en-US"/>
          </a:p>
        </p:txBody>
      </p:sp>
      <p:sp>
        <p:nvSpPr>
          <p:cNvPr id="4098" name="Text Box 2"/>
          <p:cNvSpPr txBox="1">
            <a:spLocks noGrp="1" noChangeArrowheads="1"/>
          </p:cNvSpPr>
          <p:nvPr>
            <p:ph type="body"/>
          </p:nvPr>
        </p:nvSpPr>
        <p:spPr bwMode="auto">
          <a:xfrm>
            <a:off x="1046350" y="4352637"/>
            <a:ext cx="4770904" cy="347806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marL="85725" indent="-85725">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1pPr>
            <a:lvl2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2pPr>
            <a:lvl3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3pPr>
            <a:lvl4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4pPr>
            <a:lvl5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5pPr>
            <a:lvl6pPr marL="25146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6pPr>
            <a:lvl7pPr marL="29718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7pPr>
            <a:lvl8pPr marL="34290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8pPr>
            <a:lvl9pPr marL="38862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9pPr>
          </a:lstStyle>
          <a:p>
            <a:pPr eaLnBrk="1">
              <a:lnSpc>
                <a:spcPct val="93000"/>
              </a:lnSpc>
              <a:spcBef>
                <a:spcPct val="0"/>
              </a:spcBef>
              <a:buSzPct val="45000"/>
              <a:buFont typeface="Wingdings" charset="2"/>
              <a:buNone/>
            </a:pPr>
            <a:r>
              <a:rPr lang="en-GB" dirty="0" err="1">
                <a:latin typeface="Arial" charset="0"/>
                <a:ea typeface="msgothic" charset="0"/>
                <a:cs typeface="msgothic" charset="0"/>
              </a:rPr>
              <a:t>Optogenetics</a:t>
            </a:r>
            <a:r>
              <a:rPr lang="en-GB" dirty="0">
                <a:latin typeface="Arial" charset="0"/>
                <a:ea typeface="msgothic" charset="0"/>
                <a:cs typeface="msgothic" charset="0"/>
              </a:rPr>
              <a:t> enables acute silencing of CA3 activity in vivo. (</a:t>
            </a:r>
            <a:r>
              <a:rPr lang="en-GB" i="1" dirty="0">
                <a:latin typeface="Arial" charset="0"/>
                <a:ea typeface="msgothic" charset="0"/>
                <a:cs typeface="msgothic" charset="0"/>
              </a:rPr>
              <a:t>A</a:t>
            </a:r>
            <a:r>
              <a:rPr lang="en-GB" dirty="0">
                <a:latin typeface="Arial" charset="0"/>
                <a:ea typeface="msgothic" charset="0"/>
                <a:cs typeface="msgothic" charset="0"/>
              </a:rPr>
              <a:t>) </a:t>
            </a:r>
            <a:r>
              <a:rPr lang="en-GB" dirty="0" err="1">
                <a:latin typeface="Arial" charset="0"/>
                <a:ea typeface="msgothic" charset="0"/>
                <a:cs typeface="msgothic" charset="0"/>
              </a:rPr>
              <a:t>Adeno</a:t>
            </a:r>
            <a:r>
              <a:rPr lang="en-GB" dirty="0">
                <a:latin typeface="Arial" charset="0"/>
                <a:ea typeface="msgothic" charset="0"/>
                <a:cs typeface="msgothic" charset="0"/>
              </a:rPr>
              <a:t>-associated virus containing the eNpHR3.0-eYFP construct under the control of a </a:t>
            </a:r>
            <a:r>
              <a:rPr lang="en-GB" dirty="0" err="1">
                <a:latin typeface="Arial" charset="0"/>
                <a:ea typeface="msgothic" charset="0"/>
                <a:cs typeface="msgothic" charset="0"/>
              </a:rPr>
              <a:t>CaMKII</a:t>
            </a:r>
            <a:r>
              <a:rPr lang="en-GB" dirty="0">
                <a:latin typeface="Arial" charset="0"/>
                <a:ea typeface="msgothic" charset="0"/>
                <a:cs typeface="msgothic" charset="0"/>
              </a:rPr>
              <a:t>α promoter was used. WPRE, woodchuck hepatitis posttranscriptional regulatory element. (</a:t>
            </a:r>
            <a:r>
              <a:rPr lang="en-GB" i="1" dirty="0">
                <a:latin typeface="Arial" charset="0"/>
                <a:ea typeface="msgothic" charset="0"/>
                <a:cs typeface="msgothic" charset="0"/>
              </a:rPr>
              <a:t>B</a:t>
            </a:r>
            <a:r>
              <a:rPr lang="en-GB" dirty="0">
                <a:latin typeface="Arial" charset="0"/>
                <a:ea typeface="msgothic" charset="0"/>
                <a:cs typeface="msgothic" charset="0"/>
              </a:rPr>
              <a:t>) Virus was unilaterally injected into two sites in the dorsal CA3 area of C57BL/6J mice for use in </a:t>
            </a:r>
            <a:r>
              <a:rPr lang="en-GB" dirty="0" err="1">
                <a:latin typeface="Arial" charset="0"/>
                <a:ea typeface="msgothic" charset="0"/>
                <a:cs typeface="msgothic" charset="0"/>
              </a:rPr>
              <a:t>optrode</a:t>
            </a:r>
            <a:r>
              <a:rPr lang="en-GB" dirty="0">
                <a:latin typeface="Arial" charset="0"/>
                <a:ea typeface="msgothic" charset="0"/>
                <a:cs typeface="msgothic" charset="0"/>
              </a:rPr>
              <a:t> recordings. For </a:t>
            </a:r>
            <a:r>
              <a:rPr lang="en-GB" dirty="0" err="1">
                <a:latin typeface="Arial" charset="0"/>
                <a:ea typeface="msgothic" charset="0"/>
                <a:cs typeface="msgothic" charset="0"/>
              </a:rPr>
              <a:t>behavioral</a:t>
            </a:r>
            <a:r>
              <a:rPr lang="en-GB" dirty="0">
                <a:latin typeface="Arial" charset="0"/>
                <a:ea typeface="msgothic" charset="0"/>
                <a:cs typeface="msgothic" charset="0"/>
              </a:rPr>
              <a:t> experiments, an optical </a:t>
            </a:r>
            <a:r>
              <a:rPr lang="en-GB" dirty="0" err="1">
                <a:latin typeface="Arial" charset="0"/>
                <a:ea typeface="msgothic" charset="0"/>
                <a:cs typeface="msgothic" charset="0"/>
              </a:rPr>
              <a:t>fiber</a:t>
            </a:r>
            <a:r>
              <a:rPr lang="en-GB" dirty="0">
                <a:latin typeface="Arial" charset="0"/>
                <a:ea typeface="msgothic" charset="0"/>
                <a:cs typeface="msgothic" charset="0"/>
              </a:rPr>
              <a:t> was also implanted between the two injection sites. (</a:t>
            </a:r>
            <a:r>
              <a:rPr lang="en-GB" i="1" dirty="0">
                <a:latin typeface="Arial" charset="0"/>
                <a:ea typeface="msgothic" charset="0"/>
                <a:cs typeface="msgothic" charset="0"/>
              </a:rPr>
              <a:t>C</a:t>
            </a:r>
            <a:r>
              <a:rPr lang="en-GB" dirty="0">
                <a:latin typeface="Arial" charset="0"/>
                <a:ea typeface="msgothic" charset="0"/>
                <a:cs typeface="msgothic" charset="0"/>
              </a:rPr>
              <a:t>) Two-site virus injection resulted in eNpHR3.0-eYFP or </a:t>
            </a:r>
            <a:r>
              <a:rPr lang="en-GB" dirty="0" err="1">
                <a:latin typeface="Arial" charset="0"/>
                <a:ea typeface="msgothic" charset="0"/>
                <a:cs typeface="msgothic" charset="0"/>
              </a:rPr>
              <a:t>eYFP</a:t>
            </a:r>
            <a:r>
              <a:rPr lang="en-GB" dirty="0">
                <a:latin typeface="Arial" charset="0"/>
                <a:ea typeface="msgothic" charset="0"/>
                <a:cs typeface="msgothic" charset="0"/>
              </a:rPr>
              <a:t> expression in CA3 and CA3 projections in the entire dorsal hippocampus. (</a:t>
            </a:r>
            <a:r>
              <a:rPr lang="en-GB" i="1" dirty="0">
                <a:latin typeface="Arial" charset="0"/>
                <a:ea typeface="msgothic" charset="0"/>
                <a:cs typeface="msgothic" charset="0"/>
              </a:rPr>
              <a:t>Upper</a:t>
            </a:r>
            <a:r>
              <a:rPr lang="en-GB" dirty="0">
                <a:latin typeface="Arial" charset="0"/>
                <a:ea typeface="msgothic" charset="0"/>
                <a:cs typeface="msgothic" charset="0"/>
              </a:rPr>
              <a:t>) Expression at approximate location of implant. (</a:t>
            </a:r>
            <a:r>
              <a:rPr lang="en-GB" i="1" dirty="0">
                <a:latin typeface="Arial" charset="0"/>
                <a:ea typeface="msgothic" charset="0"/>
                <a:cs typeface="msgothic" charset="0"/>
              </a:rPr>
              <a:t>Lower</a:t>
            </a:r>
            <a:r>
              <a:rPr lang="en-GB" dirty="0">
                <a:latin typeface="Arial" charset="0"/>
                <a:ea typeface="msgothic" charset="0"/>
                <a:cs typeface="msgothic" charset="0"/>
              </a:rPr>
              <a:t>) Approximate location of two injection sites. (Scale bars, 1 mm.) (</a:t>
            </a:r>
            <a:r>
              <a:rPr lang="en-GB" i="1" dirty="0">
                <a:latin typeface="Arial" charset="0"/>
                <a:ea typeface="msgothic" charset="0"/>
                <a:cs typeface="msgothic" charset="0"/>
              </a:rPr>
              <a:t>D</a:t>
            </a:r>
            <a:r>
              <a:rPr lang="en-GB" dirty="0">
                <a:latin typeface="Arial" charset="0"/>
                <a:ea typeface="msgothic" charset="0"/>
                <a:cs typeface="msgothic" charset="0"/>
              </a:rPr>
              <a:t>) Illumination of CA3 neurons in eNpHR3.0-expressing mice for 30 s resulted in a reversible reduction in spontaneous spiking frequency. A representative </a:t>
            </a:r>
            <a:r>
              <a:rPr lang="en-GB" dirty="0" err="1">
                <a:latin typeface="Arial" charset="0"/>
                <a:ea typeface="msgothic" charset="0"/>
                <a:cs typeface="msgothic" charset="0"/>
              </a:rPr>
              <a:t>optrode</a:t>
            </a:r>
            <a:r>
              <a:rPr lang="en-GB" dirty="0">
                <a:latin typeface="Arial" charset="0"/>
                <a:ea typeface="msgothic" charset="0"/>
                <a:cs typeface="msgothic" charset="0"/>
              </a:rPr>
              <a:t> recording trace as well as normalized mean frequency is shown. Error bars represent SEM.</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D202784-B46A-4EF4-B218-4316F9133D14}" type="slidenum">
              <a:rPr lang="zh-CN" altLang="en-US" smtClean="0"/>
              <a:t>7</a:t>
            </a:fld>
            <a:endParaRPr lang="zh-CN" altLang="en-US"/>
          </a:p>
        </p:txBody>
      </p:sp>
    </p:spTree>
    <p:extLst>
      <p:ext uri="{BB962C8B-B14F-4D97-AF65-F5344CB8AC3E}">
        <p14:creationId xmlns:p14="http://schemas.microsoft.com/office/powerpoint/2010/main" val="37760152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训练时间：</a:t>
            </a:r>
            <a:r>
              <a:rPr lang="en-US" altLang="zh-CN" dirty="0" smtClean="0"/>
              <a:t>				light</a:t>
            </a:r>
            <a:r>
              <a:rPr lang="zh-CN" altLang="en-US" dirty="0" smtClean="0"/>
              <a:t>：</a:t>
            </a:r>
            <a:endParaRPr lang="en-US" altLang="zh-CN" dirty="0" smtClean="0"/>
          </a:p>
          <a:p>
            <a:r>
              <a:rPr lang="en-US" altLang="zh-CN" dirty="0" smtClean="0"/>
              <a:t>A</a:t>
            </a:r>
            <a:r>
              <a:rPr lang="en-US" altLang="zh-CN" baseline="0" dirty="0" smtClean="0"/>
              <a:t> 30s				On &amp; Off separately</a:t>
            </a:r>
          </a:p>
          <a:p>
            <a:r>
              <a:rPr lang="en-US" altLang="zh-CN" baseline="0" dirty="0" smtClean="0"/>
              <a:t>B 6 min				On</a:t>
            </a:r>
          </a:p>
          <a:p>
            <a:r>
              <a:rPr lang="en-US" altLang="zh-CN" baseline="0" dirty="0" smtClean="0"/>
              <a:t>C 11 days </a:t>
            </a:r>
            <a:r>
              <a:rPr lang="zh-CN" altLang="en-US" baseline="0" dirty="0" smtClean="0"/>
              <a:t>，</a:t>
            </a:r>
            <a:r>
              <a:rPr lang="en-US" altLang="zh-CN" baseline="0" dirty="0" smtClean="0"/>
              <a:t>then 7 days blank		On</a:t>
            </a:r>
          </a:p>
          <a:p>
            <a:r>
              <a:rPr lang="en-US" altLang="zh-CN" baseline="0" dirty="0" smtClean="0"/>
              <a:t>D 8 days				On</a:t>
            </a:r>
            <a:endParaRPr lang="zh-CN" altLang="en-US" dirty="0"/>
          </a:p>
        </p:txBody>
      </p:sp>
      <p:sp>
        <p:nvSpPr>
          <p:cNvPr id="4" name="灯片编号占位符 3"/>
          <p:cNvSpPr>
            <a:spLocks noGrp="1"/>
          </p:cNvSpPr>
          <p:nvPr>
            <p:ph type="sldNum" sz="quarter" idx="10"/>
          </p:nvPr>
        </p:nvSpPr>
        <p:spPr/>
        <p:txBody>
          <a:bodyPr/>
          <a:lstStyle/>
          <a:p>
            <a:fld id="{DD202784-B46A-4EF4-B218-4316F9133D14}" type="slidenum">
              <a:rPr lang="zh-CN" altLang="en-US" smtClean="0"/>
              <a:t>8</a:t>
            </a:fld>
            <a:endParaRPr lang="zh-CN" altLang="en-US"/>
          </a:p>
        </p:txBody>
      </p:sp>
    </p:spTree>
    <p:extLst>
      <p:ext uri="{BB962C8B-B14F-4D97-AF65-F5344CB8AC3E}">
        <p14:creationId xmlns:p14="http://schemas.microsoft.com/office/powerpoint/2010/main" val="37633115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7" name="Text Box 1"/>
          <p:cNvSpPr txBox="1">
            <a:spLocks noChangeArrowheads="1"/>
          </p:cNvSpPr>
          <p:nvPr/>
        </p:nvSpPr>
        <p:spPr bwMode="auto">
          <a:xfrm>
            <a:off x="1400736" y="914977"/>
            <a:ext cx="4055129" cy="3134591"/>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2058" tIns="41029" rIns="82058" bIns="41029" anchor="ctr"/>
          <a:lstStyle/>
          <a:p>
            <a:endParaRPr lang="zh-CN" altLang="en-US"/>
          </a:p>
        </p:txBody>
      </p:sp>
      <p:sp>
        <p:nvSpPr>
          <p:cNvPr id="4098" name="Text Box 2"/>
          <p:cNvSpPr txBox="1">
            <a:spLocks noGrp="1" noChangeArrowheads="1"/>
          </p:cNvSpPr>
          <p:nvPr>
            <p:ph type="body"/>
          </p:nvPr>
        </p:nvSpPr>
        <p:spPr bwMode="auto">
          <a:xfrm>
            <a:off x="1046350" y="4352637"/>
            <a:ext cx="4770904" cy="347806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marL="85725" indent="-85725">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1pPr>
            <a:lvl2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2pPr>
            <a:lvl3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3pPr>
            <a:lvl4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4pPr>
            <a:lvl5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5pPr>
            <a:lvl6pPr marL="25146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6pPr>
            <a:lvl7pPr marL="29718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7pPr>
            <a:lvl8pPr marL="34290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8pPr>
            <a:lvl9pPr marL="38862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9pPr>
          </a:lstStyle>
          <a:p>
            <a:pPr eaLnBrk="1">
              <a:lnSpc>
                <a:spcPct val="93000"/>
              </a:lnSpc>
              <a:spcBef>
                <a:spcPct val="0"/>
              </a:spcBef>
              <a:buSzPct val="45000"/>
              <a:buFont typeface="Wingdings" charset="2"/>
              <a:buNone/>
            </a:pPr>
            <a:r>
              <a:rPr lang="en-GB" dirty="0">
                <a:latin typeface="Arial" charset="0"/>
                <a:ea typeface="msgothic" charset="0"/>
                <a:cs typeface="msgothic" charset="0"/>
              </a:rPr>
              <a:t>Hippocampus-dependent short-term memory requires the left and right CA3. (</a:t>
            </a:r>
            <a:r>
              <a:rPr lang="en-GB" i="1" dirty="0">
                <a:latin typeface="Arial" charset="0"/>
                <a:ea typeface="msgothic" charset="0"/>
                <a:cs typeface="msgothic" charset="0"/>
              </a:rPr>
              <a:t>A</a:t>
            </a:r>
            <a:r>
              <a:rPr lang="en-GB" dirty="0">
                <a:latin typeface="Arial" charset="0"/>
                <a:ea typeface="msgothic" charset="0"/>
                <a:cs typeface="msgothic" charset="0"/>
              </a:rPr>
              <a:t>) Mice were tested on a spontaneous alternation task in a T-maze. S, start arm. (</a:t>
            </a:r>
            <a:r>
              <a:rPr lang="en-GB" i="1" dirty="0">
                <a:latin typeface="Arial" charset="0"/>
                <a:ea typeface="msgothic" charset="0"/>
                <a:cs typeface="msgothic" charset="0"/>
              </a:rPr>
              <a:t>B</a:t>
            </a:r>
            <a:r>
              <a:rPr lang="en-GB" dirty="0">
                <a:latin typeface="Arial" charset="0"/>
                <a:ea typeface="msgothic" charset="0"/>
                <a:cs typeface="msgothic" charset="0"/>
              </a:rPr>
              <a:t>) Light delivery during this task reduces spontaneous alternation of right-</a:t>
            </a:r>
            <a:r>
              <a:rPr lang="en-GB" dirty="0" err="1">
                <a:latin typeface="Arial" charset="0"/>
                <a:ea typeface="msgothic" charset="0"/>
                <a:cs typeface="msgothic" charset="0"/>
              </a:rPr>
              <a:t>NpHR</a:t>
            </a:r>
            <a:r>
              <a:rPr lang="en-GB" dirty="0">
                <a:latin typeface="Arial" charset="0"/>
                <a:ea typeface="msgothic" charset="0"/>
                <a:cs typeface="msgothic" charset="0"/>
              </a:rPr>
              <a:t> and left-</a:t>
            </a:r>
            <a:r>
              <a:rPr lang="en-GB" dirty="0" err="1">
                <a:latin typeface="Arial" charset="0"/>
                <a:ea typeface="msgothic" charset="0"/>
                <a:cs typeface="msgothic" charset="0"/>
              </a:rPr>
              <a:t>NpHR</a:t>
            </a:r>
            <a:r>
              <a:rPr lang="en-GB" dirty="0">
                <a:latin typeface="Arial" charset="0"/>
                <a:ea typeface="msgothic" charset="0"/>
                <a:cs typeface="msgothic" charset="0"/>
              </a:rPr>
              <a:t> mice compared with their respective YFP controls. (</a:t>
            </a:r>
            <a:r>
              <a:rPr lang="en-GB" i="1" dirty="0">
                <a:latin typeface="Arial" charset="0"/>
                <a:ea typeface="msgothic" charset="0"/>
                <a:cs typeface="msgothic" charset="0"/>
              </a:rPr>
              <a:t>C</a:t>
            </a:r>
            <a:r>
              <a:rPr lang="en-GB" dirty="0">
                <a:latin typeface="Arial" charset="0"/>
                <a:ea typeface="msgothic" charset="0"/>
                <a:cs typeface="msgothic" charset="0"/>
              </a:rPr>
              <a:t>) Mice were tested on a spatial novelty preference task in a Y-maze. (</a:t>
            </a:r>
            <a:r>
              <a:rPr lang="en-GB" i="1" dirty="0">
                <a:latin typeface="Arial" charset="0"/>
                <a:ea typeface="msgothic" charset="0"/>
                <a:cs typeface="msgothic" charset="0"/>
              </a:rPr>
              <a:t>D</a:t>
            </a:r>
            <a:r>
              <a:rPr lang="en-GB" dirty="0">
                <a:latin typeface="Arial" charset="0"/>
                <a:ea typeface="msgothic" charset="0"/>
                <a:cs typeface="msgothic" charset="0"/>
              </a:rPr>
              <a:t>) Light delivery during this task reduces preference for the novel arm in right-</a:t>
            </a:r>
            <a:r>
              <a:rPr lang="en-GB" dirty="0" err="1">
                <a:latin typeface="Arial" charset="0"/>
                <a:ea typeface="msgothic" charset="0"/>
                <a:cs typeface="msgothic" charset="0"/>
              </a:rPr>
              <a:t>NpHR</a:t>
            </a:r>
            <a:r>
              <a:rPr lang="en-GB" dirty="0">
                <a:latin typeface="Arial" charset="0"/>
                <a:ea typeface="msgothic" charset="0"/>
                <a:cs typeface="msgothic" charset="0"/>
              </a:rPr>
              <a:t> and left-</a:t>
            </a:r>
            <a:r>
              <a:rPr lang="en-GB" dirty="0" err="1">
                <a:latin typeface="Arial" charset="0"/>
                <a:ea typeface="msgothic" charset="0"/>
                <a:cs typeface="msgothic" charset="0"/>
              </a:rPr>
              <a:t>NpHR</a:t>
            </a:r>
            <a:r>
              <a:rPr lang="en-GB" dirty="0">
                <a:latin typeface="Arial" charset="0"/>
                <a:ea typeface="msgothic" charset="0"/>
                <a:cs typeface="msgothic" charset="0"/>
              </a:rPr>
              <a:t> mice compared with their respective YFP controls. Broken lines represent chance performance. Mean percentages ± SEM. *</a:t>
            </a:r>
            <a:r>
              <a:rPr lang="en-GB" i="1" dirty="0">
                <a:latin typeface="Arial" charset="0"/>
                <a:ea typeface="msgothic" charset="0"/>
                <a:cs typeface="msgothic" charset="0"/>
              </a:rPr>
              <a:t>P</a:t>
            </a:r>
            <a:r>
              <a:rPr lang="en-GB" dirty="0">
                <a:latin typeface="Arial" charset="0"/>
                <a:ea typeface="msgothic" charset="0"/>
                <a:cs typeface="msgothic" charset="0"/>
              </a:rPr>
              <a:t> &lt; 0.05; **</a:t>
            </a:r>
            <a:r>
              <a:rPr lang="en-GB" i="1" dirty="0">
                <a:latin typeface="Arial" charset="0"/>
                <a:ea typeface="msgothic" charset="0"/>
                <a:cs typeface="msgothic" charset="0"/>
              </a:rPr>
              <a:t>P</a:t>
            </a:r>
            <a:r>
              <a:rPr lang="en-GB" dirty="0">
                <a:latin typeface="Arial" charset="0"/>
                <a:ea typeface="msgothic" charset="0"/>
                <a:cs typeface="msgothic" charset="0"/>
              </a:rPr>
              <a:t> &lt; 0.01, ***</a:t>
            </a:r>
            <a:r>
              <a:rPr lang="en-GB" i="1" dirty="0">
                <a:latin typeface="Arial" charset="0"/>
                <a:ea typeface="msgothic" charset="0"/>
                <a:cs typeface="msgothic" charset="0"/>
              </a:rPr>
              <a:t>P</a:t>
            </a:r>
            <a:r>
              <a:rPr lang="en-GB" dirty="0">
                <a:latin typeface="Arial" charset="0"/>
                <a:ea typeface="msgothic" charset="0"/>
                <a:cs typeface="msgothic" charset="0"/>
              </a:rPr>
              <a:t> &lt; 0.001.</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D7D8C689-48A4-48E7-8DC1-52CF9C1A4E1F}" type="datetimeFigureOut">
              <a:rPr lang="zh-CN" altLang="en-US" smtClean="0"/>
              <a:t>2018/3/8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09DB7E2-40A6-4921-9FA4-72BF07DE9EA0}" type="slidenum">
              <a:rPr lang="zh-CN" altLang="en-US" smtClean="0"/>
              <a:t>‹#›</a:t>
            </a:fld>
            <a:endParaRPr lang="zh-CN" altLang="en-US"/>
          </a:p>
        </p:txBody>
      </p:sp>
    </p:spTree>
    <p:extLst>
      <p:ext uri="{BB962C8B-B14F-4D97-AF65-F5344CB8AC3E}">
        <p14:creationId xmlns:p14="http://schemas.microsoft.com/office/powerpoint/2010/main" val="39479060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7D8C689-48A4-48E7-8DC1-52CF9C1A4E1F}" type="datetimeFigureOut">
              <a:rPr lang="zh-CN" altLang="en-US" smtClean="0"/>
              <a:t>2018/3/8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09DB7E2-40A6-4921-9FA4-72BF07DE9EA0}" type="slidenum">
              <a:rPr lang="zh-CN" altLang="en-US" smtClean="0"/>
              <a:t>‹#›</a:t>
            </a:fld>
            <a:endParaRPr lang="zh-CN" altLang="en-US"/>
          </a:p>
        </p:txBody>
      </p:sp>
    </p:spTree>
    <p:extLst>
      <p:ext uri="{BB962C8B-B14F-4D97-AF65-F5344CB8AC3E}">
        <p14:creationId xmlns:p14="http://schemas.microsoft.com/office/powerpoint/2010/main" val="15181707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7D8C689-48A4-48E7-8DC1-52CF9C1A4E1F}" type="datetimeFigureOut">
              <a:rPr lang="zh-CN" altLang="en-US" smtClean="0"/>
              <a:t>2018/3/8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09DB7E2-40A6-4921-9FA4-72BF07DE9EA0}" type="slidenum">
              <a:rPr lang="zh-CN" altLang="en-US" smtClean="0"/>
              <a:t>‹#›</a:t>
            </a:fld>
            <a:endParaRPr lang="zh-CN" altLang="en-US"/>
          </a:p>
        </p:txBody>
      </p:sp>
    </p:spTree>
    <p:extLst>
      <p:ext uri="{BB962C8B-B14F-4D97-AF65-F5344CB8AC3E}">
        <p14:creationId xmlns:p14="http://schemas.microsoft.com/office/powerpoint/2010/main" val="37644360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7D8C689-48A4-48E7-8DC1-52CF9C1A4E1F}" type="datetimeFigureOut">
              <a:rPr lang="zh-CN" altLang="en-US" smtClean="0"/>
              <a:t>2018/3/8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09DB7E2-40A6-4921-9FA4-72BF07DE9EA0}" type="slidenum">
              <a:rPr lang="zh-CN" altLang="en-US" smtClean="0"/>
              <a:t>‹#›</a:t>
            </a:fld>
            <a:endParaRPr lang="zh-CN" altLang="en-US"/>
          </a:p>
        </p:txBody>
      </p:sp>
    </p:spTree>
    <p:extLst>
      <p:ext uri="{BB962C8B-B14F-4D97-AF65-F5344CB8AC3E}">
        <p14:creationId xmlns:p14="http://schemas.microsoft.com/office/powerpoint/2010/main" val="4877114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D7D8C689-48A4-48E7-8DC1-52CF9C1A4E1F}" type="datetimeFigureOut">
              <a:rPr lang="zh-CN" altLang="en-US" smtClean="0"/>
              <a:t>2018/3/8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09DB7E2-40A6-4921-9FA4-72BF07DE9EA0}" type="slidenum">
              <a:rPr lang="zh-CN" altLang="en-US" smtClean="0"/>
              <a:t>‹#›</a:t>
            </a:fld>
            <a:endParaRPr lang="zh-CN" altLang="en-US"/>
          </a:p>
        </p:txBody>
      </p:sp>
    </p:spTree>
    <p:extLst>
      <p:ext uri="{BB962C8B-B14F-4D97-AF65-F5344CB8AC3E}">
        <p14:creationId xmlns:p14="http://schemas.microsoft.com/office/powerpoint/2010/main" val="3917332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7D8C689-48A4-48E7-8DC1-52CF9C1A4E1F}" type="datetimeFigureOut">
              <a:rPr lang="zh-CN" altLang="en-US" smtClean="0"/>
              <a:t>2018/3/8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09DB7E2-40A6-4921-9FA4-72BF07DE9EA0}" type="slidenum">
              <a:rPr lang="zh-CN" altLang="en-US" smtClean="0"/>
              <a:t>‹#›</a:t>
            </a:fld>
            <a:endParaRPr lang="zh-CN" altLang="en-US"/>
          </a:p>
        </p:txBody>
      </p:sp>
    </p:spTree>
    <p:extLst>
      <p:ext uri="{BB962C8B-B14F-4D97-AF65-F5344CB8AC3E}">
        <p14:creationId xmlns:p14="http://schemas.microsoft.com/office/powerpoint/2010/main" val="8465029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7D8C689-48A4-48E7-8DC1-52CF9C1A4E1F}" type="datetimeFigureOut">
              <a:rPr lang="zh-CN" altLang="en-US" smtClean="0"/>
              <a:t>2018/3/8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09DB7E2-40A6-4921-9FA4-72BF07DE9EA0}" type="slidenum">
              <a:rPr lang="zh-CN" altLang="en-US" smtClean="0"/>
              <a:t>‹#›</a:t>
            </a:fld>
            <a:endParaRPr lang="zh-CN" altLang="en-US"/>
          </a:p>
        </p:txBody>
      </p:sp>
    </p:spTree>
    <p:extLst>
      <p:ext uri="{BB962C8B-B14F-4D97-AF65-F5344CB8AC3E}">
        <p14:creationId xmlns:p14="http://schemas.microsoft.com/office/powerpoint/2010/main" val="24990228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7D8C689-48A4-48E7-8DC1-52CF9C1A4E1F}" type="datetimeFigureOut">
              <a:rPr lang="zh-CN" altLang="en-US" smtClean="0"/>
              <a:t>2018/3/8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09DB7E2-40A6-4921-9FA4-72BF07DE9EA0}" type="slidenum">
              <a:rPr lang="zh-CN" altLang="en-US" smtClean="0"/>
              <a:t>‹#›</a:t>
            </a:fld>
            <a:endParaRPr lang="zh-CN" altLang="en-US"/>
          </a:p>
        </p:txBody>
      </p:sp>
    </p:spTree>
    <p:extLst>
      <p:ext uri="{BB962C8B-B14F-4D97-AF65-F5344CB8AC3E}">
        <p14:creationId xmlns:p14="http://schemas.microsoft.com/office/powerpoint/2010/main" val="27028646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7D8C689-48A4-48E7-8DC1-52CF9C1A4E1F}" type="datetimeFigureOut">
              <a:rPr lang="zh-CN" altLang="en-US" smtClean="0"/>
              <a:t>2018/3/8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09DB7E2-40A6-4921-9FA4-72BF07DE9EA0}" type="slidenum">
              <a:rPr lang="zh-CN" altLang="en-US" smtClean="0"/>
              <a:t>‹#›</a:t>
            </a:fld>
            <a:endParaRPr lang="zh-CN" altLang="en-US"/>
          </a:p>
        </p:txBody>
      </p:sp>
    </p:spTree>
    <p:extLst>
      <p:ext uri="{BB962C8B-B14F-4D97-AF65-F5344CB8AC3E}">
        <p14:creationId xmlns:p14="http://schemas.microsoft.com/office/powerpoint/2010/main" val="23360156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D7D8C689-48A4-48E7-8DC1-52CF9C1A4E1F}" type="datetimeFigureOut">
              <a:rPr lang="zh-CN" altLang="en-US" smtClean="0"/>
              <a:t>2018/3/8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09DB7E2-40A6-4921-9FA4-72BF07DE9EA0}" type="slidenum">
              <a:rPr lang="zh-CN" altLang="en-US" smtClean="0"/>
              <a:t>‹#›</a:t>
            </a:fld>
            <a:endParaRPr lang="zh-CN" altLang="en-US"/>
          </a:p>
        </p:txBody>
      </p:sp>
    </p:spTree>
    <p:extLst>
      <p:ext uri="{BB962C8B-B14F-4D97-AF65-F5344CB8AC3E}">
        <p14:creationId xmlns:p14="http://schemas.microsoft.com/office/powerpoint/2010/main" val="13228607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D7D8C689-48A4-48E7-8DC1-52CF9C1A4E1F}" type="datetimeFigureOut">
              <a:rPr lang="zh-CN" altLang="en-US" smtClean="0"/>
              <a:t>2018/3/8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09DB7E2-40A6-4921-9FA4-72BF07DE9EA0}" type="slidenum">
              <a:rPr lang="zh-CN" altLang="en-US" smtClean="0"/>
              <a:t>‹#›</a:t>
            </a:fld>
            <a:endParaRPr lang="zh-CN" altLang="en-US"/>
          </a:p>
        </p:txBody>
      </p:sp>
    </p:spTree>
    <p:extLst>
      <p:ext uri="{BB962C8B-B14F-4D97-AF65-F5344CB8AC3E}">
        <p14:creationId xmlns:p14="http://schemas.microsoft.com/office/powerpoint/2010/main" val="8241321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D8C689-48A4-48E7-8DC1-52CF9C1A4E1F}" type="datetimeFigureOut">
              <a:rPr lang="zh-CN" altLang="en-US" smtClean="0"/>
              <a:t>2018/3/8</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09DB7E2-40A6-4921-9FA4-72BF07DE9EA0}" type="slidenum">
              <a:rPr lang="zh-CN" altLang="en-US" smtClean="0"/>
              <a:t>‹#›</a:t>
            </a:fld>
            <a:endParaRPr lang="zh-CN" altLang="en-US"/>
          </a:p>
        </p:txBody>
      </p:sp>
    </p:spTree>
    <p:extLst>
      <p:ext uri="{BB962C8B-B14F-4D97-AF65-F5344CB8AC3E}">
        <p14:creationId xmlns:p14="http://schemas.microsoft.com/office/powerpoint/2010/main" val="5138093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6.jpe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3.jpe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5445728" y="1707631"/>
            <a:ext cx="1704313" cy="1569660"/>
          </a:xfrm>
          <a:prstGeom prst="rect">
            <a:avLst/>
          </a:prstGeom>
          <a:noFill/>
        </p:spPr>
        <p:txBody>
          <a:bodyPr wrap="none" rtlCol="0">
            <a:spAutoFit/>
          </a:bodyPr>
          <a:lstStyle/>
          <a:p>
            <a:r>
              <a:rPr lang="en-US" altLang="zh-CN" sz="9600" b="1" dirty="0" smtClean="0">
                <a:solidFill>
                  <a:schemeClr val="accent2">
                    <a:lumMod val="75000"/>
                  </a:schemeClr>
                </a:solidFill>
                <a:latin typeface="微软雅黑" panose="020B0503020204020204" pitchFamily="34" charset="-122"/>
                <a:ea typeface="微软雅黑" panose="020B0503020204020204" pitchFamily="34" charset="-122"/>
              </a:rPr>
              <a:t>01</a:t>
            </a:r>
            <a:endParaRPr lang="zh-CN" altLang="en-US" sz="9600" b="1" dirty="0">
              <a:solidFill>
                <a:schemeClr val="accent2">
                  <a:lumMod val="75000"/>
                </a:schemeClr>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5445728" y="3422822"/>
            <a:ext cx="3844770" cy="769441"/>
          </a:xfrm>
          <a:prstGeom prst="rect">
            <a:avLst/>
          </a:prstGeom>
          <a:noFill/>
        </p:spPr>
        <p:txBody>
          <a:bodyPr wrap="none" rtlCol="0">
            <a:spAutoFit/>
          </a:bodyPr>
          <a:lstStyle/>
          <a:p>
            <a:r>
              <a:rPr lang="en-US" altLang="zh-CN" sz="4400" b="1" dirty="0" smtClean="0">
                <a:solidFill>
                  <a:srgbClr val="00ABB4"/>
                </a:solidFill>
                <a:latin typeface="微软雅黑" panose="020B0503020204020204" pitchFamily="34" charset="-122"/>
                <a:ea typeface="微软雅黑" panose="020B0503020204020204" pitchFamily="34" charset="-122"/>
              </a:rPr>
              <a:t>Jordan, 2017</a:t>
            </a:r>
            <a:endParaRPr lang="zh-CN" altLang="en-US" sz="4400" b="1" dirty="0">
              <a:solidFill>
                <a:srgbClr val="00ABB4"/>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5445728" y="3003482"/>
            <a:ext cx="1534972" cy="461665"/>
          </a:xfrm>
          <a:prstGeom prst="rect">
            <a:avLst/>
          </a:prstGeom>
          <a:noFill/>
        </p:spPr>
        <p:txBody>
          <a:bodyPr wrap="none" rtlCol="0">
            <a:spAutoFit/>
          </a:bodyPr>
          <a:lstStyle/>
          <a:p>
            <a:r>
              <a:rPr lang="en-US" altLang="zh-CN" sz="2400" dirty="0">
                <a:solidFill>
                  <a:schemeClr val="bg1">
                    <a:lumMod val="50000"/>
                  </a:schemeClr>
                </a:solidFill>
                <a:latin typeface="微软雅黑" panose="020B0503020204020204" pitchFamily="34" charset="-122"/>
                <a:ea typeface="微软雅黑" panose="020B0503020204020204" pitchFamily="34" charset="-122"/>
              </a:rPr>
              <a:t>Part </a:t>
            </a:r>
            <a:r>
              <a:rPr lang="en-US" altLang="zh-CN" sz="2400" dirty="0" smtClean="0">
                <a:solidFill>
                  <a:schemeClr val="bg1">
                    <a:lumMod val="50000"/>
                  </a:schemeClr>
                </a:solidFill>
                <a:latin typeface="微软雅黑" panose="020B0503020204020204" pitchFamily="34" charset="-122"/>
                <a:ea typeface="微软雅黑" panose="020B0503020204020204" pitchFamily="34" charset="-122"/>
              </a:rPr>
              <a:t>ONE</a:t>
            </a:r>
            <a:endParaRPr lang="zh-CN" altLang="en-US" sz="24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12936632" y="4355748"/>
            <a:ext cx="6894418" cy="1200329"/>
          </a:xfrm>
          <a:prstGeom prst="rect">
            <a:avLst/>
          </a:prstGeom>
          <a:noFill/>
        </p:spPr>
        <p:txBody>
          <a:bodyPr wrap="square" rtlCol="0">
            <a:spAutoFit/>
          </a:bodyPr>
          <a:lstStyle/>
          <a:p>
            <a:pPr marL="285750" indent="-285750">
              <a:buFont typeface="Arial" panose="020B0604020202020204" pitchFamily="34" charset="0"/>
              <a:buChar char="•"/>
            </a:pPr>
            <a:r>
              <a:rPr lang="en-US" altLang="zh-CN" dirty="0" smtClean="0">
                <a:solidFill>
                  <a:schemeClr val="accent2"/>
                </a:solidFill>
                <a:ea typeface="Roboto Cn" pitchFamily="2" charset="0"/>
                <a:cs typeface="Arial" panose="020B0604020202020204" pitchFamily="34" charset="0"/>
              </a:rPr>
              <a:t>Identify brain regions  scopolamine induce   intensity changes</a:t>
            </a:r>
            <a:endParaRPr lang="en-US" altLang="zh-CN" dirty="0">
              <a:solidFill>
                <a:schemeClr val="accent2"/>
              </a:solidFill>
              <a:ea typeface="Roboto Cn" pitchFamily="2" charset="0"/>
              <a:cs typeface="Arial" panose="020B0604020202020204" pitchFamily="34" charset="0"/>
            </a:endParaRPr>
          </a:p>
          <a:p>
            <a:pPr marL="285750" indent="-285750">
              <a:buFont typeface="Arial" panose="020B0604020202020204" pitchFamily="34" charset="0"/>
              <a:buChar char="•"/>
            </a:pPr>
            <a:r>
              <a:rPr lang="en-US" altLang="zh-CN" dirty="0" smtClean="0">
                <a:solidFill>
                  <a:schemeClr val="bg1">
                    <a:lumMod val="50000"/>
                  </a:schemeClr>
                </a:solidFill>
                <a:ea typeface="Roboto Cn" pitchFamily="2" charset="0"/>
                <a:cs typeface="Arial" panose="020B0604020202020204" pitchFamily="34" charset="0"/>
              </a:rPr>
              <a:t>Evaluate the effects of scopolamine on FC </a:t>
            </a:r>
            <a:endParaRPr lang="en-US" altLang="zh-CN" dirty="0">
              <a:solidFill>
                <a:schemeClr val="bg1">
                  <a:lumMod val="50000"/>
                </a:schemeClr>
              </a:solidFill>
              <a:ea typeface="Roboto Cn" pitchFamily="2" charset="0"/>
              <a:cs typeface="Arial" panose="020B0604020202020204" pitchFamily="34" charset="0"/>
            </a:endParaRPr>
          </a:p>
          <a:p>
            <a:pPr marL="285750" indent="-285750">
              <a:buFont typeface="Arial" panose="020B0604020202020204" pitchFamily="34" charset="0"/>
              <a:buChar char="•"/>
            </a:pPr>
            <a:r>
              <a:rPr lang="en-US" altLang="zh-CN" dirty="0" smtClean="0">
                <a:solidFill>
                  <a:schemeClr val="bg1">
                    <a:lumMod val="50000"/>
                  </a:schemeClr>
                </a:solidFill>
                <a:ea typeface="Roboto Cn" pitchFamily="2" charset="0"/>
                <a:cs typeface="Arial" panose="020B0604020202020204" pitchFamily="34" charset="0"/>
              </a:rPr>
              <a:t>Whether scopolamine-induced memory effect could be </a:t>
            </a:r>
          </a:p>
          <a:p>
            <a:r>
              <a:rPr lang="en-US" altLang="zh-CN" dirty="0">
                <a:solidFill>
                  <a:schemeClr val="bg1">
                    <a:lumMod val="50000"/>
                  </a:schemeClr>
                </a:solidFill>
                <a:ea typeface="Roboto Cn" pitchFamily="2" charset="0"/>
                <a:cs typeface="Arial" panose="020B0604020202020204" pitchFamily="34" charset="0"/>
              </a:rPr>
              <a:t> </a:t>
            </a:r>
            <a:r>
              <a:rPr lang="en-US" altLang="zh-CN" dirty="0" smtClean="0">
                <a:solidFill>
                  <a:schemeClr val="bg1">
                    <a:lumMod val="50000"/>
                  </a:schemeClr>
                </a:solidFill>
                <a:ea typeface="Roboto Cn" pitchFamily="2" charset="0"/>
                <a:cs typeface="Arial" panose="020B0604020202020204" pitchFamily="34" charset="0"/>
              </a:rPr>
              <a:t>     reversed with milameline</a:t>
            </a:r>
          </a:p>
        </p:txBody>
      </p:sp>
      <p:sp>
        <p:nvSpPr>
          <p:cNvPr id="3" name="矩形 2"/>
          <p:cNvSpPr/>
          <p:nvPr/>
        </p:nvSpPr>
        <p:spPr>
          <a:xfrm>
            <a:off x="5156200" y="1562100"/>
            <a:ext cx="6426200" cy="3911600"/>
          </a:xfrm>
          <a:prstGeom prst="rect">
            <a:avLst/>
          </a:prstGeom>
          <a:noFill/>
          <a:ln w="127000">
            <a:solidFill>
              <a:srgbClr val="00ABB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07689703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Text Box 1"/>
          <p:cNvSpPr txBox="1">
            <a:spLocks noChangeArrowheads="1"/>
          </p:cNvSpPr>
          <p:nvPr/>
        </p:nvSpPr>
        <p:spPr bwMode="auto">
          <a:xfrm>
            <a:off x="433920" y="5918096"/>
            <a:ext cx="11324160" cy="4147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5pPr>
            <a:lvl6pPr marL="15367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6pPr>
            <a:lvl7pPr marL="19939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7pPr>
            <a:lvl8pPr marL="24511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8pPr>
            <a:lvl9pPr marL="29083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9pPr>
          </a:lstStyle>
          <a:p>
            <a:pPr algn="ctr"/>
            <a:r>
              <a:rPr lang="en-GB" sz="1600" b="1" dirty="0">
                <a:latin typeface="Arial" charset="0"/>
              </a:rPr>
              <a:t>Hippocampus-dependent short-term memory requires the left and right CA3. </a:t>
            </a:r>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7404" y="-5503546"/>
            <a:ext cx="11077193" cy="11007091"/>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FFFFF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4115088109"/>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Text Box 1"/>
          <p:cNvSpPr txBox="1">
            <a:spLocks noChangeArrowheads="1"/>
          </p:cNvSpPr>
          <p:nvPr/>
        </p:nvSpPr>
        <p:spPr bwMode="auto">
          <a:xfrm>
            <a:off x="433921" y="381640"/>
            <a:ext cx="11324160" cy="4147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5pPr>
            <a:lvl6pPr marL="15367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6pPr>
            <a:lvl7pPr marL="19939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7pPr>
            <a:lvl8pPr marL="24511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8pPr>
            <a:lvl9pPr marL="29083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9pPr>
          </a:lstStyle>
          <a:p>
            <a:pPr algn="ctr"/>
            <a:r>
              <a:rPr lang="en-GB" sz="1600" b="1">
                <a:latin typeface="Arial" charset="0"/>
              </a:rPr>
              <a:t>Hippocampus-dependent associative spatial long-term memory uniquely requires the left CA3. </a:t>
            </a:r>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6430" y="1264920"/>
            <a:ext cx="10779142" cy="1039089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FFFFF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797090149"/>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2035" y="-5356860"/>
            <a:ext cx="11287931" cy="1088136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FFFFF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637975859"/>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99936" y="464820"/>
            <a:ext cx="6367864" cy="613850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FFFFF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505159258"/>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28"/>
          <p:cNvSpPr/>
          <p:nvPr/>
        </p:nvSpPr>
        <p:spPr>
          <a:xfrm>
            <a:off x="5918899" y="0"/>
            <a:ext cx="6260123"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1" name="Rectangle 96"/>
          <p:cNvSpPr/>
          <p:nvPr/>
        </p:nvSpPr>
        <p:spPr>
          <a:xfrm>
            <a:off x="765809" y="2035076"/>
            <a:ext cx="11068049" cy="2677656"/>
          </a:xfrm>
          <a:prstGeom prst="rect">
            <a:avLst/>
          </a:prstGeom>
        </p:spPr>
        <p:txBody>
          <a:bodyPr wrap="square">
            <a:spAutoFit/>
          </a:bodyPr>
          <a:lstStyle/>
          <a:p>
            <a:pPr marL="285750" indent="-285750">
              <a:lnSpc>
                <a:spcPct val="150000"/>
              </a:lnSpc>
              <a:buFont typeface="Arial" panose="020B0604020202020204" pitchFamily="34" charset="0"/>
              <a:buChar char="•"/>
            </a:pPr>
            <a:r>
              <a:rPr lang="en-US" altLang="zh-CN" sz="2800" dirty="0"/>
              <a:t>The behavioral results were analyzed by </a:t>
            </a:r>
            <a:r>
              <a:rPr lang="en-US" altLang="zh-CN" sz="2800" b="1" dirty="0"/>
              <a:t>two-way ANOVA</a:t>
            </a:r>
            <a:r>
              <a:rPr lang="en-US" altLang="zh-CN" sz="2800" dirty="0"/>
              <a:t/>
            </a:r>
            <a:br>
              <a:rPr lang="en-US" altLang="zh-CN" sz="2800" dirty="0"/>
            </a:br>
            <a:r>
              <a:rPr lang="en-US" altLang="zh-CN" sz="2800" dirty="0"/>
              <a:t>with </a:t>
            </a:r>
            <a:r>
              <a:rPr lang="en-US" altLang="zh-CN" sz="2800" b="1" dirty="0"/>
              <a:t>between-subjects</a:t>
            </a:r>
            <a:r>
              <a:rPr lang="en-US" altLang="zh-CN" sz="2800" dirty="0"/>
              <a:t> factors of </a:t>
            </a:r>
            <a:r>
              <a:rPr lang="en-US" altLang="zh-CN" sz="2800" b="1" dirty="0"/>
              <a:t>transgene (</a:t>
            </a:r>
            <a:r>
              <a:rPr lang="en-US" altLang="zh-CN" sz="2800" b="1" dirty="0" err="1"/>
              <a:t>NpHR</a:t>
            </a:r>
            <a:r>
              <a:rPr lang="en-US" altLang="zh-CN" sz="2800" b="1" dirty="0"/>
              <a:t> vs. YFP) </a:t>
            </a:r>
            <a:r>
              <a:rPr lang="en-US" altLang="zh-CN" sz="2800" dirty="0" smtClean="0"/>
              <a:t>and </a:t>
            </a:r>
            <a:r>
              <a:rPr lang="en-US" altLang="zh-CN" sz="2800" b="1" dirty="0" smtClean="0"/>
              <a:t>hemisphere </a:t>
            </a:r>
            <a:r>
              <a:rPr lang="en-US" altLang="zh-CN" sz="2800" b="1" dirty="0"/>
              <a:t>(left vs. right), </a:t>
            </a:r>
            <a:r>
              <a:rPr lang="en-US" altLang="zh-CN" sz="2800" dirty="0"/>
              <a:t>and also a </a:t>
            </a:r>
            <a:r>
              <a:rPr lang="en-US" altLang="zh-CN" sz="2800" b="1" dirty="0"/>
              <a:t>within-subjects</a:t>
            </a:r>
            <a:r>
              <a:rPr lang="en-US" altLang="zh-CN" sz="2800" dirty="0"/>
              <a:t> factor </a:t>
            </a:r>
            <a:r>
              <a:rPr lang="en-US" altLang="zh-CN" sz="2800" dirty="0" smtClean="0"/>
              <a:t>of block </a:t>
            </a:r>
            <a:r>
              <a:rPr lang="en-US" altLang="zh-CN" sz="2800" dirty="0"/>
              <a:t>for the long-term memory tests. </a:t>
            </a:r>
          </a:p>
        </p:txBody>
      </p:sp>
      <p:sp>
        <p:nvSpPr>
          <p:cNvPr id="6" name="文本框 29"/>
          <p:cNvSpPr txBox="1"/>
          <p:nvPr/>
        </p:nvSpPr>
        <p:spPr>
          <a:xfrm>
            <a:off x="662539" y="294935"/>
            <a:ext cx="5947811" cy="769441"/>
          </a:xfrm>
          <a:prstGeom prst="rect">
            <a:avLst/>
          </a:prstGeom>
          <a:noFill/>
        </p:spPr>
        <p:txBody>
          <a:bodyPr wrap="square" rtlCol="0">
            <a:spAutoFit/>
          </a:bodyPr>
          <a:lstStyle/>
          <a:p>
            <a:r>
              <a:rPr lang="en-US" altLang="zh-CN" sz="4400" b="1" dirty="0" smtClean="0">
                <a:solidFill>
                  <a:srgbClr val="00ABB4"/>
                </a:solidFill>
                <a:latin typeface="微软雅黑" panose="020B0503020204020204" pitchFamily="34" charset="-122"/>
                <a:ea typeface="微软雅黑" panose="020B0503020204020204" pitchFamily="34" charset="-122"/>
              </a:rPr>
              <a:t>Analysis</a:t>
            </a:r>
          </a:p>
        </p:txBody>
      </p:sp>
    </p:spTree>
    <p:extLst>
      <p:ext uri="{BB962C8B-B14F-4D97-AF65-F5344CB8AC3E}">
        <p14:creationId xmlns:p14="http://schemas.microsoft.com/office/powerpoint/2010/main" val="198034591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28"/>
          <p:cNvSpPr/>
          <p:nvPr/>
        </p:nvSpPr>
        <p:spPr>
          <a:xfrm>
            <a:off x="5918899" y="0"/>
            <a:ext cx="6260123"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1" name="Rectangle 96"/>
          <p:cNvSpPr/>
          <p:nvPr/>
        </p:nvSpPr>
        <p:spPr>
          <a:xfrm>
            <a:off x="209551" y="396776"/>
            <a:ext cx="5709348" cy="3970318"/>
          </a:xfrm>
          <a:prstGeom prst="rect">
            <a:avLst/>
          </a:prstGeom>
        </p:spPr>
        <p:txBody>
          <a:bodyPr wrap="square">
            <a:spAutoFit/>
          </a:bodyPr>
          <a:lstStyle/>
          <a:p>
            <a:pPr>
              <a:lnSpc>
                <a:spcPct val="150000"/>
              </a:lnSpc>
            </a:pPr>
            <a:endParaRPr lang="en-US" altLang="zh-CN" sz="2800" b="1" dirty="0" smtClean="0">
              <a:ea typeface="Roboto Cn" pitchFamily="2" charset="0"/>
              <a:cs typeface="Arial" panose="020B0604020202020204" pitchFamily="34" charset="0"/>
            </a:endParaRPr>
          </a:p>
          <a:p>
            <a:pPr marL="742950" lvl="1" indent="-285750">
              <a:lnSpc>
                <a:spcPct val="150000"/>
              </a:lnSpc>
              <a:buFont typeface="Arial" panose="020B0604020202020204" pitchFamily="34" charset="0"/>
              <a:buChar char="•"/>
            </a:pPr>
            <a:endParaRPr lang="en-US" altLang="zh-CN" sz="2800" dirty="0" smtClean="0"/>
          </a:p>
          <a:p>
            <a:pPr marL="742950" lvl="1" indent="-285750">
              <a:lnSpc>
                <a:spcPct val="150000"/>
              </a:lnSpc>
              <a:buFont typeface="Arial" panose="020B0604020202020204" pitchFamily="34" charset="0"/>
              <a:buChar char="•"/>
            </a:pPr>
            <a:r>
              <a:rPr lang="en-US" altLang="zh-CN" sz="2800" b="1" dirty="0" smtClean="0"/>
              <a:t>Silencing </a:t>
            </a:r>
            <a:r>
              <a:rPr lang="en-US" altLang="zh-CN" sz="2800" b="1" dirty="0"/>
              <a:t>of </a:t>
            </a:r>
            <a:r>
              <a:rPr lang="en-US" altLang="zh-CN" sz="2800" b="1" dirty="0" smtClean="0"/>
              <a:t>either the </a:t>
            </a:r>
            <a:r>
              <a:rPr lang="en-US" altLang="zh-CN" sz="2800" b="1" dirty="0"/>
              <a:t>left or right CA3 </a:t>
            </a:r>
            <a:r>
              <a:rPr lang="en-US" altLang="zh-CN" sz="2800" b="1" dirty="0" smtClean="0"/>
              <a:t>can </a:t>
            </a:r>
            <a:r>
              <a:rPr lang="en-US" altLang="zh-CN" sz="2800" b="1" dirty="0"/>
              <a:t>impair </a:t>
            </a:r>
            <a:r>
              <a:rPr lang="en-US" altLang="zh-CN" sz="2800" b="1" u="sng" dirty="0"/>
              <a:t>short-term </a:t>
            </a:r>
            <a:r>
              <a:rPr lang="en-US" altLang="zh-CN" sz="2800" b="1" u="sng" dirty="0" smtClean="0"/>
              <a:t>memory</a:t>
            </a:r>
            <a:r>
              <a:rPr lang="en-US" altLang="zh-CN" sz="2800" b="1" dirty="0" smtClean="0"/>
              <a:t>. </a:t>
            </a:r>
            <a:r>
              <a:rPr lang="en-US" altLang="zh-CN" sz="2800" dirty="0"/>
              <a:t/>
            </a:r>
            <a:br>
              <a:rPr lang="en-US" altLang="zh-CN" sz="2800" dirty="0"/>
            </a:br>
            <a:endParaRPr lang="en-US" altLang="zh-CN" sz="2800" dirty="0"/>
          </a:p>
        </p:txBody>
      </p:sp>
      <p:sp>
        <p:nvSpPr>
          <p:cNvPr id="5" name="Rectangle 96"/>
          <p:cNvSpPr/>
          <p:nvPr/>
        </p:nvSpPr>
        <p:spPr>
          <a:xfrm>
            <a:off x="6194286" y="396776"/>
            <a:ext cx="5709348" cy="4616648"/>
          </a:xfrm>
          <a:prstGeom prst="rect">
            <a:avLst/>
          </a:prstGeom>
        </p:spPr>
        <p:txBody>
          <a:bodyPr wrap="square">
            <a:spAutoFit/>
          </a:bodyPr>
          <a:lstStyle/>
          <a:p>
            <a:pPr marL="742950" lvl="1" indent="-285750">
              <a:lnSpc>
                <a:spcPct val="150000"/>
              </a:lnSpc>
              <a:buFont typeface="Arial" panose="020B0604020202020204" pitchFamily="34" charset="0"/>
              <a:buChar char="•"/>
            </a:pPr>
            <a:endParaRPr lang="en-US" altLang="zh-CN" sz="2800" dirty="0" smtClean="0"/>
          </a:p>
          <a:p>
            <a:pPr marL="285750" indent="-285750">
              <a:lnSpc>
                <a:spcPct val="150000"/>
              </a:lnSpc>
              <a:buFont typeface="Arial" panose="020B0604020202020204" pitchFamily="34" charset="0"/>
              <a:buChar char="•"/>
            </a:pPr>
            <a:endParaRPr lang="en-US" altLang="zh-CN" sz="2800" b="1" dirty="0" smtClean="0"/>
          </a:p>
          <a:p>
            <a:pPr marL="285750" indent="-285750">
              <a:lnSpc>
                <a:spcPct val="150000"/>
              </a:lnSpc>
              <a:buFont typeface="Arial" panose="020B0604020202020204" pitchFamily="34" charset="0"/>
              <a:buChar char="•"/>
            </a:pPr>
            <a:r>
              <a:rPr lang="en-US" altLang="zh-CN" sz="2800" b="1" dirty="0" smtClean="0"/>
              <a:t>A </a:t>
            </a:r>
            <a:r>
              <a:rPr lang="en-US" altLang="zh-CN" sz="2800" b="1" dirty="0"/>
              <a:t>striking asymmetry emerged in long-term </a:t>
            </a:r>
            <a:r>
              <a:rPr lang="en-US" altLang="zh-CN" sz="2800" b="1" dirty="0" smtClean="0"/>
              <a:t>memory :</a:t>
            </a:r>
          </a:p>
          <a:p>
            <a:pPr lvl="1">
              <a:lnSpc>
                <a:spcPct val="150000"/>
              </a:lnSpc>
            </a:pPr>
            <a:r>
              <a:rPr lang="en-US" altLang="zh-CN" sz="2800" b="1" dirty="0" smtClean="0"/>
              <a:t>Only </a:t>
            </a:r>
            <a:r>
              <a:rPr lang="en-US" altLang="zh-CN" sz="2800" b="1" dirty="0"/>
              <a:t>left CA3 silencing impaired </a:t>
            </a:r>
            <a:r>
              <a:rPr lang="en-US" altLang="zh-CN" sz="2800" b="1" dirty="0" smtClean="0"/>
              <a:t>associative </a:t>
            </a:r>
            <a:r>
              <a:rPr lang="en-US" altLang="zh-CN" sz="2800" b="1" dirty="0"/>
              <a:t>spatial </a:t>
            </a:r>
            <a:r>
              <a:rPr lang="en-US" altLang="zh-CN" sz="2800" b="1" u="sng" dirty="0"/>
              <a:t>long-term </a:t>
            </a:r>
            <a:r>
              <a:rPr lang="en-US" altLang="zh-CN" sz="2800" b="1" u="sng" dirty="0" smtClean="0"/>
              <a:t>memory</a:t>
            </a:r>
            <a:r>
              <a:rPr lang="en-US" altLang="zh-CN" sz="2800" b="1" dirty="0" smtClean="0"/>
              <a:t>.</a:t>
            </a:r>
          </a:p>
        </p:txBody>
      </p:sp>
      <p:sp>
        <p:nvSpPr>
          <p:cNvPr id="6" name="文本框 29"/>
          <p:cNvSpPr txBox="1"/>
          <p:nvPr/>
        </p:nvSpPr>
        <p:spPr>
          <a:xfrm>
            <a:off x="662539" y="294935"/>
            <a:ext cx="5947811" cy="769441"/>
          </a:xfrm>
          <a:prstGeom prst="rect">
            <a:avLst/>
          </a:prstGeom>
          <a:noFill/>
        </p:spPr>
        <p:txBody>
          <a:bodyPr wrap="square" rtlCol="0">
            <a:spAutoFit/>
          </a:bodyPr>
          <a:lstStyle/>
          <a:p>
            <a:r>
              <a:rPr lang="en-US" altLang="zh-CN" sz="4400" b="1" dirty="0" smtClean="0">
                <a:solidFill>
                  <a:srgbClr val="00ABB4"/>
                </a:solidFill>
                <a:latin typeface="微软雅黑" panose="020B0503020204020204" pitchFamily="34" charset="-122"/>
                <a:ea typeface="微软雅黑" panose="020B0503020204020204" pitchFamily="34" charset="-122"/>
              </a:rPr>
              <a:t>Results</a:t>
            </a:r>
          </a:p>
        </p:txBody>
      </p:sp>
    </p:spTree>
    <p:extLst>
      <p:ext uri="{BB962C8B-B14F-4D97-AF65-F5344CB8AC3E}">
        <p14:creationId xmlns:p14="http://schemas.microsoft.com/office/powerpoint/2010/main" val="381368813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Text Box 1"/>
          <p:cNvSpPr txBox="1">
            <a:spLocks noChangeArrowheads="1"/>
          </p:cNvSpPr>
          <p:nvPr/>
        </p:nvSpPr>
        <p:spPr bwMode="auto">
          <a:xfrm>
            <a:off x="433921" y="381640"/>
            <a:ext cx="11324160" cy="4147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5pPr>
            <a:lvl6pPr marL="15367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6pPr>
            <a:lvl7pPr marL="19939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7pPr>
            <a:lvl8pPr marL="24511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8pPr>
            <a:lvl9pPr marL="29083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9pPr>
          </a:lstStyle>
          <a:p>
            <a:pPr algn="ctr"/>
            <a:r>
              <a:rPr lang="en-GB" sz="1600" b="1">
                <a:latin typeface="Arial" charset="0"/>
              </a:rPr>
              <a:t>High-frequency stimulation-induced LTP is asymmetrically expressed at the CA3–CA1 pyramidal cell synapse. </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56801" y="6002550"/>
            <a:ext cx="2655359" cy="63366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FFFFF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4720" y="2154467"/>
            <a:ext cx="10406400" cy="254330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FFFFF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076" name="Text Box 4"/>
          <p:cNvSpPr txBox="1">
            <a:spLocks noChangeArrowheads="1"/>
          </p:cNvSpPr>
          <p:nvPr/>
        </p:nvSpPr>
        <p:spPr bwMode="auto">
          <a:xfrm>
            <a:off x="894720" y="5972308"/>
            <a:ext cx="5224321" cy="2318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tabLst>
                <a:tab pos="723900" algn="l"/>
                <a:tab pos="1447800" algn="l"/>
                <a:tab pos="2171700" algn="l"/>
                <a:tab pos="2895600" algn="l"/>
                <a:tab pos="3619500" algn="l"/>
              </a:tabLst>
              <a:defRPr sz="2400">
                <a:solidFill>
                  <a:srgbClr val="000000"/>
                </a:solidFill>
                <a:latin typeface="Times New Roman" pitchFamily="16" charset="0"/>
                <a:ea typeface="msgothic" charset="0"/>
                <a:cs typeface="msgothic" charset="0"/>
              </a:defRPr>
            </a:lvl1pPr>
            <a:lvl2pPr>
              <a:tabLst>
                <a:tab pos="723900" algn="l"/>
                <a:tab pos="1447800" algn="l"/>
                <a:tab pos="2171700" algn="l"/>
                <a:tab pos="2895600" algn="l"/>
                <a:tab pos="3619500" algn="l"/>
              </a:tabLst>
              <a:defRPr sz="2400">
                <a:solidFill>
                  <a:srgbClr val="000000"/>
                </a:solidFill>
                <a:latin typeface="Times New Roman" pitchFamily="16" charset="0"/>
                <a:ea typeface="msgothic" charset="0"/>
                <a:cs typeface="msgothic" charset="0"/>
              </a:defRPr>
            </a:lvl2pPr>
            <a:lvl3pPr>
              <a:tabLst>
                <a:tab pos="723900" algn="l"/>
                <a:tab pos="1447800" algn="l"/>
                <a:tab pos="2171700" algn="l"/>
                <a:tab pos="2895600" algn="l"/>
                <a:tab pos="3619500" algn="l"/>
              </a:tabLst>
              <a:defRPr sz="2400">
                <a:solidFill>
                  <a:srgbClr val="000000"/>
                </a:solidFill>
                <a:latin typeface="Times New Roman" pitchFamily="16" charset="0"/>
                <a:ea typeface="msgothic" charset="0"/>
                <a:cs typeface="msgothic" charset="0"/>
              </a:defRPr>
            </a:lvl3pPr>
            <a:lvl4pPr>
              <a:tabLst>
                <a:tab pos="723900" algn="l"/>
                <a:tab pos="1447800" algn="l"/>
                <a:tab pos="2171700" algn="l"/>
                <a:tab pos="2895600" algn="l"/>
                <a:tab pos="3619500" algn="l"/>
              </a:tabLst>
              <a:defRPr sz="2400">
                <a:solidFill>
                  <a:srgbClr val="000000"/>
                </a:solidFill>
                <a:latin typeface="Times New Roman" pitchFamily="16" charset="0"/>
                <a:ea typeface="msgothic" charset="0"/>
                <a:cs typeface="msgothic" charset="0"/>
              </a:defRPr>
            </a:lvl4pPr>
            <a:lvl5pPr>
              <a:tabLst>
                <a:tab pos="723900" algn="l"/>
                <a:tab pos="1447800" algn="l"/>
                <a:tab pos="2171700" algn="l"/>
                <a:tab pos="2895600" algn="l"/>
                <a:tab pos="3619500" algn="l"/>
              </a:tabLst>
              <a:defRPr sz="2400">
                <a:solidFill>
                  <a:srgbClr val="000000"/>
                </a:solidFill>
                <a:latin typeface="Times New Roman" pitchFamily="16" charset="0"/>
                <a:ea typeface="msgothic" charset="0"/>
                <a:cs typeface="msgothic" charset="0"/>
              </a:defRPr>
            </a:lvl5pPr>
            <a:lvl6pPr marL="15367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Lst>
              <a:defRPr sz="2400">
                <a:solidFill>
                  <a:srgbClr val="000000"/>
                </a:solidFill>
                <a:latin typeface="Times New Roman" pitchFamily="16" charset="0"/>
                <a:ea typeface="msgothic" charset="0"/>
                <a:cs typeface="msgothic" charset="0"/>
              </a:defRPr>
            </a:lvl6pPr>
            <a:lvl7pPr marL="19939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Lst>
              <a:defRPr sz="2400">
                <a:solidFill>
                  <a:srgbClr val="000000"/>
                </a:solidFill>
                <a:latin typeface="Times New Roman" pitchFamily="16" charset="0"/>
                <a:ea typeface="msgothic" charset="0"/>
                <a:cs typeface="msgothic" charset="0"/>
              </a:defRPr>
            </a:lvl7pPr>
            <a:lvl8pPr marL="24511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Lst>
              <a:defRPr sz="2400">
                <a:solidFill>
                  <a:srgbClr val="000000"/>
                </a:solidFill>
                <a:latin typeface="Times New Roman" pitchFamily="16" charset="0"/>
                <a:ea typeface="msgothic" charset="0"/>
                <a:cs typeface="msgothic" charset="0"/>
              </a:defRPr>
            </a:lvl8pPr>
            <a:lvl9pPr marL="29083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Lst>
              <a:defRPr sz="2400">
                <a:solidFill>
                  <a:srgbClr val="000000"/>
                </a:solidFill>
                <a:latin typeface="Times New Roman" pitchFamily="16" charset="0"/>
                <a:ea typeface="msgothic" charset="0"/>
                <a:cs typeface="msgothic" charset="0"/>
              </a:defRPr>
            </a:lvl9pPr>
          </a:lstStyle>
          <a:p>
            <a:r>
              <a:rPr lang="en-GB" sz="1200" b="1">
                <a:latin typeface="Arial" charset="0"/>
              </a:rPr>
              <a:t>Olivia A. Shipton et al. PNAS 2014;111:42:15238-15243</a:t>
            </a:r>
          </a:p>
        </p:txBody>
      </p:sp>
      <p:sp>
        <p:nvSpPr>
          <p:cNvPr id="3077" name="Text Box 5"/>
          <p:cNvSpPr txBox="1">
            <a:spLocks noChangeArrowheads="1"/>
          </p:cNvSpPr>
          <p:nvPr/>
        </p:nvSpPr>
        <p:spPr bwMode="auto">
          <a:xfrm>
            <a:off x="130560" y="6613175"/>
            <a:ext cx="6574080" cy="34707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marL="85725" indent="-85725">
              <a:tabLst>
                <a:tab pos="723900" algn="l"/>
                <a:tab pos="1447800" algn="l"/>
                <a:tab pos="2171700" algn="l"/>
                <a:tab pos="2895600" algn="l"/>
                <a:tab pos="3619500" algn="l"/>
                <a:tab pos="4343400" algn="l"/>
                <a:tab pos="5067300" algn="l"/>
              </a:tabLst>
              <a:defRPr sz="2400">
                <a:solidFill>
                  <a:srgbClr val="000000"/>
                </a:solidFill>
                <a:latin typeface="Times New Roman" pitchFamily="16" charset="0"/>
                <a:ea typeface="msgothic" charset="0"/>
                <a:cs typeface="msgothic" charset="0"/>
              </a:defRPr>
            </a:lvl1pPr>
            <a:lvl2pPr>
              <a:tabLst>
                <a:tab pos="723900" algn="l"/>
                <a:tab pos="1447800" algn="l"/>
                <a:tab pos="2171700" algn="l"/>
                <a:tab pos="2895600" algn="l"/>
                <a:tab pos="3619500" algn="l"/>
                <a:tab pos="4343400" algn="l"/>
                <a:tab pos="5067300" algn="l"/>
              </a:tabLst>
              <a:defRPr sz="2400">
                <a:solidFill>
                  <a:srgbClr val="000000"/>
                </a:solidFill>
                <a:latin typeface="Times New Roman" pitchFamily="16" charset="0"/>
                <a:ea typeface="msgothic" charset="0"/>
                <a:cs typeface="msgothic" charset="0"/>
              </a:defRPr>
            </a:lvl2pPr>
            <a:lvl3pPr>
              <a:tabLst>
                <a:tab pos="723900" algn="l"/>
                <a:tab pos="1447800" algn="l"/>
                <a:tab pos="2171700" algn="l"/>
                <a:tab pos="2895600" algn="l"/>
                <a:tab pos="3619500" algn="l"/>
                <a:tab pos="4343400" algn="l"/>
                <a:tab pos="5067300" algn="l"/>
              </a:tabLst>
              <a:defRPr sz="2400">
                <a:solidFill>
                  <a:srgbClr val="000000"/>
                </a:solidFill>
                <a:latin typeface="Times New Roman" pitchFamily="16" charset="0"/>
                <a:ea typeface="msgothic" charset="0"/>
                <a:cs typeface="msgothic" charset="0"/>
              </a:defRPr>
            </a:lvl3pPr>
            <a:lvl4pPr>
              <a:tabLst>
                <a:tab pos="723900" algn="l"/>
                <a:tab pos="1447800" algn="l"/>
                <a:tab pos="2171700" algn="l"/>
                <a:tab pos="2895600" algn="l"/>
                <a:tab pos="3619500" algn="l"/>
                <a:tab pos="4343400" algn="l"/>
                <a:tab pos="5067300" algn="l"/>
              </a:tabLst>
              <a:defRPr sz="2400">
                <a:solidFill>
                  <a:srgbClr val="000000"/>
                </a:solidFill>
                <a:latin typeface="Times New Roman" pitchFamily="16" charset="0"/>
                <a:ea typeface="msgothic" charset="0"/>
                <a:cs typeface="msgothic" charset="0"/>
              </a:defRPr>
            </a:lvl4pPr>
            <a:lvl5pPr>
              <a:tabLst>
                <a:tab pos="723900" algn="l"/>
                <a:tab pos="1447800" algn="l"/>
                <a:tab pos="2171700" algn="l"/>
                <a:tab pos="2895600" algn="l"/>
                <a:tab pos="3619500" algn="l"/>
                <a:tab pos="4343400" algn="l"/>
                <a:tab pos="5067300" algn="l"/>
              </a:tabLst>
              <a:defRPr sz="2400">
                <a:solidFill>
                  <a:srgbClr val="000000"/>
                </a:solidFill>
                <a:latin typeface="Times New Roman" pitchFamily="16" charset="0"/>
                <a:ea typeface="msgothic" charset="0"/>
                <a:cs typeface="msgothic" charset="0"/>
              </a:defRPr>
            </a:lvl5pPr>
            <a:lvl6pPr marL="15367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 pos="4343400" algn="l"/>
                <a:tab pos="5067300" algn="l"/>
              </a:tabLst>
              <a:defRPr sz="2400">
                <a:solidFill>
                  <a:srgbClr val="000000"/>
                </a:solidFill>
                <a:latin typeface="Times New Roman" pitchFamily="16" charset="0"/>
                <a:ea typeface="msgothic" charset="0"/>
                <a:cs typeface="msgothic" charset="0"/>
              </a:defRPr>
            </a:lvl6pPr>
            <a:lvl7pPr marL="19939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 pos="4343400" algn="l"/>
                <a:tab pos="5067300" algn="l"/>
              </a:tabLst>
              <a:defRPr sz="2400">
                <a:solidFill>
                  <a:srgbClr val="000000"/>
                </a:solidFill>
                <a:latin typeface="Times New Roman" pitchFamily="16" charset="0"/>
                <a:ea typeface="msgothic" charset="0"/>
                <a:cs typeface="msgothic" charset="0"/>
              </a:defRPr>
            </a:lvl7pPr>
            <a:lvl8pPr marL="24511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 pos="4343400" algn="l"/>
                <a:tab pos="5067300" algn="l"/>
              </a:tabLst>
              <a:defRPr sz="2400">
                <a:solidFill>
                  <a:srgbClr val="000000"/>
                </a:solidFill>
                <a:latin typeface="Times New Roman" pitchFamily="16" charset="0"/>
                <a:ea typeface="msgothic" charset="0"/>
                <a:cs typeface="msgothic" charset="0"/>
              </a:defRPr>
            </a:lvl8pPr>
            <a:lvl9pPr marL="29083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 pos="4343400" algn="l"/>
                <a:tab pos="5067300" algn="l"/>
              </a:tabLst>
              <a:defRPr sz="2400">
                <a:solidFill>
                  <a:srgbClr val="000000"/>
                </a:solidFill>
                <a:latin typeface="Times New Roman" pitchFamily="16" charset="0"/>
                <a:ea typeface="msgothic" charset="0"/>
                <a:cs typeface="msgothic" charset="0"/>
              </a:defRPr>
            </a:lvl9pPr>
          </a:lstStyle>
          <a:p>
            <a:r>
              <a:rPr lang="en-GB" sz="1000">
                <a:latin typeface="Arial" charset="0"/>
              </a:rPr>
              <a:t>©2014 by National Academy of Sciences</a:t>
            </a:r>
          </a:p>
        </p:txBody>
      </p:sp>
    </p:spTree>
    <p:extLst>
      <p:ext uri="{BB962C8B-B14F-4D97-AF65-F5344CB8AC3E}">
        <p14:creationId xmlns:p14="http://schemas.microsoft.com/office/powerpoint/2010/main" val="3894630670"/>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5445728" y="1707631"/>
            <a:ext cx="1704313" cy="1569660"/>
          </a:xfrm>
          <a:prstGeom prst="rect">
            <a:avLst/>
          </a:prstGeom>
          <a:noFill/>
        </p:spPr>
        <p:txBody>
          <a:bodyPr wrap="none" rtlCol="0">
            <a:spAutoFit/>
          </a:bodyPr>
          <a:lstStyle/>
          <a:p>
            <a:r>
              <a:rPr lang="en-US" altLang="zh-CN" sz="9600" b="1" dirty="0" smtClean="0">
                <a:solidFill>
                  <a:schemeClr val="accent2">
                    <a:lumMod val="75000"/>
                  </a:schemeClr>
                </a:solidFill>
                <a:latin typeface="微软雅黑" panose="020B0503020204020204" pitchFamily="34" charset="-122"/>
                <a:ea typeface="微软雅黑" panose="020B0503020204020204" pitchFamily="34" charset="-122"/>
              </a:rPr>
              <a:t>03</a:t>
            </a:r>
            <a:endParaRPr lang="zh-CN" altLang="en-US" sz="9600" b="1" dirty="0">
              <a:solidFill>
                <a:schemeClr val="accent2">
                  <a:lumMod val="75000"/>
                </a:schemeClr>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5445728" y="3422822"/>
            <a:ext cx="2872902" cy="769441"/>
          </a:xfrm>
          <a:prstGeom prst="rect">
            <a:avLst/>
          </a:prstGeom>
          <a:noFill/>
        </p:spPr>
        <p:txBody>
          <a:bodyPr wrap="none" rtlCol="0">
            <a:spAutoFit/>
          </a:bodyPr>
          <a:lstStyle/>
          <a:p>
            <a:r>
              <a:rPr lang="en-US" altLang="zh-CN" sz="4400" b="1" dirty="0" smtClean="0">
                <a:solidFill>
                  <a:srgbClr val="00ABB4"/>
                </a:solidFill>
                <a:latin typeface="微软雅黑" panose="020B0503020204020204" pitchFamily="34" charset="-122"/>
                <a:ea typeface="微软雅黑" panose="020B0503020204020204" pitchFamily="34" charset="-122"/>
              </a:rPr>
              <a:t>Lee, 2016</a:t>
            </a:r>
            <a:endParaRPr lang="zh-CN" altLang="en-US" sz="4400" b="1" dirty="0">
              <a:solidFill>
                <a:srgbClr val="00ABB4"/>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5445728" y="3003482"/>
            <a:ext cx="1820307" cy="461665"/>
          </a:xfrm>
          <a:prstGeom prst="rect">
            <a:avLst/>
          </a:prstGeom>
          <a:noFill/>
        </p:spPr>
        <p:txBody>
          <a:bodyPr wrap="none" rtlCol="0">
            <a:spAutoFit/>
          </a:bodyPr>
          <a:lstStyle/>
          <a:p>
            <a:r>
              <a:rPr lang="en-US" altLang="zh-CN" sz="2400" dirty="0">
                <a:solidFill>
                  <a:schemeClr val="bg1">
                    <a:lumMod val="50000"/>
                  </a:schemeClr>
                </a:solidFill>
                <a:latin typeface="微软雅黑" panose="020B0503020204020204" pitchFamily="34" charset="-122"/>
                <a:ea typeface="微软雅黑" panose="020B0503020204020204" pitchFamily="34" charset="-122"/>
              </a:rPr>
              <a:t>Part </a:t>
            </a:r>
            <a:r>
              <a:rPr lang="en-US" altLang="zh-CN" sz="2400" dirty="0" smtClean="0">
                <a:solidFill>
                  <a:schemeClr val="bg1">
                    <a:lumMod val="50000"/>
                  </a:schemeClr>
                </a:solidFill>
                <a:latin typeface="微软雅黑" panose="020B0503020204020204" pitchFamily="34" charset="-122"/>
                <a:ea typeface="微软雅黑" panose="020B0503020204020204" pitchFamily="34" charset="-122"/>
              </a:rPr>
              <a:t>THREE</a:t>
            </a:r>
            <a:endParaRPr lang="zh-CN" altLang="en-US" sz="24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12936632" y="4355748"/>
            <a:ext cx="6894418" cy="1200329"/>
          </a:xfrm>
          <a:prstGeom prst="rect">
            <a:avLst/>
          </a:prstGeom>
          <a:noFill/>
        </p:spPr>
        <p:txBody>
          <a:bodyPr wrap="square" rtlCol="0">
            <a:spAutoFit/>
          </a:bodyPr>
          <a:lstStyle/>
          <a:p>
            <a:pPr marL="285750" indent="-285750">
              <a:buFont typeface="Arial" panose="020B0604020202020204" pitchFamily="34" charset="0"/>
              <a:buChar char="•"/>
            </a:pPr>
            <a:r>
              <a:rPr lang="en-US" altLang="zh-CN" dirty="0" smtClean="0">
                <a:solidFill>
                  <a:schemeClr val="accent2"/>
                </a:solidFill>
                <a:ea typeface="Roboto Cn" pitchFamily="2" charset="0"/>
                <a:cs typeface="Arial" panose="020B0604020202020204" pitchFamily="34" charset="0"/>
              </a:rPr>
              <a:t>Identify brain regions  scopolamine induce   intensity changes</a:t>
            </a:r>
            <a:endParaRPr lang="en-US" altLang="zh-CN" dirty="0">
              <a:solidFill>
                <a:schemeClr val="accent2"/>
              </a:solidFill>
              <a:ea typeface="Roboto Cn" pitchFamily="2" charset="0"/>
              <a:cs typeface="Arial" panose="020B0604020202020204" pitchFamily="34" charset="0"/>
            </a:endParaRPr>
          </a:p>
          <a:p>
            <a:pPr marL="285750" indent="-285750">
              <a:buFont typeface="Arial" panose="020B0604020202020204" pitchFamily="34" charset="0"/>
              <a:buChar char="•"/>
            </a:pPr>
            <a:r>
              <a:rPr lang="en-US" altLang="zh-CN" dirty="0" smtClean="0">
                <a:solidFill>
                  <a:schemeClr val="bg1">
                    <a:lumMod val="50000"/>
                  </a:schemeClr>
                </a:solidFill>
                <a:ea typeface="Roboto Cn" pitchFamily="2" charset="0"/>
                <a:cs typeface="Arial" panose="020B0604020202020204" pitchFamily="34" charset="0"/>
              </a:rPr>
              <a:t>Evaluate the effects of scopolamine on FC </a:t>
            </a:r>
            <a:endParaRPr lang="en-US" altLang="zh-CN" dirty="0">
              <a:solidFill>
                <a:schemeClr val="bg1">
                  <a:lumMod val="50000"/>
                </a:schemeClr>
              </a:solidFill>
              <a:ea typeface="Roboto Cn" pitchFamily="2" charset="0"/>
              <a:cs typeface="Arial" panose="020B0604020202020204" pitchFamily="34" charset="0"/>
            </a:endParaRPr>
          </a:p>
          <a:p>
            <a:pPr marL="285750" indent="-285750">
              <a:buFont typeface="Arial" panose="020B0604020202020204" pitchFamily="34" charset="0"/>
              <a:buChar char="•"/>
            </a:pPr>
            <a:r>
              <a:rPr lang="en-US" altLang="zh-CN" dirty="0" smtClean="0">
                <a:solidFill>
                  <a:schemeClr val="bg1">
                    <a:lumMod val="50000"/>
                  </a:schemeClr>
                </a:solidFill>
                <a:ea typeface="Roboto Cn" pitchFamily="2" charset="0"/>
                <a:cs typeface="Arial" panose="020B0604020202020204" pitchFamily="34" charset="0"/>
              </a:rPr>
              <a:t>Whether scopolamine-induced memory effect could be </a:t>
            </a:r>
          </a:p>
          <a:p>
            <a:r>
              <a:rPr lang="en-US" altLang="zh-CN" dirty="0">
                <a:solidFill>
                  <a:schemeClr val="bg1">
                    <a:lumMod val="50000"/>
                  </a:schemeClr>
                </a:solidFill>
                <a:ea typeface="Roboto Cn" pitchFamily="2" charset="0"/>
                <a:cs typeface="Arial" panose="020B0604020202020204" pitchFamily="34" charset="0"/>
              </a:rPr>
              <a:t> </a:t>
            </a:r>
            <a:r>
              <a:rPr lang="en-US" altLang="zh-CN" dirty="0" smtClean="0">
                <a:solidFill>
                  <a:schemeClr val="bg1">
                    <a:lumMod val="50000"/>
                  </a:schemeClr>
                </a:solidFill>
                <a:ea typeface="Roboto Cn" pitchFamily="2" charset="0"/>
                <a:cs typeface="Arial" panose="020B0604020202020204" pitchFamily="34" charset="0"/>
              </a:rPr>
              <a:t>     reversed with milameline</a:t>
            </a:r>
          </a:p>
        </p:txBody>
      </p:sp>
      <p:sp>
        <p:nvSpPr>
          <p:cNvPr id="3" name="矩形 2"/>
          <p:cNvSpPr/>
          <p:nvPr/>
        </p:nvSpPr>
        <p:spPr>
          <a:xfrm>
            <a:off x="5156200" y="1562100"/>
            <a:ext cx="6426200" cy="3911600"/>
          </a:xfrm>
          <a:prstGeom prst="rect">
            <a:avLst/>
          </a:prstGeom>
          <a:noFill/>
          <a:ln w="127000">
            <a:solidFill>
              <a:srgbClr val="00ABB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61966110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617220" y="1075708"/>
            <a:ext cx="10972800" cy="3785652"/>
          </a:xfrm>
          <a:prstGeom prst="rect">
            <a:avLst/>
          </a:prstGeom>
          <a:noFill/>
        </p:spPr>
        <p:txBody>
          <a:bodyPr wrap="square" rtlCol="0">
            <a:spAutoFit/>
          </a:bodyPr>
          <a:lstStyle/>
          <a:p>
            <a:pPr algn="ctr"/>
            <a:r>
              <a:rPr lang="en-US" altLang="zh-CN" sz="4800" b="1" dirty="0" smtClean="0">
                <a:solidFill>
                  <a:srgbClr val="00ABB4"/>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Functional </a:t>
            </a:r>
            <a:r>
              <a:rPr lang="en-US" altLang="zh-CN" sz="4800" b="1" dirty="0">
                <a:solidFill>
                  <a:srgbClr val="00ABB4"/>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Cross-Hemispheric Shift Between </a:t>
            </a:r>
            <a:r>
              <a:rPr lang="en-US" altLang="zh-CN" sz="4800" b="1" dirty="0" smtClean="0">
                <a:solidFill>
                  <a:srgbClr val="00ABB4"/>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Object-Place Paired Associate </a:t>
            </a:r>
            <a:r>
              <a:rPr lang="en-US" altLang="zh-CN" sz="4800" b="1" dirty="0">
                <a:solidFill>
                  <a:srgbClr val="00ABB4"/>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Memory and Spatial Memory in the Human Hippocampus </a:t>
            </a:r>
            <a:r>
              <a:rPr lang="en-US" altLang="zh-CN" sz="4800" b="1" dirty="0" smtClean="0">
                <a:solidFill>
                  <a:srgbClr val="00ABB4"/>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a:t>
            </a:r>
            <a:endParaRPr lang="en-US" altLang="zh-CN" sz="4800" b="1" dirty="0">
              <a:solidFill>
                <a:srgbClr val="00ABB4"/>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9425205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3" cstate="print">
            <a:extLst>
              <a:ext uri="{28A0092B-C50C-407E-A947-70E740481C1C}">
                <a14:useLocalDpi xmlns:a14="http://schemas.microsoft.com/office/drawing/2010/main" val="0"/>
              </a:ext>
            </a:extLst>
          </a:blip>
          <a:srcRect t="19936" b="38073"/>
          <a:stretch/>
        </p:blipFill>
        <p:spPr>
          <a:xfrm>
            <a:off x="0" y="-1"/>
            <a:ext cx="12192000" cy="3390901"/>
          </a:xfrm>
          <a:prstGeom prst="rect">
            <a:avLst/>
          </a:prstGeom>
        </p:spPr>
      </p:pic>
      <p:sp>
        <p:nvSpPr>
          <p:cNvPr id="8" name="矩形 7"/>
          <p:cNvSpPr/>
          <p:nvPr/>
        </p:nvSpPr>
        <p:spPr>
          <a:xfrm>
            <a:off x="0" y="0"/>
            <a:ext cx="12192000" cy="3390900"/>
          </a:xfrm>
          <a:prstGeom prst="rect">
            <a:avLst/>
          </a:prstGeom>
          <a:solidFill>
            <a:schemeClr val="tx1">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886817" y="929034"/>
            <a:ext cx="10198818" cy="2308324"/>
          </a:xfrm>
          <a:prstGeom prst="rect">
            <a:avLst/>
          </a:prstGeom>
          <a:noFill/>
        </p:spPr>
        <p:txBody>
          <a:bodyPr wrap="none" rtlCol="0">
            <a:spAutoFit/>
          </a:bodyPr>
          <a:lstStyle/>
          <a:p>
            <a:r>
              <a:rPr lang="en-US" altLang="zh-CN" sz="7200" b="1" dirty="0" smtClean="0">
                <a:solidFill>
                  <a:srgbClr val="00ABB4"/>
                </a:solidFill>
                <a:latin typeface="微软雅黑" panose="020B0503020204020204" pitchFamily="34" charset="-122"/>
                <a:ea typeface="微软雅黑" panose="020B0503020204020204" pitchFamily="34" charset="-122"/>
              </a:rPr>
              <a:t>HIPPOCAMPUS</a:t>
            </a:r>
            <a:r>
              <a:rPr lang="en-US" altLang="zh-CN" sz="7200" b="1" dirty="0" smtClean="0">
                <a:solidFill>
                  <a:srgbClr val="00ABB4"/>
                </a:solidFill>
                <a:latin typeface="微软雅黑" panose="020B0503020204020204" pitchFamily="34" charset="-122"/>
                <a:ea typeface="微软雅黑" panose="020B0503020204020204" pitchFamily="34" charset="-122"/>
              </a:rPr>
              <a:t>   </a:t>
            </a:r>
            <a:r>
              <a:rPr lang="en-US" altLang="zh-CN" sz="5400" b="1" dirty="0" smtClean="0">
                <a:solidFill>
                  <a:srgbClr val="00ABB4"/>
                </a:solidFill>
                <a:latin typeface="微软雅黑" panose="020B0503020204020204" pitchFamily="34" charset="-122"/>
                <a:ea typeface="微软雅黑" panose="020B0503020204020204" pitchFamily="34" charset="-122"/>
              </a:rPr>
              <a:t>4.162</a:t>
            </a:r>
            <a:endParaRPr lang="en-US" altLang="zh-CN" sz="7200" b="1" dirty="0" smtClean="0">
              <a:solidFill>
                <a:srgbClr val="00ABB4"/>
              </a:solidFill>
              <a:latin typeface="微软雅黑" panose="020B0503020204020204" pitchFamily="34" charset="-122"/>
              <a:ea typeface="微软雅黑" panose="020B0503020204020204" pitchFamily="34" charset="-122"/>
            </a:endParaRPr>
          </a:p>
          <a:p>
            <a:r>
              <a:rPr lang="en-US" altLang="zh-CN" sz="7200" b="1" dirty="0">
                <a:solidFill>
                  <a:srgbClr val="00ABB4"/>
                </a:solidFill>
                <a:latin typeface="微软雅黑" panose="020B0503020204020204" pitchFamily="34" charset="-122"/>
                <a:ea typeface="微软雅黑" panose="020B0503020204020204" pitchFamily="34" charset="-122"/>
              </a:rPr>
              <a:t>	</a:t>
            </a:r>
            <a:r>
              <a:rPr lang="en-US" altLang="zh-CN" sz="7200" b="1" dirty="0" smtClean="0">
                <a:solidFill>
                  <a:srgbClr val="00ABB4"/>
                </a:solidFill>
                <a:latin typeface="微软雅黑" panose="020B0503020204020204" pitchFamily="34" charset="-122"/>
                <a:ea typeface="微软雅黑" panose="020B0503020204020204" pitchFamily="34" charset="-122"/>
              </a:rPr>
              <a:t>			  </a:t>
            </a:r>
            <a:r>
              <a:rPr lang="en-US" altLang="zh-CN" sz="5400" b="1" dirty="0">
                <a:solidFill>
                  <a:srgbClr val="00ABB4"/>
                </a:solidFill>
                <a:latin typeface="微软雅黑" panose="020B0503020204020204" pitchFamily="34" charset="-122"/>
                <a:ea typeface="微软雅黑" panose="020B0503020204020204" pitchFamily="34" charset="-122"/>
              </a:rPr>
              <a:t>	</a:t>
            </a:r>
            <a:r>
              <a:rPr lang="en-US" altLang="zh-CN" sz="5400" b="1" dirty="0" smtClean="0">
                <a:solidFill>
                  <a:srgbClr val="00ABB4"/>
                </a:solidFill>
                <a:latin typeface="微软雅黑" panose="020B0503020204020204" pitchFamily="34" charset="-122"/>
                <a:ea typeface="微软雅黑" panose="020B0503020204020204" pitchFamily="34" charset="-122"/>
              </a:rPr>
              <a:t>	</a:t>
            </a:r>
            <a:r>
              <a:rPr lang="en-US" altLang="zh-CN" sz="5400" b="1" dirty="0" smtClean="0">
                <a:solidFill>
                  <a:srgbClr val="00ABB4"/>
                </a:solidFill>
                <a:latin typeface="微软雅黑" panose="020B0503020204020204" pitchFamily="34" charset="-122"/>
                <a:ea typeface="微软雅黑" panose="020B0503020204020204" pitchFamily="34" charset="-122"/>
              </a:rPr>
              <a:t>Lee </a:t>
            </a:r>
            <a:r>
              <a:rPr lang="en-US" altLang="zh-CN" sz="5400" b="1" dirty="0" smtClean="0">
                <a:solidFill>
                  <a:srgbClr val="00ABB4"/>
                </a:solidFill>
                <a:latin typeface="微软雅黑" panose="020B0503020204020204" pitchFamily="34" charset="-122"/>
                <a:ea typeface="微软雅黑" panose="020B0503020204020204" pitchFamily="34" charset="-122"/>
              </a:rPr>
              <a:t>, </a:t>
            </a:r>
            <a:r>
              <a:rPr lang="en-US" altLang="zh-CN" sz="5400" b="1" dirty="0" smtClean="0">
                <a:solidFill>
                  <a:srgbClr val="00ABB4"/>
                </a:solidFill>
                <a:latin typeface="微软雅黑" panose="020B0503020204020204" pitchFamily="34" charset="-122"/>
                <a:ea typeface="微软雅黑" panose="020B0503020204020204" pitchFamily="34" charset="-122"/>
              </a:rPr>
              <a:t>2016</a:t>
            </a:r>
            <a:endParaRPr lang="zh-CN" altLang="en-US" sz="5400" dirty="0">
              <a:solidFill>
                <a:srgbClr val="00ABB4"/>
              </a:solidFill>
              <a:latin typeface="+mj-ea"/>
              <a:ea typeface="+mj-ea"/>
            </a:endParaRPr>
          </a:p>
        </p:txBody>
      </p:sp>
      <p:cxnSp>
        <p:nvCxnSpPr>
          <p:cNvPr id="18" name="直接连接符 17"/>
          <p:cNvCxnSpPr/>
          <p:nvPr/>
        </p:nvCxnSpPr>
        <p:spPr>
          <a:xfrm>
            <a:off x="3794758" y="3824441"/>
            <a:ext cx="0" cy="2464837"/>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3944383" y="3824441"/>
            <a:ext cx="3852950" cy="1323439"/>
          </a:xfrm>
          <a:prstGeom prst="rect">
            <a:avLst/>
          </a:prstGeom>
          <a:noFill/>
        </p:spPr>
        <p:txBody>
          <a:bodyPr wrap="square" rtlCol="0">
            <a:spAutoFit/>
          </a:bodyPr>
          <a:lstStyle/>
          <a:p>
            <a:pPr marL="342900" indent="-342900">
              <a:lnSpc>
                <a:spcPct val="200000"/>
              </a:lnSpc>
              <a:buFont typeface="Arial" panose="020B0604020202020204" pitchFamily="34" charset="0"/>
              <a:buChar char="•"/>
            </a:pPr>
            <a:r>
              <a:rPr lang="en-US" altLang="zh-CN" sz="2000" dirty="0" smtClean="0">
                <a:latin typeface="Meiryo" panose="020B0604030504040204" pitchFamily="34" charset="-128"/>
                <a:ea typeface="Meiryo" panose="020B0604030504040204" pitchFamily="34" charset="-128"/>
                <a:cs typeface="Meiryo" panose="020B0604030504040204" pitchFamily="34" charset="-128"/>
              </a:rPr>
              <a:t>fMRI</a:t>
            </a:r>
            <a:endParaRPr lang="en-US" altLang="zh-CN" sz="2000" dirty="0" smtClean="0">
              <a:latin typeface="Meiryo" panose="020B0604030504040204" pitchFamily="34" charset="-128"/>
              <a:ea typeface="Meiryo" panose="020B0604030504040204" pitchFamily="34" charset="-128"/>
              <a:cs typeface="Meiryo" panose="020B0604030504040204" pitchFamily="34" charset="-128"/>
            </a:endParaRPr>
          </a:p>
          <a:p>
            <a:pPr marL="342900" indent="-342900">
              <a:lnSpc>
                <a:spcPct val="200000"/>
              </a:lnSpc>
              <a:buFont typeface="Arial" panose="020B0604020202020204" pitchFamily="34" charset="0"/>
              <a:buChar char="•"/>
            </a:pPr>
            <a:r>
              <a:rPr lang="en-US" altLang="zh-CN" sz="2000" dirty="0" smtClean="0">
                <a:latin typeface="Meiryo" panose="020B0604030504040204" pitchFamily="34" charset="-128"/>
                <a:ea typeface="Meiryo" panose="020B0604030504040204" pitchFamily="34" charset="-128"/>
                <a:cs typeface="Meiryo" panose="020B0604030504040204" pitchFamily="34" charset="-128"/>
              </a:rPr>
              <a:t>Efficiency index</a:t>
            </a:r>
            <a:endParaRPr lang="en-US" altLang="zh-CN" sz="2000" dirty="0">
              <a:latin typeface="Meiryo" panose="020B0604030504040204" pitchFamily="34" charset="-128"/>
              <a:ea typeface="Meiryo" panose="020B0604030504040204" pitchFamily="34" charset="-128"/>
              <a:cs typeface="Meiryo" panose="020B0604030504040204" pitchFamily="34" charset="-128"/>
            </a:endParaRPr>
          </a:p>
        </p:txBody>
      </p:sp>
      <p:sp>
        <p:nvSpPr>
          <p:cNvPr id="17" name="文本框 16"/>
          <p:cNvSpPr txBox="1"/>
          <p:nvPr/>
        </p:nvSpPr>
        <p:spPr>
          <a:xfrm>
            <a:off x="405600" y="3825650"/>
            <a:ext cx="1435008" cy="1323439"/>
          </a:xfrm>
          <a:prstGeom prst="rect">
            <a:avLst/>
          </a:prstGeom>
          <a:noFill/>
        </p:spPr>
        <p:txBody>
          <a:bodyPr wrap="none" rtlCol="0">
            <a:spAutoFit/>
          </a:bodyPr>
          <a:lstStyle/>
          <a:p>
            <a:pPr marL="342900" indent="-342900">
              <a:lnSpc>
                <a:spcPct val="200000"/>
              </a:lnSpc>
              <a:buFont typeface="Arial" panose="020B0604020202020204" pitchFamily="34" charset="0"/>
              <a:buChar char="•"/>
            </a:pPr>
            <a:r>
              <a:rPr lang="en-US" altLang="zh-CN" sz="2000" dirty="0" smtClean="0">
                <a:latin typeface="Meiryo" panose="020B0604030504040204" pitchFamily="34" charset="-128"/>
                <a:ea typeface="Meiryo" panose="020B0604030504040204" pitchFamily="34" charset="-128"/>
              </a:rPr>
              <a:t>VR</a:t>
            </a:r>
            <a:r>
              <a:rPr lang="en-US" altLang="zh-CN" sz="2000" dirty="0" smtClean="0"/>
              <a:t> </a:t>
            </a:r>
            <a:endParaRPr lang="en-US" altLang="zh-CN" sz="2000" dirty="0" smtClean="0">
              <a:latin typeface="Meiryo" panose="020B0604030504040204" pitchFamily="34" charset="-128"/>
              <a:ea typeface="Meiryo" panose="020B0604030504040204" pitchFamily="34" charset="-128"/>
              <a:cs typeface="Meiryo" panose="020B0604030504040204" pitchFamily="34" charset="-128"/>
            </a:endParaRPr>
          </a:p>
          <a:p>
            <a:pPr marL="342900" indent="-342900">
              <a:lnSpc>
                <a:spcPct val="200000"/>
              </a:lnSpc>
              <a:buFont typeface="Arial" panose="020B0604020202020204" pitchFamily="34" charset="0"/>
              <a:buChar char="•"/>
            </a:pPr>
            <a:r>
              <a:rPr lang="en-US" altLang="zh-CN" sz="2000" dirty="0" smtClean="0">
                <a:latin typeface="Meiryo" panose="020B0604030504040204" pitchFamily="34" charset="-128"/>
                <a:ea typeface="Meiryo" panose="020B0604030504040204" pitchFamily="34" charset="-128"/>
                <a:cs typeface="Meiryo" panose="020B0604030504040204" pitchFamily="34" charset="-128"/>
              </a:rPr>
              <a:t>Human</a:t>
            </a:r>
            <a:endParaRPr lang="en-US" altLang="zh-CN" sz="2000" dirty="0" smtClean="0">
              <a:latin typeface="Meiryo" panose="020B0604030504040204" pitchFamily="34" charset="-128"/>
              <a:ea typeface="Meiryo" panose="020B0604030504040204" pitchFamily="34" charset="-128"/>
              <a:cs typeface="Meiryo" panose="020B0604030504040204" pitchFamily="34" charset="-128"/>
            </a:endParaRPr>
          </a:p>
        </p:txBody>
      </p:sp>
      <p:cxnSp>
        <p:nvCxnSpPr>
          <p:cNvPr id="22" name="直接连接符 21"/>
          <p:cNvCxnSpPr/>
          <p:nvPr/>
        </p:nvCxnSpPr>
        <p:spPr>
          <a:xfrm>
            <a:off x="7949009" y="3820584"/>
            <a:ext cx="0" cy="2464837"/>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8141996" y="3784186"/>
            <a:ext cx="3926598" cy="1938992"/>
          </a:xfrm>
          <a:prstGeom prst="rect">
            <a:avLst/>
          </a:prstGeom>
          <a:noFill/>
        </p:spPr>
        <p:txBody>
          <a:bodyPr wrap="square" rtlCol="0">
            <a:spAutoFit/>
          </a:bodyPr>
          <a:lstStyle/>
          <a:p>
            <a:pPr marL="342900" indent="-342900">
              <a:lnSpc>
                <a:spcPct val="200000"/>
              </a:lnSpc>
              <a:buFont typeface="Arial" panose="020B0604020202020204" pitchFamily="34" charset="0"/>
              <a:buChar char="•"/>
            </a:pPr>
            <a:r>
              <a:rPr lang="en-US" altLang="zh-CN" sz="2000" dirty="0" smtClean="0">
                <a:latin typeface="Meiryo" panose="020B0604030504040204" pitchFamily="34" charset="-128"/>
                <a:ea typeface="Meiryo" panose="020B0604030504040204" pitchFamily="34" charset="-128"/>
                <a:cs typeface="Meiryo" panose="020B0604030504040204" pitchFamily="34" charset="-128"/>
              </a:rPr>
              <a:t>Object-based event </a:t>
            </a:r>
            <a:r>
              <a:rPr lang="en-US" altLang="zh-CN" sz="2000" smtClean="0">
                <a:latin typeface="Meiryo" panose="020B0604030504040204" pitchFamily="34" charset="-128"/>
                <a:ea typeface="Meiryo" panose="020B0604030504040204" pitchFamily="34" charset="-128"/>
                <a:cs typeface="Meiryo" panose="020B0604030504040204" pitchFamily="34" charset="-128"/>
              </a:rPr>
              <a:t>memory task</a:t>
            </a:r>
            <a:endParaRPr lang="en-US" altLang="zh-CN" sz="2000" dirty="0" smtClean="0">
              <a:latin typeface="Meiryo" panose="020B0604030504040204" pitchFamily="34" charset="-128"/>
              <a:ea typeface="Meiryo" panose="020B0604030504040204" pitchFamily="34" charset="-128"/>
              <a:cs typeface="Meiryo" panose="020B0604030504040204" pitchFamily="34" charset="-128"/>
            </a:endParaRPr>
          </a:p>
          <a:p>
            <a:pPr marL="342900" indent="-342900">
              <a:lnSpc>
                <a:spcPct val="200000"/>
              </a:lnSpc>
              <a:buFont typeface="Arial" panose="020B0604020202020204" pitchFamily="34" charset="0"/>
              <a:buChar char="•"/>
            </a:pPr>
            <a:r>
              <a:rPr lang="en-US" altLang="zh-CN" sz="2000" dirty="0" smtClean="0">
                <a:latin typeface="Meiryo" panose="020B0604030504040204" pitchFamily="34" charset="-128"/>
                <a:ea typeface="Meiryo" panose="020B0604030504040204" pitchFamily="34" charset="-128"/>
                <a:cs typeface="Meiryo" panose="020B0604030504040204" pitchFamily="34" charset="-128"/>
              </a:rPr>
              <a:t>Spatial navigation task</a:t>
            </a:r>
            <a:endParaRPr lang="en-US" altLang="zh-CN" sz="2000" dirty="0">
              <a:latin typeface="Meiryo" panose="020B0604030504040204" pitchFamily="34" charset="-128"/>
              <a:ea typeface="Meiryo" panose="020B0604030504040204" pitchFamily="34" charset="-128"/>
              <a:cs typeface="Meiryo" panose="020B0604030504040204" pitchFamily="34" charset="-128"/>
            </a:endParaRPr>
          </a:p>
        </p:txBody>
      </p:sp>
    </p:spTree>
    <p:extLst>
      <p:ext uri="{BB962C8B-B14F-4D97-AF65-F5344CB8AC3E}">
        <p14:creationId xmlns:p14="http://schemas.microsoft.com/office/powerpoint/2010/main" val="29430034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5445728" y="1707631"/>
            <a:ext cx="1704313" cy="1569660"/>
          </a:xfrm>
          <a:prstGeom prst="rect">
            <a:avLst/>
          </a:prstGeom>
          <a:noFill/>
        </p:spPr>
        <p:txBody>
          <a:bodyPr wrap="none" rtlCol="0">
            <a:spAutoFit/>
          </a:bodyPr>
          <a:lstStyle/>
          <a:p>
            <a:r>
              <a:rPr lang="en-US" altLang="zh-CN" sz="9600" b="1" dirty="0" smtClean="0">
                <a:solidFill>
                  <a:schemeClr val="accent2">
                    <a:lumMod val="75000"/>
                  </a:schemeClr>
                </a:solidFill>
                <a:latin typeface="微软雅黑" panose="020B0503020204020204" pitchFamily="34" charset="-122"/>
                <a:ea typeface="微软雅黑" panose="020B0503020204020204" pitchFamily="34" charset="-122"/>
              </a:rPr>
              <a:t>02</a:t>
            </a:r>
            <a:endParaRPr lang="zh-CN" altLang="en-US" sz="9600" b="1" dirty="0">
              <a:solidFill>
                <a:schemeClr val="accent2">
                  <a:lumMod val="75000"/>
                </a:schemeClr>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5445728" y="3422822"/>
            <a:ext cx="4119141" cy="769441"/>
          </a:xfrm>
          <a:prstGeom prst="rect">
            <a:avLst/>
          </a:prstGeom>
          <a:noFill/>
        </p:spPr>
        <p:txBody>
          <a:bodyPr wrap="none" rtlCol="0">
            <a:spAutoFit/>
          </a:bodyPr>
          <a:lstStyle/>
          <a:p>
            <a:r>
              <a:rPr lang="en-US" altLang="zh-CN" sz="4400" b="1" dirty="0" err="1" smtClean="0">
                <a:solidFill>
                  <a:srgbClr val="00ABB4"/>
                </a:solidFill>
                <a:latin typeface="微软雅黑" panose="020B0503020204020204" pitchFamily="34" charset="-122"/>
                <a:ea typeface="微软雅黑" panose="020B0503020204020204" pitchFamily="34" charset="-122"/>
              </a:rPr>
              <a:t>Shipton</a:t>
            </a:r>
            <a:r>
              <a:rPr lang="en-US" altLang="zh-CN" sz="4400" b="1" dirty="0" smtClean="0">
                <a:solidFill>
                  <a:srgbClr val="00ABB4"/>
                </a:solidFill>
                <a:latin typeface="微软雅黑" panose="020B0503020204020204" pitchFamily="34" charset="-122"/>
                <a:ea typeface="微软雅黑" panose="020B0503020204020204" pitchFamily="34" charset="-122"/>
              </a:rPr>
              <a:t>, 2014</a:t>
            </a:r>
            <a:endParaRPr lang="zh-CN" altLang="en-US" sz="4400" b="1" dirty="0">
              <a:solidFill>
                <a:srgbClr val="00ABB4"/>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5445728" y="3003482"/>
            <a:ext cx="1610184" cy="461665"/>
          </a:xfrm>
          <a:prstGeom prst="rect">
            <a:avLst/>
          </a:prstGeom>
          <a:noFill/>
        </p:spPr>
        <p:txBody>
          <a:bodyPr wrap="none" rtlCol="0">
            <a:spAutoFit/>
          </a:bodyPr>
          <a:lstStyle/>
          <a:p>
            <a:r>
              <a:rPr lang="en-US" altLang="zh-CN" sz="2400" dirty="0">
                <a:solidFill>
                  <a:schemeClr val="bg1">
                    <a:lumMod val="50000"/>
                  </a:schemeClr>
                </a:solidFill>
                <a:latin typeface="微软雅黑" panose="020B0503020204020204" pitchFamily="34" charset="-122"/>
                <a:ea typeface="微软雅黑" panose="020B0503020204020204" pitchFamily="34" charset="-122"/>
              </a:rPr>
              <a:t>Part </a:t>
            </a:r>
            <a:r>
              <a:rPr lang="en-US" altLang="zh-CN" sz="2400" dirty="0" smtClean="0">
                <a:solidFill>
                  <a:schemeClr val="bg1">
                    <a:lumMod val="50000"/>
                  </a:schemeClr>
                </a:solidFill>
                <a:latin typeface="微软雅黑" panose="020B0503020204020204" pitchFamily="34" charset="-122"/>
                <a:ea typeface="微软雅黑" panose="020B0503020204020204" pitchFamily="34" charset="-122"/>
              </a:rPr>
              <a:t>TWO</a:t>
            </a:r>
            <a:endParaRPr lang="zh-CN" altLang="en-US" sz="24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12936632" y="4355748"/>
            <a:ext cx="6894418" cy="1200329"/>
          </a:xfrm>
          <a:prstGeom prst="rect">
            <a:avLst/>
          </a:prstGeom>
          <a:noFill/>
        </p:spPr>
        <p:txBody>
          <a:bodyPr wrap="square" rtlCol="0">
            <a:spAutoFit/>
          </a:bodyPr>
          <a:lstStyle/>
          <a:p>
            <a:pPr marL="285750" indent="-285750">
              <a:buFont typeface="Arial" panose="020B0604020202020204" pitchFamily="34" charset="0"/>
              <a:buChar char="•"/>
            </a:pPr>
            <a:r>
              <a:rPr lang="en-US" altLang="zh-CN" dirty="0" smtClean="0">
                <a:solidFill>
                  <a:schemeClr val="accent2"/>
                </a:solidFill>
                <a:ea typeface="Roboto Cn" pitchFamily="2" charset="0"/>
                <a:cs typeface="Arial" panose="020B0604020202020204" pitchFamily="34" charset="0"/>
              </a:rPr>
              <a:t>Identify brain regions  scopolamine induce   intensity changes</a:t>
            </a:r>
            <a:endParaRPr lang="en-US" altLang="zh-CN" dirty="0">
              <a:solidFill>
                <a:schemeClr val="accent2"/>
              </a:solidFill>
              <a:ea typeface="Roboto Cn" pitchFamily="2" charset="0"/>
              <a:cs typeface="Arial" panose="020B0604020202020204" pitchFamily="34" charset="0"/>
            </a:endParaRPr>
          </a:p>
          <a:p>
            <a:pPr marL="285750" indent="-285750">
              <a:buFont typeface="Arial" panose="020B0604020202020204" pitchFamily="34" charset="0"/>
              <a:buChar char="•"/>
            </a:pPr>
            <a:r>
              <a:rPr lang="en-US" altLang="zh-CN" dirty="0" smtClean="0">
                <a:solidFill>
                  <a:schemeClr val="bg1">
                    <a:lumMod val="50000"/>
                  </a:schemeClr>
                </a:solidFill>
                <a:ea typeface="Roboto Cn" pitchFamily="2" charset="0"/>
                <a:cs typeface="Arial" panose="020B0604020202020204" pitchFamily="34" charset="0"/>
              </a:rPr>
              <a:t>Evaluate the effects of scopolamine on FC </a:t>
            </a:r>
            <a:endParaRPr lang="en-US" altLang="zh-CN" dirty="0">
              <a:solidFill>
                <a:schemeClr val="bg1">
                  <a:lumMod val="50000"/>
                </a:schemeClr>
              </a:solidFill>
              <a:ea typeface="Roboto Cn" pitchFamily="2" charset="0"/>
              <a:cs typeface="Arial" panose="020B0604020202020204" pitchFamily="34" charset="0"/>
            </a:endParaRPr>
          </a:p>
          <a:p>
            <a:pPr marL="285750" indent="-285750">
              <a:buFont typeface="Arial" panose="020B0604020202020204" pitchFamily="34" charset="0"/>
              <a:buChar char="•"/>
            </a:pPr>
            <a:r>
              <a:rPr lang="en-US" altLang="zh-CN" dirty="0" smtClean="0">
                <a:solidFill>
                  <a:schemeClr val="bg1">
                    <a:lumMod val="50000"/>
                  </a:schemeClr>
                </a:solidFill>
                <a:ea typeface="Roboto Cn" pitchFamily="2" charset="0"/>
                <a:cs typeface="Arial" panose="020B0604020202020204" pitchFamily="34" charset="0"/>
              </a:rPr>
              <a:t>Whether scopolamine-induced memory effect could be </a:t>
            </a:r>
          </a:p>
          <a:p>
            <a:r>
              <a:rPr lang="en-US" altLang="zh-CN" dirty="0">
                <a:solidFill>
                  <a:schemeClr val="bg1">
                    <a:lumMod val="50000"/>
                  </a:schemeClr>
                </a:solidFill>
                <a:ea typeface="Roboto Cn" pitchFamily="2" charset="0"/>
                <a:cs typeface="Arial" panose="020B0604020202020204" pitchFamily="34" charset="0"/>
              </a:rPr>
              <a:t> </a:t>
            </a:r>
            <a:r>
              <a:rPr lang="en-US" altLang="zh-CN" dirty="0" smtClean="0">
                <a:solidFill>
                  <a:schemeClr val="bg1">
                    <a:lumMod val="50000"/>
                  </a:schemeClr>
                </a:solidFill>
                <a:ea typeface="Roboto Cn" pitchFamily="2" charset="0"/>
                <a:cs typeface="Arial" panose="020B0604020202020204" pitchFamily="34" charset="0"/>
              </a:rPr>
              <a:t>     reversed with milameline</a:t>
            </a:r>
          </a:p>
        </p:txBody>
      </p:sp>
      <p:sp>
        <p:nvSpPr>
          <p:cNvPr id="3" name="矩形 2"/>
          <p:cNvSpPr/>
          <p:nvPr/>
        </p:nvSpPr>
        <p:spPr>
          <a:xfrm>
            <a:off x="5156200" y="1562100"/>
            <a:ext cx="6426200" cy="3911600"/>
          </a:xfrm>
          <a:prstGeom prst="rect">
            <a:avLst/>
          </a:prstGeom>
          <a:noFill/>
          <a:ln w="127000">
            <a:solidFill>
              <a:srgbClr val="00ABB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06664383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618510" y="2333008"/>
            <a:ext cx="6964407" cy="1261884"/>
          </a:xfrm>
          <a:prstGeom prst="rect">
            <a:avLst/>
          </a:prstGeom>
          <a:noFill/>
        </p:spPr>
        <p:txBody>
          <a:bodyPr wrap="none" rtlCol="0">
            <a:spAutoFit/>
          </a:bodyPr>
          <a:lstStyle/>
          <a:p>
            <a:pPr algn="ctr"/>
            <a:r>
              <a:rPr lang="en-US" altLang="zh-CN" sz="3800" b="1" dirty="0" smtClean="0">
                <a:solidFill>
                  <a:srgbClr val="00ABB4"/>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Thank you all for listening~</a:t>
            </a:r>
            <a:r>
              <a:rPr lang="en-US" altLang="zh-CN" sz="3800" b="1" dirty="0">
                <a:solidFill>
                  <a:srgbClr val="00ABB4"/>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a:r>
            <a:br>
              <a:rPr lang="en-US" altLang="zh-CN" sz="3800" b="1" dirty="0">
                <a:solidFill>
                  <a:srgbClr val="00ABB4"/>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br>
            <a:endParaRPr lang="en-US" altLang="zh-CN" sz="3800" b="1" dirty="0">
              <a:solidFill>
                <a:srgbClr val="00ABB4"/>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71159437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077446" y="1815450"/>
            <a:ext cx="4305299" cy="2998177"/>
          </a:xfrm>
          <a:prstGeom prst="rect">
            <a:avLst/>
          </a:prstGeom>
          <a:solidFill>
            <a:schemeClr val="accent2">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249145" y="-1448167"/>
            <a:ext cx="2636930" cy="1767254"/>
          </a:xfrm>
          <a:prstGeom prst="rect">
            <a:avLst/>
          </a:prstGeom>
          <a:solidFill>
            <a:schemeClr val="accent2">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7690152" y="4881806"/>
            <a:ext cx="3141784" cy="1767254"/>
          </a:xfrm>
          <a:prstGeom prst="rect">
            <a:avLst/>
          </a:prstGeom>
          <a:solidFill>
            <a:schemeClr val="accent2">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1506389" y="1663922"/>
            <a:ext cx="1349496" cy="10477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10588867" y="2977768"/>
            <a:ext cx="1603132" cy="1767254"/>
          </a:xfrm>
          <a:prstGeom prst="rect">
            <a:avLst/>
          </a:prstGeom>
          <a:solidFill>
            <a:schemeClr val="accent2">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57200"/>
            <a:ext cx="11812920" cy="55387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7279581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729740" y="1761508"/>
            <a:ext cx="8080652" cy="2308324"/>
          </a:xfrm>
          <a:prstGeom prst="rect">
            <a:avLst/>
          </a:prstGeom>
          <a:noFill/>
        </p:spPr>
        <p:txBody>
          <a:bodyPr wrap="square" rtlCol="0">
            <a:spAutoFit/>
          </a:bodyPr>
          <a:lstStyle/>
          <a:p>
            <a:pPr algn="ctr"/>
            <a:r>
              <a:rPr lang="en-US" altLang="zh-CN" sz="4800" b="1" dirty="0" smtClean="0">
                <a:solidFill>
                  <a:srgbClr val="00ABB4"/>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Left–right </a:t>
            </a:r>
            <a:r>
              <a:rPr lang="en-US" altLang="zh-CN" sz="4800" b="1" dirty="0">
                <a:solidFill>
                  <a:srgbClr val="00ABB4"/>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dissociation of hippocampal memory</a:t>
            </a:r>
            <a:br>
              <a:rPr lang="en-US" altLang="zh-CN" sz="4800" b="1" dirty="0">
                <a:solidFill>
                  <a:srgbClr val="00ABB4"/>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br>
            <a:r>
              <a:rPr lang="en-US" altLang="zh-CN" sz="4800" b="1" dirty="0">
                <a:solidFill>
                  <a:srgbClr val="00ABB4"/>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processes in </a:t>
            </a:r>
            <a:r>
              <a:rPr lang="en-US" altLang="zh-CN" sz="4800" b="1" dirty="0" smtClean="0">
                <a:solidFill>
                  <a:srgbClr val="00ABB4"/>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mice </a:t>
            </a:r>
          </a:p>
        </p:txBody>
      </p:sp>
    </p:spTree>
    <p:extLst>
      <p:ext uri="{BB962C8B-B14F-4D97-AF65-F5344CB8AC3E}">
        <p14:creationId xmlns:p14="http://schemas.microsoft.com/office/powerpoint/2010/main" val="151346618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3" cstate="print">
            <a:extLst>
              <a:ext uri="{28A0092B-C50C-407E-A947-70E740481C1C}">
                <a14:useLocalDpi xmlns:a14="http://schemas.microsoft.com/office/drawing/2010/main" val="0"/>
              </a:ext>
            </a:extLst>
          </a:blip>
          <a:srcRect t="19936" b="38073"/>
          <a:stretch/>
        </p:blipFill>
        <p:spPr>
          <a:xfrm>
            <a:off x="0" y="-1"/>
            <a:ext cx="12192000" cy="3390901"/>
          </a:xfrm>
          <a:prstGeom prst="rect">
            <a:avLst/>
          </a:prstGeom>
        </p:spPr>
      </p:pic>
      <p:sp>
        <p:nvSpPr>
          <p:cNvPr id="8" name="矩形 7"/>
          <p:cNvSpPr/>
          <p:nvPr/>
        </p:nvSpPr>
        <p:spPr>
          <a:xfrm>
            <a:off x="0" y="0"/>
            <a:ext cx="12192000" cy="3390900"/>
          </a:xfrm>
          <a:prstGeom prst="rect">
            <a:avLst/>
          </a:prstGeom>
          <a:solidFill>
            <a:schemeClr val="tx1">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886817" y="929034"/>
            <a:ext cx="9464642" cy="2308324"/>
          </a:xfrm>
          <a:prstGeom prst="rect">
            <a:avLst/>
          </a:prstGeom>
          <a:noFill/>
        </p:spPr>
        <p:txBody>
          <a:bodyPr wrap="none" rtlCol="0">
            <a:spAutoFit/>
          </a:bodyPr>
          <a:lstStyle/>
          <a:p>
            <a:r>
              <a:rPr lang="en-US" altLang="zh-CN" sz="7200" b="1" dirty="0" smtClean="0">
                <a:solidFill>
                  <a:srgbClr val="00ABB4"/>
                </a:solidFill>
                <a:latin typeface="微软雅黑" panose="020B0503020204020204" pitchFamily="34" charset="-122"/>
                <a:ea typeface="微软雅黑" panose="020B0503020204020204" pitchFamily="34" charset="-122"/>
              </a:rPr>
              <a:t>PNAS   </a:t>
            </a:r>
            <a:r>
              <a:rPr lang="en-US" altLang="zh-CN" sz="5400" b="1" dirty="0" smtClean="0">
                <a:solidFill>
                  <a:srgbClr val="00ABB4"/>
                </a:solidFill>
                <a:latin typeface="微软雅黑" panose="020B0503020204020204" pitchFamily="34" charset="-122"/>
                <a:ea typeface="微软雅黑" panose="020B0503020204020204" pitchFamily="34" charset="-122"/>
              </a:rPr>
              <a:t>9.423</a:t>
            </a:r>
            <a:endParaRPr lang="en-US" altLang="zh-CN" sz="7200" b="1" dirty="0" smtClean="0">
              <a:solidFill>
                <a:srgbClr val="00ABB4"/>
              </a:solidFill>
              <a:latin typeface="微软雅黑" panose="020B0503020204020204" pitchFamily="34" charset="-122"/>
              <a:ea typeface="微软雅黑" panose="020B0503020204020204" pitchFamily="34" charset="-122"/>
            </a:endParaRPr>
          </a:p>
          <a:p>
            <a:r>
              <a:rPr lang="en-US" altLang="zh-CN" sz="7200" b="1" dirty="0">
                <a:solidFill>
                  <a:srgbClr val="00ABB4"/>
                </a:solidFill>
                <a:latin typeface="微软雅黑" panose="020B0503020204020204" pitchFamily="34" charset="-122"/>
                <a:ea typeface="微软雅黑" panose="020B0503020204020204" pitchFamily="34" charset="-122"/>
              </a:rPr>
              <a:t>	</a:t>
            </a:r>
            <a:r>
              <a:rPr lang="en-US" altLang="zh-CN" sz="7200" b="1" dirty="0" smtClean="0">
                <a:solidFill>
                  <a:srgbClr val="00ABB4"/>
                </a:solidFill>
                <a:latin typeface="微软雅黑" panose="020B0503020204020204" pitchFamily="34" charset="-122"/>
                <a:ea typeface="微软雅黑" panose="020B0503020204020204" pitchFamily="34" charset="-122"/>
              </a:rPr>
              <a:t>			  </a:t>
            </a:r>
            <a:r>
              <a:rPr lang="en-US" altLang="zh-CN" sz="5400" b="1" dirty="0" err="1" smtClean="0">
                <a:solidFill>
                  <a:srgbClr val="00ABB4"/>
                </a:solidFill>
                <a:latin typeface="微软雅黑" panose="020B0503020204020204" pitchFamily="34" charset="-122"/>
                <a:ea typeface="微软雅黑" panose="020B0503020204020204" pitchFamily="34" charset="-122"/>
              </a:rPr>
              <a:t>Shipton</a:t>
            </a:r>
            <a:r>
              <a:rPr lang="en-US" altLang="zh-CN" sz="5400" b="1" dirty="0" smtClean="0">
                <a:solidFill>
                  <a:srgbClr val="00ABB4"/>
                </a:solidFill>
                <a:latin typeface="微软雅黑" panose="020B0503020204020204" pitchFamily="34" charset="-122"/>
                <a:ea typeface="微软雅黑" panose="020B0503020204020204" pitchFamily="34" charset="-122"/>
              </a:rPr>
              <a:t> , 2014</a:t>
            </a:r>
            <a:endParaRPr lang="zh-CN" altLang="en-US" sz="5400" dirty="0">
              <a:solidFill>
                <a:srgbClr val="00ABB4"/>
              </a:solidFill>
              <a:latin typeface="+mj-ea"/>
              <a:ea typeface="+mj-ea"/>
            </a:endParaRPr>
          </a:p>
        </p:txBody>
      </p:sp>
      <p:cxnSp>
        <p:nvCxnSpPr>
          <p:cNvPr id="18" name="直接连接符 17"/>
          <p:cNvCxnSpPr/>
          <p:nvPr/>
        </p:nvCxnSpPr>
        <p:spPr>
          <a:xfrm>
            <a:off x="3794758" y="3824441"/>
            <a:ext cx="0" cy="2464837"/>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3944383" y="3824441"/>
            <a:ext cx="3852950" cy="2554545"/>
          </a:xfrm>
          <a:prstGeom prst="rect">
            <a:avLst/>
          </a:prstGeom>
          <a:noFill/>
        </p:spPr>
        <p:txBody>
          <a:bodyPr wrap="square" rtlCol="0">
            <a:spAutoFit/>
          </a:bodyPr>
          <a:lstStyle/>
          <a:p>
            <a:pPr marL="342900" indent="-342900">
              <a:lnSpc>
                <a:spcPct val="200000"/>
              </a:lnSpc>
              <a:buFont typeface="Arial" panose="020B0604020202020204" pitchFamily="34" charset="0"/>
              <a:buChar char="•"/>
            </a:pPr>
            <a:r>
              <a:rPr lang="en-US" altLang="zh-CN" sz="2000" dirty="0" smtClean="0">
                <a:latin typeface="Meiryo" panose="020B0604030504040204" pitchFamily="34" charset="-128"/>
                <a:ea typeface="Meiryo" panose="020B0604030504040204" pitchFamily="34" charset="-128"/>
                <a:cs typeface="Meiryo" panose="020B0604030504040204" pitchFamily="34" charset="-128"/>
              </a:rPr>
              <a:t>Spontaneous </a:t>
            </a:r>
            <a:r>
              <a:rPr lang="en-US" altLang="zh-CN" sz="2000" dirty="0">
                <a:latin typeface="Meiryo" panose="020B0604030504040204" pitchFamily="34" charset="-128"/>
                <a:ea typeface="Meiryo" panose="020B0604030504040204" pitchFamily="34" charset="-128"/>
                <a:cs typeface="Meiryo" panose="020B0604030504040204" pitchFamily="34" charset="-128"/>
              </a:rPr>
              <a:t>alternation </a:t>
            </a:r>
            <a:r>
              <a:rPr lang="en-US" altLang="zh-CN" sz="2000" dirty="0" smtClean="0">
                <a:latin typeface="Meiryo" panose="020B0604030504040204" pitchFamily="34" charset="-128"/>
                <a:ea typeface="Meiryo" panose="020B0604030504040204" pitchFamily="34" charset="-128"/>
                <a:cs typeface="Meiryo" panose="020B0604030504040204" pitchFamily="34" charset="-128"/>
              </a:rPr>
              <a:t>T-maze task (86)</a:t>
            </a:r>
          </a:p>
          <a:p>
            <a:pPr marL="342900" indent="-342900">
              <a:lnSpc>
                <a:spcPct val="200000"/>
              </a:lnSpc>
              <a:buFont typeface="Arial" panose="020B0604020202020204" pitchFamily="34" charset="0"/>
              <a:buChar char="•"/>
            </a:pPr>
            <a:r>
              <a:rPr lang="en-US" altLang="zh-CN" sz="2000" dirty="0">
                <a:latin typeface="Meiryo" panose="020B0604030504040204" pitchFamily="34" charset="-128"/>
                <a:ea typeface="Meiryo" panose="020B0604030504040204" pitchFamily="34" charset="-128"/>
                <a:cs typeface="Meiryo" panose="020B0604030504040204" pitchFamily="34" charset="-128"/>
              </a:rPr>
              <a:t>Spatial novelty preference </a:t>
            </a:r>
            <a:r>
              <a:rPr lang="en-US" altLang="zh-CN" sz="2000" dirty="0" smtClean="0">
                <a:latin typeface="Meiryo" panose="020B0604030504040204" pitchFamily="34" charset="-128"/>
                <a:ea typeface="Meiryo" panose="020B0604030504040204" pitchFamily="34" charset="-128"/>
                <a:cs typeface="Meiryo" panose="020B0604030504040204" pitchFamily="34" charset="-128"/>
              </a:rPr>
              <a:t>Y-maze task (22)</a:t>
            </a:r>
            <a:endParaRPr lang="en-US" altLang="zh-CN" sz="2000" dirty="0">
              <a:latin typeface="Meiryo" panose="020B0604030504040204" pitchFamily="34" charset="-128"/>
              <a:ea typeface="Meiryo" panose="020B0604030504040204" pitchFamily="34" charset="-128"/>
              <a:cs typeface="Meiryo" panose="020B0604030504040204" pitchFamily="34" charset="-128"/>
            </a:endParaRPr>
          </a:p>
        </p:txBody>
      </p:sp>
      <p:sp>
        <p:nvSpPr>
          <p:cNvPr id="17" name="文本框 16"/>
          <p:cNvSpPr txBox="1"/>
          <p:nvPr/>
        </p:nvSpPr>
        <p:spPr>
          <a:xfrm>
            <a:off x="405600" y="3825650"/>
            <a:ext cx="2314095" cy="1323439"/>
          </a:xfrm>
          <a:prstGeom prst="rect">
            <a:avLst/>
          </a:prstGeom>
          <a:noFill/>
        </p:spPr>
        <p:txBody>
          <a:bodyPr wrap="none" rtlCol="0">
            <a:spAutoFit/>
          </a:bodyPr>
          <a:lstStyle/>
          <a:p>
            <a:pPr marL="342900" indent="-342900">
              <a:lnSpc>
                <a:spcPct val="200000"/>
              </a:lnSpc>
              <a:buFont typeface="Arial" panose="020B0604020202020204" pitchFamily="34" charset="0"/>
              <a:buChar char="•"/>
            </a:pPr>
            <a:r>
              <a:rPr lang="en-US" altLang="zh-CN" sz="2000" dirty="0" err="1">
                <a:latin typeface="Meiryo" panose="020B0604030504040204" pitchFamily="34" charset="-128"/>
                <a:ea typeface="Meiryo" panose="020B0604030504040204" pitchFamily="34" charset="-128"/>
                <a:cs typeface="Meiryo" panose="020B0604030504040204" pitchFamily="34" charset="-128"/>
              </a:rPr>
              <a:t>Optogenetics</a:t>
            </a:r>
            <a:r>
              <a:rPr lang="en-US" altLang="zh-CN" sz="2000" dirty="0"/>
              <a:t> </a:t>
            </a:r>
            <a:endParaRPr lang="en-US" altLang="zh-CN" sz="2000" dirty="0" smtClean="0"/>
          </a:p>
          <a:p>
            <a:pPr marL="342900" indent="-342900">
              <a:lnSpc>
                <a:spcPct val="200000"/>
              </a:lnSpc>
              <a:buFont typeface="Arial" panose="020B0604020202020204" pitchFamily="34" charset="0"/>
              <a:buChar char="•"/>
            </a:pPr>
            <a:r>
              <a:rPr lang="en-US" altLang="zh-CN" sz="2000" dirty="0" smtClean="0">
                <a:latin typeface="Meiryo" panose="020B0604030504040204" pitchFamily="34" charset="-128"/>
                <a:ea typeface="Meiryo" panose="020B0604030504040204" pitchFamily="34" charset="-128"/>
                <a:cs typeface="Meiryo" panose="020B0604030504040204" pitchFamily="34" charset="-128"/>
              </a:rPr>
              <a:t>LTP(CA3-CA1)</a:t>
            </a:r>
          </a:p>
        </p:txBody>
      </p:sp>
      <p:cxnSp>
        <p:nvCxnSpPr>
          <p:cNvPr id="22" name="直接连接符 21"/>
          <p:cNvCxnSpPr/>
          <p:nvPr/>
        </p:nvCxnSpPr>
        <p:spPr>
          <a:xfrm>
            <a:off x="7949009" y="3820584"/>
            <a:ext cx="0" cy="2464837"/>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8141996" y="3784186"/>
            <a:ext cx="3926598" cy="2554545"/>
          </a:xfrm>
          <a:prstGeom prst="rect">
            <a:avLst/>
          </a:prstGeom>
          <a:noFill/>
        </p:spPr>
        <p:txBody>
          <a:bodyPr wrap="square" rtlCol="0">
            <a:spAutoFit/>
          </a:bodyPr>
          <a:lstStyle/>
          <a:p>
            <a:pPr marL="342900" indent="-342900">
              <a:lnSpc>
                <a:spcPct val="200000"/>
              </a:lnSpc>
              <a:buFont typeface="Arial" panose="020B0604020202020204" pitchFamily="34" charset="0"/>
              <a:buChar char="•"/>
            </a:pPr>
            <a:r>
              <a:rPr lang="en-US" altLang="zh-CN" sz="2000" dirty="0" smtClean="0">
                <a:latin typeface="Meiryo" panose="020B0604030504040204" pitchFamily="34" charset="-128"/>
                <a:ea typeface="Meiryo" panose="020B0604030504040204" pitchFamily="34" charset="-128"/>
                <a:cs typeface="Meiryo" panose="020B0604030504040204" pitchFamily="34" charset="-128"/>
              </a:rPr>
              <a:t>Spatial </a:t>
            </a:r>
            <a:r>
              <a:rPr lang="en-US" altLang="zh-CN" sz="2000" dirty="0">
                <a:latin typeface="Meiryo" panose="020B0604030504040204" pitchFamily="34" charset="-128"/>
                <a:ea typeface="Meiryo" panose="020B0604030504040204" pitchFamily="34" charset="-128"/>
                <a:cs typeface="Meiryo" panose="020B0604030504040204" pitchFamily="34" charset="-128"/>
              </a:rPr>
              <a:t>long-term memory Y-maze </a:t>
            </a:r>
            <a:r>
              <a:rPr lang="en-US" altLang="zh-CN" sz="2000" dirty="0" smtClean="0">
                <a:latin typeface="Meiryo" panose="020B0604030504040204" pitchFamily="34" charset="-128"/>
                <a:ea typeface="Meiryo" panose="020B0604030504040204" pitchFamily="34" charset="-128"/>
                <a:cs typeface="Meiryo" panose="020B0604030504040204" pitchFamily="34" charset="-128"/>
              </a:rPr>
              <a:t>task </a:t>
            </a:r>
            <a:r>
              <a:rPr lang="en-US" altLang="zh-CN" sz="2000" dirty="0">
                <a:latin typeface="Meiryo" panose="020B0604030504040204" pitchFamily="34" charset="-128"/>
                <a:ea typeface="Meiryo" panose="020B0604030504040204" pitchFamily="34" charset="-128"/>
                <a:cs typeface="Meiryo" panose="020B0604030504040204" pitchFamily="34" charset="-128"/>
              </a:rPr>
              <a:t>(80</a:t>
            </a:r>
            <a:r>
              <a:rPr lang="en-US" altLang="zh-CN" sz="2000" dirty="0" smtClean="0">
                <a:latin typeface="Meiryo" panose="020B0604030504040204" pitchFamily="34" charset="-128"/>
                <a:ea typeface="Meiryo" panose="020B0604030504040204" pitchFamily="34" charset="-128"/>
                <a:cs typeface="Meiryo" panose="020B0604030504040204" pitchFamily="34" charset="-128"/>
              </a:rPr>
              <a:t>)</a:t>
            </a:r>
          </a:p>
          <a:p>
            <a:pPr marL="342900" indent="-342900">
              <a:lnSpc>
                <a:spcPct val="200000"/>
              </a:lnSpc>
              <a:buFont typeface="Arial" panose="020B0604020202020204" pitchFamily="34" charset="0"/>
              <a:buChar char="•"/>
            </a:pPr>
            <a:r>
              <a:rPr lang="en-US" altLang="zh-CN" sz="2000" dirty="0">
                <a:latin typeface="Meiryo" panose="020B0604030504040204" pitchFamily="34" charset="-128"/>
                <a:ea typeface="Meiryo" panose="020B0604030504040204" pitchFamily="34" charset="-128"/>
                <a:cs typeface="Meiryo" panose="020B0604030504040204" pitchFamily="34" charset="-128"/>
              </a:rPr>
              <a:t>Visual discrimination T-maze </a:t>
            </a:r>
            <a:r>
              <a:rPr lang="en-US" altLang="zh-CN" sz="2000" dirty="0" smtClean="0">
                <a:latin typeface="Meiryo" panose="020B0604030504040204" pitchFamily="34" charset="-128"/>
                <a:ea typeface="Meiryo" panose="020B0604030504040204" pitchFamily="34" charset="-128"/>
                <a:cs typeface="Meiryo" panose="020B0604030504040204" pitchFamily="34" charset="-128"/>
              </a:rPr>
              <a:t>task (67)</a:t>
            </a:r>
            <a:endParaRPr lang="en-US" altLang="zh-CN" sz="2000" dirty="0">
              <a:latin typeface="Meiryo" panose="020B0604030504040204" pitchFamily="34" charset="-128"/>
              <a:ea typeface="Meiryo" panose="020B0604030504040204" pitchFamily="34" charset="-128"/>
              <a:cs typeface="Meiryo" panose="020B0604030504040204" pitchFamily="34" charset="-128"/>
            </a:endParaRPr>
          </a:p>
        </p:txBody>
      </p:sp>
    </p:spTree>
    <p:extLst>
      <p:ext uri="{BB962C8B-B14F-4D97-AF65-F5344CB8AC3E}">
        <p14:creationId xmlns:p14="http://schemas.microsoft.com/office/powerpoint/2010/main" val="109950796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005399" y="3447534"/>
            <a:ext cx="6172200" cy="341046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12346" y="1"/>
            <a:ext cx="6006821" cy="344753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文本框 29"/>
          <p:cNvSpPr txBox="1"/>
          <p:nvPr/>
        </p:nvSpPr>
        <p:spPr>
          <a:xfrm>
            <a:off x="662539" y="294935"/>
            <a:ext cx="5947811" cy="769441"/>
          </a:xfrm>
          <a:prstGeom prst="rect">
            <a:avLst/>
          </a:prstGeom>
          <a:noFill/>
        </p:spPr>
        <p:txBody>
          <a:bodyPr wrap="square" rtlCol="0">
            <a:spAutoFit/>
          </a:bodyPr>
          <a:lstStyle/>
          <a:p>
            <a:r>
              <a:rPr lang="en-US" altLang="zh-CN" sz="4400" b="1" dirty="0" err="1" smtClean="0">
                <a:solidFill>
                  <a:srgbClr val="00ABB4"/>
                </a:solidFill>
                <a:latin typeface="微软雅黑" panose="020B0503020204020204" pitchFamily="34" charset="-122"/>
                <a:ea typeface="微软雅黑" panose="020B0503020204020204" pitchFamily="34" charset="-122"/>
              </a:rPr>
              <a:t>Optogenetics</a:t>
            </a:r>
            <a:endParaRPr lang="en-US" altLang="zh-CN" sz="4400" b="1" dirty="0">
              <a:solidFill>
                <a:srgbClr val="00ABB4"/>
              </a:solidFill>
              <a:latin typeface="微软雅黑" panose="020B0503020204020204" pitchFamily="34" charset="-122"/>
              <a:ea typeface="微软雅黑" panose="020B0503020204020204" pitchFamily="34" charset="-122"/>
            </a:endParaRPr>
          </a:p>
        </p:txBody>
      </p:sp>
      <p:sp>
        <p:nvSpPr>
          <p:cNvPr id="31" name="Rectangle 96"/>
          <p:cNvSpPr/>
          <p:nvPr/>
        </p:nvSpPr>
        <p:spPr>
          <a:xfrm>
            <a:off x="882750" y="1406718"/>
            <a:ext cx="10245297" cy="3539430"/>
          </a:xfrm>
          <a:prstGeom prst="rect">
            <a:avLst/>
          </a:prstGeom>
        </p:spPr>
        <p:txBody>
          <a:bodyPr wrap="square">
            <a:spAutoFit/>
          </a:bodyPr>
          <a:lstStyle/>
          <a:p>
            <a:pPr marL="342900" indent="-342900">
              <a:lnSpc>
                <a:spcPct val="200000"/>
              </a:lnSpc>
              <a:buFont typeface="Arial" panose="020B0604020202020204" pitchFamily="34" charset="0"/>
              <a:buChar char="•"/>
            </a:pPr>
            <a:r>
              <a:rPr lang="en-US" altLang="zh-CN" sz="2800" dirty="0" smtClean="0">
                <a:latin typeface="Meiryo" panose="020B0604030504040204" pitchFamily="34" charset="-128"/>
                <a:ea typeface="Meiryo" panose="020B0604030504040204" pitchFamily="34" charset="-128"/>
                <a:cs typeface="Meiryo" panose="020B0604030504040204" pitchFamily="34" charset="-128"/>
              </a:rPr>
              <a:t>AAV5-CaMKII</a:t>
            </a:r>
            <a:r>
              <a:rPr lang="el-GR" altLang="zh-CN" sz="2800" dirty="0">
                <a:latin typeface="Meiryo" panose="020B0604030504040204" pitchFamily="34" charset="-128"/>
                <a:ea typeface="Meiryo" panose="020B0604030504040204" pitchFamily="34" charset="-128"/>
                <a:cs typeface="Meiryo" panose="020B0604030504040204" pitchFamily="34" charset="-128"/>
              </a:rPr>
              <a:t>α-</a:t>
            </a:r>
            <a:r>
              <a:rPr lang="en-US" altLang="zh-CN" sz="2800" dirty="0">
                <a:latin typeface="Meiryo" panose="020B0604030504040204" pitchFamily="34" charset="-128"/>
                <a:ea typeface="Meiryo" panose="020B0604030504040204" pitchFamily="34" charset="-128"/>
                <a:cs typeface="Meiryo" panose="020B0604030504040204" pitchFamily="34" charset="-128"/>
              </a:rPr>
              <a:t>eNpHR3.0-eYFP </a:t>
            </a:r>
            <a:endParaRPr lang="en-US" altLang="zh-CN" sz="2800" dirty="0" smtClean="0">
              <a:latin typeface="Meiryo" panose="020B0604030504040204" pitchFamily="34" charset="-128"/>
              <a:ea typeface="Meiryo" panose="020B0604030504040204" pitchFamily="34" charset="-128"/>
              <a:cs typeface="Meiryo" panose="020B0604030504040204" pitchFamily="34" charset="-128"/>
            </a:endParaRPr>
          </a:p>
          <a:p>
            <a:pPr marL="342900" indent="-342900">
              <a:lnSpc>
                <a:spcPct val="200000"/>
              </a:lnSpc>
              <a:buFont typeface="Arial" panose="020B0604020202020204" pitchFamily="34" charset="0"/>
              <a:buChar char="•"/>
            </a:pPr>
            <a:r>
              <a:rPr lang="en-US" altLang="zh-CN" sz="2800" dirty="0" smtClean="0">
                <a:latin typeface="Meiryo" panose="020B0604030504040204" pitchFamily="34" charset="-128"/>
                <a:ea typeface="Meiryo" panose="020B0604030504040204" pitchFamily="34" charset="-128"/>
              </a:rPr>
              <a:t>Green light</a:t>
            </a:r>
            <a:endParaRPr lang="en-US" altLang="zh-CN" sz="2800" dirty="0" smtClean="0"/>
          </a:p>
          <a:p>
            <a:pPr marL="342900" indent="-342900">
              <a:lnSpc>
                <a:spcPct val="200000"/>
              </a:lnSpc>
              <a:buFont typeface="Arial" panose="020B0604020202020204" pitchFamily="34" charset="0"/>
              <a:buChar char="•"/>
            </a:pPr>
            <a:r>
              <a:rPr lang="en-US" altLang="zh-CN" sz="2800" dirty="0">
                <a:latin typeface="Meiryo" panose="020B0604030504040204" pitchFamily="34" charset="-128"/>
                <a:ea typeface="Meiryo" panose="020B0604030504040204" pitchFamily="34" charset="-128"/>
                <a:cs typeface="Meiryo" panose="020B0604030504040204" pitchFamily="34" charset="-128"/>
              </a:rPr>
              <a:t>R</a:t>
            </a:r>
            <a:r>
              <a:rPr lang="en-US" altLang="zh-CN" sz="2800" dirty="0" smtClean="0">
                <a:latin typeface="Meiryo" panose="020B0604030504040204" pitchFamily="34" charset="-128"/>
                <a:ea typeface="Meiryo" panose="020B0604030504040204" pitchFamily="34" charset="-128"/>
                <a:cs typeface="Meiryo" panose="020B0604030504040204" pitchFamily="34" charset="-128"/>
              </a:rPr>
              <a:t>eversible </a:t>
            </a:r>
            <a:r>
              <a:rPr lang="en-US" altLang="zh-CN" sz="2800" dirty="0">
                <a:latin typeface="Meiryo" panose="020B0604030504040204" pitchFamily="34" charset="-128"/>
                <a:ea typeface="Meiryo" panose="020B0604030504040204" pitchFamily="34" charset="-128"/>
                <a:cs typeface="Meiryo" panose="020B0604030504040204" pitchFamily="34" charset="-128"/>
              </a:rPr>
              <a:t>silencing of spontaneous </a:t>
            </a:r>
            <a:r>
              <a:rPr lang="en-US" altLang="zh-CN" sz="2800" dirty="0" smtClean="0">
                <a:latin typeface="Meiryo" panose="020B0604030504040204" pitchFamily="34" charset="-128"/>
                <a:ea typeface="Meiryo" panose="020B0604030504040204" pitchFamily="34" charset="-128"/>
                <a:cs typeface="Meiryo" panose="020B0604030504040204" pitchFamily="34" charset="-128"/>
              </a:rPr>
              <a:t>spiking</a:t>
            </a:r>
          </a:p>
          <a:p>
            <a:pPr marL="342900" indent="-342900">
              <a:lnSpc>
                <a:spcPct val="200000"/>
              </a:lnSpc>
              <a:buFont typeface="Arial" panose="020B0604020202020204" pitchFamily="34" charset="0"/>
              <a:buChar char="•"/>
            </a:pPr>
            <a:r>
              <a:rPr lang="en-US" altLang="zh-CN" sz="2800" dirty="0">
                <a:latin typeface="Meiryo" panose="020B0604030504040204" pitchFamily="34" charset="-128"/>
                <a:ea typeface="Meiryo" panose="020B0604030504040204" pitchFamily="34" charset="-128"/>
                <a:cs typeface="Meiryo" panose="020B0604030504040204" pitchFamily="34" charset="-128"/>
              </a:rPr>
              <a:t>O</a:t>
            </a:r>
            <a:r>
              <a:rPr lang="en-US" altLang="zh-CN" sz="2800" dirty="0" smtClean="0">
                <a:latin typeface="Meiryo" panose="020B0604030504040204" pitchFamily="34" charset="-128"/>
                <a:ea typeface="Meiryo" panose="020B0604030504040204" pitchFamily="34" charset="-128"/>
                <a:cs typeface="Meiryo" panose="020B0604030504040204" pitchFamily="34" charset="-128"/>
              </a:rPr>
              <a:t>ne-sample </a:t>
            </a:r>
            <a:r>
              <a:rPr lang="en-US" altLang="zh-CN" sz="2800" dirty="0">
                <a:latin typeface="Meiryo" panose="020B0604030504040204" pitchFamily="34" charset="-128"/>
                <a:ea typeface="Meiryo" panose="020B0604030504040204" pitchFamily="34" charset="-128"/>
                <a:cs typeface="Meiryo" panose="020B0604030504040204" pitchFamily="34" charset="-128"/>
              </a:rPr>
              <a:t>t tests </a:t>
            </a:r>
          </a:p>
        </p:txBody>
      </p:sp>
    </p:spTree>
    <p:extLst>
      <p:ext uri="{BB962C8B-B14F-4D97-AF65-F5344CB8AC3E}">
        <p14:creationId xmlns:p14="http://schemas.microsoft.com/office/powerpoint/2010/main" val="245622138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Text Box 1"/>
          <p:cNvSpPr txBox="1">
            <a:spLocks noChangeArrowheads="1"/>
          </p:cNvSpPr>
          <p:nvPr/>
        </p:nvSpPr>
        <p:spPr bwMode="auto">
          <a:xfrm>
            <a:off x="433921" y="381640"/>
            <a:ext cx="11324160" cy="4147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5pPr>
            <a:lvl6pPr marL="15367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6pPr>
            <a:lvl7pPr marL="19939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7pPr>
            <a:lvl8pPr marL="24511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8pPr>
            <a:lvl9pPr marL="29083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9pPr>
          </a:lstStyle>
          <a:p>
            <a:pPr algn="ctr"/>
            <a:r>
              <a:rPr lang="en-GB" sz="1600" b="1">
                <a:latin typeface="Arial" charset="0"/>
              </a:rPr>
              <a:t>Optogenetics enables acute silencing of CA3 activity in vivo. </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56801" y="6002550"/>
            <a:ext cx="2655359" cy="63366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FFFFF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62560" y="979303"/>
            <a:ext cx="8672641" cy="4893634"/>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FFFFF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076" name="Text Box 4"/>
          <p:cNvSpPr txBox="1">
            <a:spLocks noChangeArrowheads="1"/>
          </p:cNvSpPr>
          <p:nvPr/>
        </p:nvSpPr>
        <p:spPr bwMode="auto">
          <a:xfrm>
            <a:off x="1762560" y="5972308"/>
            <a:ext cx="5224321" cy="2318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tabLst>
                <a:tab pos="723900" algn="l"/>
                <a:tab pos="1447800" algn="l"/>
                <a:tab pos="2171700" algn="l"/>
                <a:tab pos="2895600" algn="l"/>
                <a:tab pos="3619500" algn="l"/>
              </a:tabLst>
              <a:defRPr sz="2400">
                <a:solidFill>
                  <a:srgbClr val="000000"/>
                </a:solidFill>
                <a:latin typeface="Times New Roman" pitchFamily="16" charset="0"/>
                <a:ea typeface="msgothic" charset="0"/>
                <a:cs typeface="msgothic" charset="0"/>
              </a:defRPr>
            </a:lvl1pPr>
            <a:lvl2pPr>
              <a:tabLst>
                <a:tab pos="723900" algn="l"/>
                <a:tab pos="1447800" algn="l"/>
                <a:tab pos="2171700" algn="l"/>
                <a:tab pos="2895600" algn="l"/>
                <a:tab pos="3619500" algn="l"/>
              </a:tabLst>
              <a:defRPr sz="2400">
                <a:solidFill>
                  <a:srgbClr val="000000"/>
                </a:solidFill>
                <a:latin typeface="Times New Roman" pitchFamily="16" charset="0"/>
                <a:ea typeface="msgothic" charset="0"/>
                <a:cs typeface="msgothic" charset="0"/>
              </a:defRPr>
            </a:lvl2pPr>
            <a:lvl3pPr>
              <a:tabLst>
                <a:tab pos="723900" algn="l"/>
                <a:tab pos="1447800" algn="l"/>
                <a:tab pos="2171700" algn="l"/>
                <a:tab pos="2895600" algn="l"/>
                <a:tab pos="3619500" algn="l"/>
              </a:tabLst>
              <a:defRPr sz="2400">
                <a:solidFill>
                  <a:srgbClr val="000000"/>
                </a:solidFill>
                <a:latin typeface="Times New Roman" pitchFamily="16" charset="0"/>
                <a:ea typeface="msgothic" charset="0"/>
                <a:cs typeface="msgothic" charset="0"/>
              </a:defRPr>
            </a:lvl3pPr>
            <a:lvl4pPr>
              <a:tabLst>
                <a:tab pos="723900" algn="l"/>
                <a:tab pos="1447800" algn="l"/>
                <a:tab pos="2171700" algn="l"/>
                <a:tab pos="2895600" algn="l"/>
                <a:tab pos="3619500" algn="l"/>
              </a:tabLst>
              <a:defRPr sz="2400">
                <a:solidFill>
                  <a:srgbClr val="000000"/>
                </a:solidFill>
                <a:latin typeface="Times New Roman" pitchFamily="16" charset="0"/>
                <a:ea typeface="msgothic" charset="0"/>
                <a:cs typeface="msgothic" charset="0"/>
              </a:defRPr>
            </a:lvl4pPr>
            <a:lvl5pPr>
              <a:tabLst>
                <a:tab pos="723900" algn="l"/>
                <a:tab pos="1447800" algn="l"/>
                <a:tab pos="2171700" algn="l"/>
                <a:tab pos="2895600" algn="l"/>
                <a:tab pos="3619500" algn="l"/>
              </a:tabLst>
              <a:defRPr sz="2400">
                <a:solidFill>
                  <a:srgbClr val="000000"/>
                </a:solidFill>
                <a:latin typeface="Times New Roman" pitchFamily="16" charset="0"/>
                <a:ea typeface="msgothic" charset="0"/>
                <a:cs typeface="msgothic" charset="0"/>
              </a:defRPr>
            </a:lvl5pPr>
            <a:lvl6pPr marL="15367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Lst>
              <a:defRPr sz="2400">
                <a:solidFill>
                  <a:srgbClr val="000000"/>
                </a:solidFill>
                <a:latin typeface="Times New Roman" pitchFamily="16" charset="0"/>
                <a:ea typeface="msgothic" charset="0"/>
                <a:cs typeface="msgothic" charset="0"/>
              </a:defRPr>
            </a:lvl6pPr>
            <a:lvl7pPr marL="19939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Lst>
              <a:defRPr sz="2400">
                <a:solidFill>
                  <a:srgbClr val="000000"/>
                </a:solidFill>
                <a:latin typeface="Times New Roman" pitchFamily="16" charset="0"/>
                <a:ea typeface="msgothic" charset="0"/>
                <a:cs typeface="msgothic" charset="0"/>
              </a:defRPr>
            </a:lvl7pPr>
            <a:lvl8pPr marL="24511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Lst>
              <a:defRPr sz="2400">
                <a:solidFill>
                  <a:srgbClr val="000000"/>
                </a:solidFill>
                <a:latin typeface="Times New Roman" pitchFamily="16" charset="0"/>
                <a:ea typeface="msgothic" charset="0"/>
                <a:cs typeface="msgothic" charset="0"/>
              </a:defRPr>
            </a:lvl8pPr>
            <a:lvl9pPr marL="29083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Lst>
              <a:defRPr sz="2400">
                <a:solidFill>
                  <a:srgbClr val="000000"/>
                </a:solidFill>
                <a:latin typeface="Times New Roman" pitchFamily="16" charset="0"/>
                <a:ea typeface="msgothic" charset="0"/>
                <a:cs typeface="msgothic" charset="0"/>
              </a:defRPr>
            </a:lvl9pPr>
          </a:lstStyle>
          <a:p>
            <a:r>
              <a:rPr lang="en-GB" sz="1200" b="1">
                <a:latin typeface="Arial" charset="0"/>
              </a:rPr>
              <a:t>Olivia A. Shipton et al. PNAS 2014;111:42:15238-15243</a:t>
            </a:r>
          </a:p>
        </p:txBody>
      </p:sp>
      <p:sp>
        <p:nvSpPr>
          <p:cNvPr id="3077" name="Text Box 5"/>
          <p:cNvSpPr txBox="1">
            <a:spLocks noChangeArrowheads="1"/>
          </p:cNvSpPr>
          <p:nvPr/>
        </p:nvSpPr>
        <p:spPr bwMode="auto">
          <a:xfrm>
            <a:off x="130560" y="6613175"/>
            <a:ext cx="6574080" cy="34707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marL="85725" indent="-85725">
              <a:tabLst>
                <a:tab pos="723900" algn="l"/>
                <a:tab pos="1447800" algn="l"/>
                <a:tab pos="2171700" algn="l"/>
                <a:tab pos="2895600" algn="l"/>
                <a:tab pos="3619500" algn="l"/>
                <a:tab pos="4343400" algn="l"/>
                <a:tab pos="5067300" algn="l"/>
              </a:tabLst>
              <a:defRPr sz="2400">
                <a:solidFill>
                  <a:srgbClr val="000000"/>
                </a:solidFill>
                <a:latin typeface="Times New Roman" pitchFamily="16" charset="0"/>
                <a:ea typeface="msgothic" charset="0"/>
                <a:cs typeface="msgothic" charset="0"/>
              </a:defRPr>
            </a:lvl1pPr>
            <a:lvl2pPr>
              <a:tabLst>
                <a:tab pos="723900" algn="l"/>
                <a:tab pos="1447800" algn="l"/>
                <a:tab pos="2171700" algn="l"/>
                <a:tab pos="2895600" algn="l"/>
                <a:tab pos="3619500" algn="l"/>
                <a:tab pos="4343400" algn="l"/>
                <a:tab pos="5067300" algn="l"/>
              </a:tabLst>
              <a:defRPr sz="2400">
                <a:solidFill>
                  <a:srgbClr val="000000"/>
                </a:solidFill>
                <a:latin typeface="Times New Roman" pitchFamily="16" charset="0"/>
                <a:ea typeface="msgothic" charset="0"/>
                <a:cs typeface="msgothic" charset="0"/>
              </a:defRPr>
            </a:lvl2pPr>
            <a:lvl3pPr>
              <a:tabLst>
                <a:tab pos="723900" algn="l"/>
                <a:tab pos="1447800" algn="l"/>
                <a:tab pos="2171700" algn="l"/>
                <a:tab pos="2895600" algn="l"/>
                <a:tab pos="3619500" algn="l"/>
                <a:tab pos="4343400" algn="l"/>
                <a:tab pos="5067300" algn="l"/>
              </a:tabLst>
              <a:defRPr sz="2400">
                <a:solidFill>
                  <a:srgbClr val="000000"/>
                </a:solidFill>
                <a:latin typeface="Times New Roman" pitchFamily="16" charset="0"/>
                <a:ea typeface="msgothic" charset="0"/>
                <a:cs typeface="msgothic" charset="0"/>
              </a:defRPr>
            </a:lvl3pPr>
            <a:lvl4pPr>
              <a:tabLst>
                <a:tab pos="723900" algn="l"/>
                <a:tab pos="1447800" algn="l"/>
                <a:tab pos="2171700" algn="l"/>
                <a:tab pos="2895600" algn="l"/>
                <a:tab pos="3619500" algn="l"/>
                <a:tab pos="4343400" algn="l"/>
                <a:tab pos="5067300" algn="l"/>
              </a:tabLst>
              <a:defRPr sz="2400">
                <a:solidFill>
                  <a:srgbClr val="000000"/>
                </a:solidFill>
                <a:latin typeface="Times New Roman" pitchFamily="16" charset="0"/>
                <a:ea typeface="msgothic" charset="0"/>
                <a:cs typeface="msgothic" charset="0"/>
              </a:defRPr>
            </a:lvl4pPr>
            <a:lvl5pPr>
              <a:tabLst>
                <a:tab pos="723900" algn="l"/>
                <a:tab pos="1447800" algn="l"/>
                <a:tab pos="2171700" algn="l"/>
                <a:tab pos="2895600" algn="l"/>
                <a:tab pos="3619500" algn="l"/>
                <a:tab pos="4343400" algn="l"/>
                <a:tab pos="5067300" algn="l"/>
              </a:tabLst>
              <a:defRPr sz="2400">
                <a:solidFill>
                  <a:srgbClr val="000000"/>
                </a:solidFill>
                <a:latin typeface="Times New Roman" pitchFamily="16" charset="0"/>
                <a:ea typeface="msgothic" charset="0"/>
                <a:cs typeface="msgothic" charset="0"/>
              </a:defRPr>
            </a:lvl5pPr>
            <a:lvl6pPr marL="15367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 pos="4343400" algn="l"/>
                <a:tab pos="5067300" algn="l"/>
              </a:tabLst>
              <a:defRPr sz="2400">
                <a:solidFill>
                  <a:srgbClr val="000000"/>
                </a:solidFill>
                <a:latin typeface="Times New Roman" pitchFamily="16" charset="0"/>
                <a:ea typeface="msgothic" charset="0"/>
                <a:cs typeface="msgothic" charset="0"/>
              </a:defRPr>
            </a:lvl6pPr>
            <a:lvl7pPr marL="19939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 pos="4343400" algn="l"/>
                <a:tab pos="5067300" algn="l"/>
              </a:tabLst>
              <a:defRPr sz="2400">
                <a:solidFill>
                  <a:srgbClr val="000000"/>
                </a:solidFill>
                <a:latin typeface="Times New Roman" pitchFamily="16" charset="0"/>
                <a:ea typeface="msgothic" charset="0"/>
                <a:cs typeface="msgothic" charset="0"/>
              </a:defRPr>
            </a:lvl7pPr>
            <a:lvl8pPr marL="24511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 pos="4343400" algn="l"/>
                <a:tab pos="5067300" algn="l"/>
              </a:tabLst>
              <a:defRPr sz="2400">
                <a:solidFill>
                  <a:srgbClr val="000000"/>
                </a:solidFill>
                <a:latin typeface="Times New Roman" pitchFamily="16" charset="0"/>
                <a:ea typeface="msgothic" charset="0"/>
                <a:cs typeface="msgothic" charset="0"/>
              </a:defRPr>
            </a:lvl8pPr>
            <a:lvl9pPr marL="29083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 pos="4343400" algn="l"/>
                <a:tab pos="5067300" algn="l"/>
              </a:tabLst>
              <a:defRPr sz="2400">
                <a:solidFill>
                  <a:srgbClr val="000000"/>
                </a:solidFill>
                <a:latin typeface="Times New Roman" pitchFamily="16" charset="0"/>
                <a:ea typeface="msgothic" charset="0"/>
                <a:cs typeface="msgothic" charset="0"/>
              </a:defRPr>
            </a:lvl9pPr>
          </a:lstStyle>
          <a:p>
            <a:r>
              <a:rPr lang="en-GB" sz="1000">
                <a:latin typeface="Arial" charset="0"/>
              </a:rPr>
              <a:t>©2014 by National Academy of Sciences</a:t>
            </a:r>
          </a:p>
        </p:txBody>
      </p:sp>
    </p:spTree>
    <p:extLst>
      <p:ext uri="{BB962C8B-B14F-4D97-AF65-F5344CB8AC3E}">
        <p14:creationId xmlns:p14="http://schemas.microsoft.com/office/powerpoint/2010/main" val="3301488368"/>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005399" y="3447534"/>
            <a:ext cx="6172200" cy="341046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12346" y="1"/>
            <a:ext cx="6006821" cy="344753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文本框 29"/>
          <p:cNvSpPr txBox="1"/>
          <p:nvPr/>
        </p:nvSpPr>
        <p:spPr>
          <a:xfrm>
            <a:off x="662539" y="294935"/>
            <a:ext cx="5947811" cy="769441"/>
          </a:xfrm>
          <a:prstGeom prst="rect">
            <a:avLst/>
          </a:prstGeom>
          <a:noFill/>
        </p:spPr>
        <p:txBody>
          <a:bodyPr wrap="square" rtlCol="0">
            <a:spAutoFit/>
          </a:bodyPr>
          <a:lstStyle/>
          <a:p>
            <a:r>
              <a:rPr lang="en-US" altLang="zh-CN" sz="4400" b="1" dirty="0" smtClean="0">
                <a:solidFill>
                  <a:srgbClr val="00ABB4"/>
                </a:solidFill>
                <a:latin typeface="微软雅黑" panose="020B0503020204020204" pitchFamily="34" charset="-122"/>
                <a:ea typeface="微软雅黑" panose="020B0503020204020204" pitchFamily="34" charset="-122"/>
              </a:rPr>
              <a:t>Subjects</a:t>
            </a:r>
          </a:p>
        </p:txBody>
      </p:sp>
      <p:sp>
        <p:nvSpPr>
          <p:cNvPr id="31" name="Rectangle 96"/>
          <p:cNvSpPr/>
          <p:nvPr/>
        </p:nvSpPr>
        <p:spPr>
          <a:xfrm>
            <a:off x="882750" y="1406718"/>
            <a:ext cx="10245297" cy="5262979"/>
          </a:xfrm>
          <a:prstGeom prst="rect">
            <a:avLst/>
          </a:prstGeom>
        </p:spPr>
        <p:txBody>
          <a:bodyPr wrap="square">
            <a:spAutoFit/>
          </a:bodyPr>
          <a:lstStyle/>
          <a:p>
            <a:pPr marL="342900" indent="-342900">
              <a:lnSpc>
                <a:spcPct val="200000"/>
              </a:lnSpc>
              <a:buFont typeface="Arial" panose="020B0604020202020204" pitchFamily="34" charset="0"/>
              <a:buChar char="•"/>
            </a:pPr>
            <a:r>
              <a:rPr lang="en-US" altLang="zh-CN" sz="2800" dirty="0" smtClean="0">
                <a:latin typeface="Meiryo" panose="020B0604030504040204" pitchFamily="34" charset="-128"/>
                <a:ea typeface="Meiryo" panose="020B0604030504040204" pitchFamily="34" charset="-128"/>
                <a:cs typeface="Meiryo" panose="020B0604030504040204" pitchFamily="34" charset="-128"/>
              </a:rPr>
              <a:t>Adult </a:t>
            </a:r>
            <a:r>
              <a:rPr lang="en-US" altLang="zh-CN" sz="2800" dirty="0">
                <a:latin typeface="Meiryo" panose="020B0604030504040204" pitchFamily="34" charset="-128"/>
                <a:ea typeface="Meiryo" panose="020B0604030504040204" pitchFamily="34" charset="-128"/>
                <a:cs typeface="Meiryo" panose="020B0604030504040204" pitchFamily="34" charset="-128"/>
              </a:rPr>
              <a:t>male wild-type </a:t>
            </a:r>
            <a:r>
              <a:rPr lang="en-US" altLang="zh-CN" sz="2800" dirty="0" smtClean="0">
                <a:latin typeface="Meiryo" panose="020B0604030504040204" pitchFamily="34" charset="-128"/>
                <a:ea typeface="Meiryo" panose="020B0604030504040204" pitchFamily="34" charset="-128"/>
                <a:cs typeface="Meiryo" panose="020B0604030504040204" pitchFamily="34" charset="-128"/>
              </a:rPr>
              <a:t>mice</a:t>
            </a:r>
            <a:endParaRPr lang="en-US" altLang="zh-CN" sz="2800" dirty="0" smtClean="0"/>
          </a:p>
          <a:p>
            <a:pPr marL="342900" indent="-342900">
              <a:lnSpc>
                <a:spcPct val="200000"/>
              </a:lnSpc>
              <a:buFont typeface="Arial" panose="020B0604020202020204" pitchFamily="34" charset="0"/>
              <a:buChar char="•"/>
            </a:pPr>
            <a:r>
              <a:rPr lang="en-US" altLang="zh-CN" sz="2800" b="1" dirty="0" smtClean="0"/>
              <a:t>Groups</a:t>
            </a:r>
            <a:r>
              <a:rPr lang="en-US" altLang="zh-CN" sz="2800" dirty="0" smtClean="0"/>
              <a:t>: 2 </a:t>
            </a:r>
            <a:r>
              <a:rPr lang="en-US" altLang="zh-CN" sz="2800" dirty="0"/>
              <a:t>experimental groups of mice: left-</a:t>
            </a:r>
            <a:r>
              <a:rPr lang="en-US" altLang="zh-CN" sz="2800" dirty="0" err="1"/>
              <a:t>NpHR</a:t>
            </a:r>
            <a:r>
              <a:rPr lang="en-US" altLang="zh-CN" sz="2800" dirty="0"/>
              <a:t> and </a:t>
            </a:r>
            <a:r>
              <a:rPr lang="en-US" altLang="zh-CN" sz="2800" dirty="0" smtClean="0"/>
              <a:t>		right-</a:t>
            </a:r>
            <a:r>
              <a:rPr lang="en-US" altLang="zh-CN" sz="2800" dirty="0" err="1" smtClean="0"/>
              <a:t>NpHR</a:t>
            </a:r>
            <a:r>
              <a:rPr lang="en-US" altLang="zh-CN" sz="2800" dirty="0"/>
              <a:t>, </a:t>
            </a:r>
            <a:r>
              <a:rPr lang="en-US" altLang="zh-CN" sz="2800" dirty="0" smtClean="0"/>
              <a:t>with their </a:t>
            </a:r>
            <a:r>
              <a:rPr lang="en-US" altLang="zh-CN" sz="2800" dirty="0"/>
              <a:t>respective control groups, </a:t>
            </a:r>
            <a:r>
              <a:rPr lang="en-US" altLang="zh-CN" sz="2800" dirty="0" smtClean="0"/>
              <a:t>		left-YFP </a:t>
            </a:r>
            <a:r>
              <a:rPr lang="en-US" altLang="zh-CN" sz="2800" dirty="0"/>
              <a:t>and </a:t>
            </a:r>
            <a:r>
              <a:rPr lang="en-US" altLang="zh-CN" sz="2800" dirty="0" smtClean="0"/>
              <a:t>right-YFP</a:t>
            </a:r>
          </a:p>
          <a:p>
            <a:pPr marL="342900" indent="-342900">
              <a:lnSpc>
                <a:spcPct val="200000"/>
              </a:lnSpc>
              <a:buFont typeface="Arial" panose="020B0604020202020204" pitchFamily="34" charset="0"/>
              <a:buChar char="•"/>
            </a:pPr>
            <a:r>
              <a:rPr lang="en-US" altLang="zh-CN" sz="2800" b="1" dirty="0" smtClean="0"/>
              <a:t>Control</a:t>
            </a:r>
            <a:r>
              <a:rPr lang="en-US" altLang="zh-CN" sz="2800" dirty="0" smtClean="0"/>
              <a:t> </a:t>
            </a:r>
            <a:r>
              <a:rPr lang="en-US" altLang="zh-CN" sz="2800" dirty="0"/>
              <a:t>mice </a:t>
            </a:r>
            <a:r>
              <a:rPr lang="en-US" altLang="zh-CN" sz="2800" dirty="0" smtClean="0"/>
              <a:t>received equivalent injections of </a:t>
            </a:r>
            <a:r>
              <a:rPr lang="en-US" altLang="zh-CN" sz="2800" dirty="0"/>
              <a:t>a </a:t>
            </a:r>
            <a:r>
              <a:rPr lang="en-US" altLang="zh-CN" sz="2800" dirty="0" smtClean="0"/>
              <a:t>	virus </a:t>
            </a:r>
            <a:r>
              <a:rPr lang="en-US" altLang="zh-CN" sz="2800" dirty="0"/>
              <a:t>lacking </a:t>
            </a:r>
            <a:r>
              <a:rPr lang="en-US" altLang="zh-CN" sz="2800" dirty="0" smtClean="0"/>
              <a:t>eNpHR3.0</a:t>
            </a:r>
            <a:endParaRPr lang="en-US" altLang="zh-CN" sz="2800" b="1" dirty="0" smtClean="0"/>
          </a:p>
        </p:txBody>
      </p:sp>
    </p:spTree>
    <p:extLst>
      <p:ext uri="{BB962C8B-B14F-4D97-AF65-F5344CB8AC3E}">
        <p14:creationId xmlns:p14="http://schemas.microsoft.com/office/powerpoint/2010/main" val="413786308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28"/>
          <p:cNvSpPr/>
          <p:nvPr/>
        </p:nvSpPr>
        <p:spPr>
          <a:xfrm>
            <a:off x="5918899" y="0"/>
            <a:ext cx="6260123"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1" name="Rectangle 96"/>
          <p:cNvSpPr/>
          <p:nvPr/>
        </p:nvSpPr>
        <p:spPr>
          <a:xfrm>
            <a:off x="209551" y="396776"/>
            <a:ext cx="5709348" cy="5909310"/>
          </a:xfrm>
          <a:prstGeom prst="rect">
            <a:avLst/>
          </a:prstGeom>
        </p:spPr>
        <p:txBody>
          <a:bodyPr wrap="square">
            <a:spAutoFit/>
          </a:bodyPr>
          <a:lstStyle/>
          <a:p>
            <a:pPr marL="285750" indent="-285750">
              <a:lnSpc>
                <a:spcPct val="150000"/>
              </a:lnSpc>
              <a:buFont typeface="Arial" panose="020B0604020202020204" pitchFamily="34" charset="0"/>
              <a:buChar char="•"/>
            </a:pPr>
            <a:endParaRPr lang="en-US" altLang="zh-CN" sz="2800" b="1" dirty="0" smtClean="0">
              <a:ea typeface="Roboto Cn" pitchFamily="2" charset="0"/>
              <a:cs typeface="Arial" panose="020B0604020202020204" pitchFamily="34" charset="0"/>
            </a:endParaRPr>
          </a:p>
          <a:p>
            <a:pPr marL="285750" indent="-285750">
              <a:lnSpc>
                <a:spcPct val="150000"/>
              </a:lnSpc>
              <a:buFont typeface="Arial" panose="020B0604020202020204" pitchFamily="34" charset="0"/>
              <a:buChar char="•"/>
            </a:pPr>
            <a:r>
              <a:rPr lang="en-US" altLang="zh-CN" sz="2800" b="1" dirty="0" smtClean="0">
                <a:ea typeface="Roboto Cn" pitchFamily="2" charset="0"/>
                <a:cs typeface="Arial" panose="020B0604020202020204" pitchFamily="34" charset="0"/>
              </a:rPr>
              <a:t> Short-term memory tasks :</a:t>
            </a:r>
          </a:p>
          <a:p>
            <a:pPr marL="742950" lvl="1" indent="-285750">
              <a:lnSpc>
                <a:spcPct val="150000"/>
              </a:lnSpc>
              <a:buFont typeface="Arial" panose="020B0604020202020204" pitchFamily="34" charset="0"/>
              <a:buChar char="•"/>
            </a:pPr>
            <a:r>
              <a:rPr lang="en-US" altLang="zh-CN" sz="2800" dirty="0" smtClean="0"/>
              <a:t>Spontaneous </a:t>
            </a:r>
            <a:r>
              <a:rPr lang="en-US" altLang="zh-CN" sz="2800" dirty="0"/>
              <a:t>alternation short-term memory T-maze task </a:t>
            </a:r>
            <a:endParaRPr lang="en-US" altLang="zh-CN" sz="2800" dirty="0" smtClean="0"/>
          </a:p>
          <a:p>
            <a:pPr marL="742950" lvl="1" indent="-285750">
              <a:lnSpc>
                <a:spcPct val="150000"/>
              </a:lnSpc>
              <a:buFont typeface="Arial" panose="020B0604020202020204" pitchFamily="34" charset="0"/>
              <a:buChar char="•"/>
            </a:pPr>
            <a:r>
              <a:rPr lang="en-US" altLang="zh-CN" sz="2800" dirty="0"/>
              <a:t>Spatial novelty preference short-term memory Y-maze task </a:t>
            </a:r>
            <a:br>
              <a:rPr lang="en-US" altLang="zh-CN" sz="2800" dirty="0"/>
            </a:br>
            <a:endParaRPr lang="en-US" altLang="zh-CN" sz="2800" dirty="0"/>
          </a:p>
        </p:txBody>
      </p:sp>
      <p:sp>
        <p:nvSpPr>
          <p:cNvPr id="5" name="Rectangle 96"/>
          <p:cNvSpPr/>
          <p:nvPr/>
        </p:nvSpPr>
        <p:spPr>
          <a:xfrm>
            <a:off x="6194286" y="396776"/>
            <a:ext cx="5709348" cy="5262979"/>
          </a:xfrm>
          <a:prstGeom prst="rect">
            <a:avLst/>
          </a:prstGeom>
        </p:spPr>
        <p:txBody>
          <a:bodyPr wrap="square">
            <a:spAutoFit/>
          </a:bodyPr>
          <a:lstStyle/>
          <a:p>
            <a:pPr marL="742950" lvl="1" indent="-285750">
              <a:lnSpc>
                <a:spcPct val="150000"/>
              </a:lnSpc>
              <a:buFont typeface="Arial" panose="020B0604020202020204" pitchFamily="34" charset="0"/>
              <a:buChar char="•"/>
            </a:pPr>
            <a:endParaRPr lang="en-US" altLang="zh-CN" sz="2800" dirty="0" smtClean="0"/>
          </a:p>
          <a:p>
            <a:pPr marL="285750" indent="-285750">
              <a:lnSpc>
                <a:spcPct val="150000"/>
              </a:lnSpc>
              <a:buFont typeface="Arial" panose="020B0604020202020204" pitchFamily="34" charset="0"/>
              <a:buChar char="•"/>
            </a:pPr>
            <a:r>
              <a:rPr lang="en-US" altLang="zh-CN" sz="2800" b="1" dirty="0" smtClean="0"/>
              <a:t>Long-term memory tasks : </a:t>
            </a:r>
          </a:p>
          <a:p>
            <a:pPr marL="742950" lvl="1" indent="-285750">
              <a:lnSpc>
                <a:spcPct val="150000"/>
              </a:lnSpc>
              <a:buFont typeface="Arial" panose="020B0604020202020204" pitchFamily="34" charset="0"/>
              <a:buChar char="•"/>
            </a:pPr>
            <a:r>
              <a:rPr lang="en-US" altLang="zh-CN" sz="2800" dirty="0" smtClean="0"/>
              <a:t>Spatial </a:t>
            </a:r>
            <a:r>
              <a:rPr lang="en-US" altLang="zh-CN" sz="2800" dirty="0"/>
              <a:t>long-term memory Y-maze task </a:t>
            </a:r>
            <a:br>
              <a:rPr lang="en-US" altLang="zh-CN" sz="2800" dirty="0"/>
            </a:br>
            <a:endParaRPr lang="en-US" altLang="zh-CN" sz="2800" dirty="0" smtClean="0"/>
          </a:p>
          <a:p>
            <a:pPr marL="742950" lvl="1" indent="-285750">
              <a:lnSpc>
                <a:spcPct val="150000"/>
              </a:lnSpc>
              <a:buFont typeface="Arial" panose="020B0604020202020204" pitchFamily="34" charset="0"/>
              <a:buChar char="•"/>
            </a:pPr>
            <a:r>
              <a:rPr lang="en-US" altLang="zh-CN" sz="2800" dirty="0"/>
              <a:t>Visual discrimination long-term memory T-maze task </a:t>
            </a:r>
            <a:endParaRPr lang="en-US" altLang="zh-CN" sz="2800" dirty="0" smtClean="0"/>
          </a:p>
        </p:txBody>
      </p:sp>
      <p:sp>
        <p:nvSpPr>
          <p:cNvPr id="6" name="文本框 29"/>
          <p:cNvSpPr txBox="1"/>
          <p:nvPr/>
        </p:nvSpPr>
        <p:spPr>
          <a:xfrm>
            <a:off x="662539" y="294935"/>
            <a:ext cx="5947811" cy="769441"/>
          </a:xfrm>
          <a:prstGeom prst="rect">
            <a:avLst/>
          </a:prstGeom>
          <a:noFill/>
        </p:spPr>
        <p:txBody>
          <a:bodyPr wrap="square" rtlCol="0">
            <a:spAutoFit/>
          </a:bodyPr>
          <a:lstStyle/>
          <a:p>
            <a:r>
              <a:rPr lang="en-US" altLang="zh-CN" sz="4400" b="1" dirty="0" smtClean="0">
                <a:solidFill>
                  <a:srgbClr val="00ABB4"/>
                </a:solidFill>
                <a:latin typeface="微软雅黑" panose="020B0503020204020204" pitchFamily="34" charset="-122"/>
                <a:ea typeface="微软雅黑" panose="020B0503020204020204" pitchFamily="34" charset="-122"/>
              </a:rPr>
              <a:t>Behavioral tests</a:t>
            </a:r>
          </a:p>
        </p:txBody>
      </p:sp>
    </p:spTree>
    <p:extLst>
      <p:ext uri="{BB962C8B-B14F-4D97-AF65-F5344CB8AC3E}">
        <p14:creationId xmlns:p14="http://schemas.microsoft.com/office/powerpoint/2010/main" val="9227823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Text Box 1"/>
          <p:cNvSpPr txBox="1">
            <a:spLocks noChangeArrowheads="1"/>
          </p:cNvSpPr>
          <p:nvPr/>
        </p:nvSpPr>
        <p:spPr bwMode="auto">
          <a:xfrm>
            <a:off x="433921" y="381640"/>
            <a:ext cx="11324160" cy="4147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5pPr>
            <a:lvl6pPr marL="15367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6pPr>
            <a:lvl7pPr marL="19939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7pPr>
            <a:lvl8pPr marL="24511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8pPr>
            <a:lvl9pPr marL="29083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9pPr>
          </a:lstStyle>
          <a:p>
            <a:pPr algn="ctr"/>
            <a:r>
              <a:rPr lang="en-GB" sz="1600" b="1">
                <a:latin typeface="Arial" charset="0"/>
              </a:rPr>
              <a:t>Hippocampus-dependent short-term memory requires the left and right CA3. </a:t>
            </a:r>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7361" y="1223124"/>
            <a:ext cx="10467545" cy="10401301"/>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FFFFF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588236981"/>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63500">
          <a:solidFill>
            <a:srgbClr val="FF0000"/>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38100">
          <a:solidFill>
            <a:srgbClr val="00ABB4"/>
          </a:solidFill>
          <a:tailEnd type="triangle"/>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3419</TotalTime>
  <Words>1977</Words>
  <Application>Microsoft Office PowerPoint</Application>
  <PresentationFormat>自定义</PresentationFormat>
  <Paragraphs>107</Paragraphs>
  <Slides>21</Slides>
  <Notes>19</Notes>
  <HiddenSlides>0</HiddenSlides>
  <MMClips>0</MMClips>
  <ScaleCrop>false</ScaleCrop>
  <HeadingPairs>
    <vt:vector size="4" baseType="variant">
      <vt:variant>
        <vt:lpstr>主题</vt:lpstr>
      </vt:variant>
      <vt:variant>
        <vt:i4>1</vt:i4>
      </vt:variant>
      <vt:variant>
        <vt:lpstr>幻灯片标题</vt:lpstr>
      </vt:variant>
      <vt:variant>
        <vt:i4>21</vt:i4>
      </vt:variant>
    </vt:vector>
  </HeadingPairs>
  <TitlesOfParts>
    <vt:vector size="22"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lenovo</cp:lastModifiedBy>
  <cp:revision>1048</cp:revision>
  <dcterms:created xsi:type="dcterms:W3CDTF">2016-03-06T12:02:16Z</dcterms:created>
  <dcterms:modified xsi:type="dcterms:W3CDTF">2018-03-08T02:33:27Z</dcterms:modified>
</cp:coreProperties>
</file>