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7" r:id="rId2"/>
    <p:sldId id="260" r:id="rId3"/>
    <p:sldId id="378" r:id="rId4"/>
    <p:sldId id="363" r:id="rId5"/>
    <p:sldId id="374" r:id="rId6"/>
    <p:sldId id="375" r:id="rId7"/>
    <p:sldId id="379" r:id="rId8"/>
    <p:sldId id="376" r:id="rId9"/>
    <p:sldId id="380" r:id="rId10"/>
    <p:sldId id="362" r:id="rId11"/>
    <p:sldId id="381" r:id="rId12"/>
    <p:sldId id="382" r:id="rId13"/>
    <p:sldId id="383" r:id="rId14"/>
    <p:sldId id="384" r:id="rId15"/>
    <p:sldId id="385" r:id="rId16"/>
    <p:sldId id="386" r:id="rId17"/>
    <p:sldId id="387" r:id="rId18"/>
    <p:sldId id="388" r:id="rId19"/>
    <p:sldId id="389" r:id="rId20"/>
    <p:sldId id="390" r:id="rId21"/>
    <p:sldId id="303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BB4"/>
    <a:srgbClr val="00E3EE"/>
    <a:srgbClr val="3A8F94"/>
    <a:srgbClr val="E6E6E6"/>
    <a:srgbClr val="007076"/>
    <a:srgbClr val="07AD76"/>
    <a:srgbClr val="09AB81"/>
    <a:srgbClr val="3CCAEC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9" autoAdjust="0"/>
    <p:restoredTop sz="90023" autoAdjust="0"/>
  </p:normalViewPr>
  <p:slideViewPr>
    <p:cSldViewPr snapToGrid="0">
      <p:cViewPr>
        <p:scale>
          <a:sx n="66" d="100"/>
          <a:sy n="66" d="100"/>
        </p:scale>
        <p:origin x="-638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08DCF7-5CAD-4434-B858-7D84B7651FD7}" type="datetimeFigureOut">
              <a:rPr lang="zh-CN" altLang="en-US" smtClean="0"/>
              <a:t>2018/1/3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202784-B46A-4EF4-B218-4316F9133D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5435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40338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determine: functional role of a specific pathway or cell type in behavior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en-US" altLang="zh-CN" sz="1200" dirty="0" smtClean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00545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en-US" altLang="zh-CN" sz="1200" dirty="0" smtClean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00545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Gene </a:t>
            </a:r>
            <a:r>
              <a:rPr lang="en-US" altLang="zh-CN" sz="2000" dirty="0" err="1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variaions</a:t>
            </a:r>
            <a:endParaRPr lang="en-US" altLang="zh-CN" sz="2000" dirty="0" smtClean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  <a:p>
            <a:pPr marL="3429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Meiryo" panose="020B0604030504040204" pitchFamily="34" charset="-128"/>
                <a:ea typeface="Meiryo" panose="020B0604030504040204" pitchFamily="34" charset="-128"/>
              </a:rPr>
              <a:t>Brain structure and function</a:t>
            </a:r>
            <a:r>
              <a:rPr lang="en-US" altLang="zh-CN" sz="2000" dirty="0" smtClean="0"/>
              <a:t/>
            </a:r>
            <a:br>
              <a:rPr lang="en-US" altLang="zh-CN" sz="2000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en-US" altLang="zh-CN" sz="1200" dirty="0" smtClean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00545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 indent="0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US" altLang="zh-CN" sz="2000" dirty="0" smtClean="0"/>
              <a:t/>
            </a:r>
            <a:br>
              <a:rPr lang="en-US" altLang="zh-CN" sz="2000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en-US" altLang="zh-CN" sz="1200" dirty="0" smtClean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00545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 indent="0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US" altLang="zh-CN" sz="2000" dirty="0" smtClean="0"/>
              <a:t/>
            </a:r>
            <a:br>
              <a:rPr lang="en-US" altLang="zh-CN" sz="2000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en-US" altLang="zh-CN" sz="1200" dirty="0" smtClean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00545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 indent="0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US" altLang="zh-CN" sz="2000" dirty="0" smtClean="0"/>
              <a:t/>
            </a:r>
            <a:br>
              <a:rPr lang="en-US" altLang="zh-CN" sz="2000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en-US" altLang="zh-CN" sz="1200" dirty="0" smtClean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0054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 smtClean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00545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 smtClean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00545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 smtClean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00545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 smtClean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00545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8055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8055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following section, the effect of drugs that target the major neurotransmission systems are discussed.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 kinds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examples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Potential confounds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peripheral/vascular effects and interaction with anesthesia</a:t>
            </a:r>
            <a:r>
              <a:rPr lang="en-US" altLang="zh-CN" dirty="0" smtClean="0"/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en-US" altLang="zh-CN" sz="1200" dirty="0" smtClean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00545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en-US" altLang="zh-CN" sz="1200" dirty="0" smtClean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0054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C689-48A4-48E7-8DC1-52CF9C1A4E1F}" type="datetimeFigureOut">
              <a:rPr lang="zh-CN" altLang="en-US" smtClean="0"/>
              <a:t>2018/1/3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B7E2-40A6-4921-9FA4-72BF07DE9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7906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C689-48A4-48E7-8DC1-52CF9C1A4E1F}" type="datetimeFigureOut">
              <a:rPr lang="zh-CN" altLang="en-US" smtClean="0"/>
              <a:t>2018/1/3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B7E2-40A6-4921-9FA4-72BF07DE9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8170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C689-48A4-48E7-8DC1-52CF9C1A4E1F}" type="datetimeFigureOut">
              <a:rPr lang="zh-CN" altLang="en-US" smtClean="0"/>
              <a:t>2018/1/3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B7E2-40A6-4921-9FA4-72BF07DE9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4436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C689-48A4-48E7-8DC1-52CF9C1A4E1F}" type="datetimeFigureOut">
              <a:rPr lang="zh-CN" altLang="en-US" smtClean="0"/>
              <a:t>2018/1/3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B7E2-40A6-4921-9FA4-72BF07DE9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7711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C689-48A4-48E7-8DC1-52CF9C1A4E1F}" type="datetimeFigureOut">
              <a:rPr lang="zh-CN" altLang="en-US" smtClean="0"/>
              <a:t>2018/1/3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B7E2-40A6-4921-9FA4-72BF07DE9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733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C689-48A4-48E7-8DC1-52CF9C1A4E1F}" type="datetimeFigureOut">
              <a:rPr lang="zh-CN" altLang="en-US" smtClean="0"/>
              <a:t>2018/1/3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B7E2-40A6-4921-9FA4-72BF07DE9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6502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C689-48A4-48E7-8DC1-52CF9C1A4E1F}" type="datetimeFigureOut">
              <a:rPr lang="zh-CN" altLang="en-US" smtClean="0"/>
              <a:t>2018/1/3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B7E2-40A6-4921-9FA4-72BF07DE9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9022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C689-48A4-48E7-8DC1-52CF9C1A4E1F}" type="datetimeFigureOut">
              <a:rPr lang="zh-CN" altLang="en-US" smtClean="0"/>
              <a:t>2018/1/3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B7E2-40A6-4921-9FA4-72BF07DE9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2864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C689-48A4-48E7-8DC1-52CF9C1A4E1F}" type="datetimeFigureOut">
              <a:rPr lang="zh-CN" altLang="en-US" smtClean="0"/>
              <a:t>2018/1/3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B7E2-40A6-4921-9FA4-72BF07DE9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6015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C689-48A4-48E7-8DC1-52CF9C1A4E1F}" type="datetimeFigureOut">
              <a:rPr lang="zh-CN" altLang="en-US" smtClean="0"/>
              <a:t>2018/1/3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B7E2-40A6-4921-9FA4-72BF07DE9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2860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C689-48A4-48E7-8DC1-52CF9C1A4E1F}" type="datetimeFigureOut">
              <a:rPr lang="zh-CN" altLang="en-US" smtClean="0"/>
              <a:t>2018/1/3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B7E2-40A6-4921-9FA4-72BF07DE9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132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D8C689-48A4-48E7-8DC1-52CF9C1A4E1F}" type="datetimeFigureOut">
              <a:rPr lang="zh-CN" altLang="en-US" smtClean="0"/>
              <a:t>2018/1/3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9DB7E2-40A6-4921-9FA4-72BF07DE9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3809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894226" y="2333008"/>
            <a:ext cx="8412944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800" b="1" dirty="0" smtClean="0">
                <a:solidFill>
                  <a:srgbClr val="00AB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Functional </a:t>
            </a:r>
            <a:r>
              <a:rPr lang="en-US" altLang="zh-CN" sz="3800" b="1" dirty="0">
                <a:solidFill>
                  <a:srgbClr val="00AB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networks and </a:t>
            </a:r>
            <a:r>
              <a:rPr lang="en-US" altLang="zh-CN" sz="3800" b="1" dirty="0" smtClean="0">
                <a:solidFill>
                  <a:srgbClr val="00AB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network</a:t>
            </a:r>
          </a:p>
          <a:p>
            <a:pPr algn="ctr"/>
            <a:r>
              <a:rPr lang="en-US" altLang="zh-CN" sz="3800" b="1" dirty="0" smtClean="0">
                <a:solidFill>
                  <a:srgbClr val="00AB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800" b="1" dirty="0">
                <a:solidFill>
                  <a:srgbClr val="00AB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perturbations in rodents </a:t>
            </a:r>
            <a:br>
              <a:rPr lang="en-US" altLang="zh-CN" sz="3800" b="1" dirty="0">
                <a:solidFill>
                  <a:srgbClr val="00AB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en-US" altLang="zh-CN" sz="3800" b="1" dirty="0">
              <a:solidFill>
                <a:srgbClr val="00ABB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13466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3722439" cy="68743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24469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5918898" y="0"/>
            <a:ext cx="6260123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1" name="Rectangle 96"/>
          <p:cNvSpPr/>
          <p:nvPr/>
        </p:nvSpPr>
        <p:spPr>
          <a:xfrm>
            <a:off x="1159061" y="1496094"/>
            <a:ext cx="1074745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2800" b="1" dirty="0" smtClean="0">
                <a:cs typeface="Arial" panose="020B0604020202020204" pitchFamily="34" charset="0"/>
              </a:rPr>
              <a:t>Awake </a:t>
            </a:r>
            <a:r>
              <a:rPr lang="en-US" altLang="zh-CN" sz="2800" b="1" dirty="0">
                <a:cs typeface="Arial" panose="020B0604020202020204" pitchFamily="34" charset="0"/>
              </a:rPr>
              <a:t>restrained </a:t>
            </a:r>
            <a:r>
              <a:rPr lang="en-US" altLang="zh-CN" sz="2800" b="1" dirty="0" smtClean="0">
                <a:cs typeface="Arial" panose="020B0604020202020204" pitchFamily="34" charset="0"/>
              </a:rPr>
              <a:t>rodents:	</a:t>
            </a:r>
          </a:p>
          <a:p>
            <a:pPr marL="971550" lvl="1" indent="-5143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2800" dirty="0" smtClean="0">
                <a:cs typeface="Arial" panose="020B0604020202020204" pitchFamily="34" charset="0"/>
              </a:rPr>
              <a:t>Spontaneous activity amplitude and FC strength are generally greater</a:t>
            </a:r>
          </a:p>
          <a:p>
            <a:pPr marL="971550" lvl="1" indent="-5143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2800" dirty="0" smtClean="0">
                <a:cs typeface="Arial" panose="020B0604020202020204" pitchFamily="34" charset="0"/>
              </a:rPr>
              <a:t>More long-range connections </a:t>
            </a:r>
          </a:p>
          <a:p>
            <a:pPr marL="514350" indent="-5143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2800" b="1" dirty="0">
                <a:cs typeface="Arial" panose="020B0604020202020204" pitchFamily="34" charset="0"/>
              </a:rPr>
              <a:t>Awake mouse &amp; rat</a:t>
            </a:r>
          </a:p>
          <a:p>
            <a:pPr marL="514350" indent="-514350">
              <a:lnSpc>
                <a:spcPct val="150000"/>
              </a:lnSpc>
              <a:buFont typeface="Arial" pitchFamily="34" charset="0"/>
              <a:buChar char="•"/>
            </a:pPr>
            <a:endParaRPr lang="en-US" altLang="zh-CN" sz="2800" dirty="0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9912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5918898" y="0"/>
            <a:ext cx="6260123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1" name="Rectangle 96"/>
          <p:cNvSpPr/>
          <p:nvPr/>
        </p:nvSpPr>
        <p:spPr>
          <a:xfrm>
            <a:off x="1159061" y="1496094"/>
            <a:ext cx="10747457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2800" b="1" dirty="0" smtClean="0">
                <a:cs typeface="Arial" panose="020B0604020202020204" pitchFamily="34" charset="0"/>
              </a:rPr>
              <a:t>Anesthesia injection:</a:t>
            </a:r>
          </a:p>
          <a:p>
            <a:pPr marL="971550" lvl="1" indent="-5143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2800" b="1" dirty="0" err="1" smtClean="0">
                <a:cs typeface="Arial" panose="020B0604020202020204" pitchFamily="34" charset="0"/>
              </a:rPr>
              <a:t>Continous</a:t>
            </a:r>
            <a:r>
              <a:rPr lang="en-US" altLang="zh-CN" sz="2800" b="1" dirty="0" smtClean="0">
                <a:cs typeface="Arial" panose="020B0604020202020204" pitchFamily="34" charset="0"/>
              </a:rPr>
              <a:t> delivery</a:t>
            </a:r>
          </a:p>
          <a:p>
            <a:pPr marL="971550" lvl="1" indent="-5143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2800" b="1" dirty="0">
                <a:cs typeface="Arial" panose="020B0604020202020204" pitchFamily="34" charset="0"/>
              </a:rPr>
              <a:t>Affect: </a:t>
            </a:r>
            <a:r>
              <a:rPr lang="en-US" altLang="zh-CN" sz="2800" b="1" dirty="0" smtClean="0">
                <a:cs typeface="Arial" panose="020B0604020202020204" pitchFamily="34" charset="0"/>
              </a:rPr>
              <a:t>Spectral distribution</a:t>
            </a:r>
          </a:p>
          <a:p>
            <a:pPr marL="971550" lvl="1" indent="-5143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2800" b="1" dirty="0" smtClean="0">
                <a:cs typeface="Arial" panose="020B0604020202020204" pitchFamily="34" charset="0"/>
              </a:rPr>
              <a:t>Effect: Animal </a:t>
            </a:r>
            <a:r>
              <a:rPr lang="en-US" altLang="zh-CN" sz="2800" b="1" dirty="0">
                <a:cs typeface="Arial" panose="020B0604020202020204" pitchFamily="34" charset="0"/>
              </a:rPr>
              <a:t>species, strain, gender, age and disease state dependent </a:t>
            </a:r>
            <a:r>
              <a:rPr lang="en-US" altLang="zh-CN" sz="2800" dirty="0"/>
              <a:t/>
            </a:r>
            <a:br>
              <a:rPr lang="en-US" altLang="zh-CN" sz="2800" dirty="0"/>
            </a:br>
            <a:endParaRPr lang="en-US" altLang="zh-CN" sz="2800" b="1" dirty="0" smtClean="0">
              <a:cs typeface="Arial" panose="020B0604020202020204" pitchFamily="34" charset="0"/>
            </a:endParaRPr>
          </a:p>
          <a:p>
            <a:pPr marL="514350" indent="-514350">
              <a:lnSpc>
                <a:spcPct val="150000"/>
              </a:lnSpc>
              <a:buFont typeface="Arial" pitchFamily="34" charset="0"/>
              <a:buChar char="•"/>
            </a:pPr>
            <a:endParaRPr lang="en-US" altLang="zh-CN" sz="2800" dirty="0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2352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936" b="38073"/>
          <a:stretch/>
        </p:blipFill>
        <p:spPr>
          <a:xfrm>
            <a:off x="0" y="-1"/>
            <a:ext cx="12192000" cy="3390901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0"/>
            <a:ext cx="12192000" cy="3390900"/>
          </a:xfrm>
          <a:prstGeom prst="rect">
            <a:avLst/>
          </a:prstGeom>
          <a:solidFill>
            <a:schemeClr val="tx1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342332" y="716916"/>
            <a:ext cx="1059122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60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Pharmacological effects         on </a:t>
            </a:r>
            <a:r>
              <a:rPr lang="en-US" altLang="zh-CN" sz="6000" b="1" dirty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functional </a:t>
            </a:r>
            <a:r>
              <a:rPr lang="en-US" altLang="zh-CN" sz="60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networks</a:t>
            </a:r>
            <a:endParaRPr lang="zh-CN" altLang="en-US" sz="4400" b="1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3794758" y="3824441"/>
            <a:ext cx="0" cy="246483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3944383" y="3771721"/>
            <a:ext cx="38529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A change </a:t>
            </a:r>
            <a:r>
              <a:rPr lang="en-US" altLang="zh-CN" sz="20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in </a:t>
            </a:r>
            <a:r>
              <a:rPr lang="en-US" altLang="zh-CN" sz="20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FC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E</a:t>
            </a:r>
            <a:r>
              <a:rPr lang="en-US" altLang="zh-CN" sz="20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fficacy </a:t>
            </a:r>
            <a:r>
              <a:rPr lang="en-US" altLang="zh-CN" sz="20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of drug </a:t>
            </a:r>
            <a:r>
              <a:rPr lang="en-US" altLang="zh-CN" sz="20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treatment </a:t>
            </a:r>
            <a:endParaRPr lang="en-US" altLang="zh-CN" sz="2000" dirty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95752" y="3751991"/>
            <a:ext cx="316828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err="1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phMRI</a:t>
            </a:r>
            <a:endParaRPr lang="en-US" altLang="zh-CN" sz="2000" dirty="0" smtClean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  <a:p>
            <a:pPr marL="3429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Neural activation</a:t>
            </a:r>
          </a:p>
          <a:p>
            <a:pPr marL="3429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Pharmacodynamics</a:t>
            </a:r>
            <a:endParaRPr lang="en-US" altLang="zh-CN" sz="2000" dirty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7949009" y="3820584"/>
            <a:ext cx="0" cy="246483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7968142" y="3751991"/>
            <a:ext cx="432475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Neural correlate of </a:t>
            </a:r>
            <a:r>
              <a:rPr lang="en-US" altLang="zh-CN" sz="20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FC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Drugs </a:t>
            </a:r>
            <a:r>
              <a:rPr lang="en-US" altLang="zh-CN" sz="20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that target </a:t>
            </a:r>
            <a:r>
              <a:rPr lang="en-US" altLang="zh-CN" sz="20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specific </a:t>
            </a:r>
            <a:r>
              <a:rPr lang="en-US" altLang="zh-CN" sz="20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receptors</a:t>
            </a:r>
          </a:p>
        </p:txBody>
      </p:sp>
    </p:spTree>
    <p:extLst>
      <p:ext uri="{BB962C8B-B14F-4D97-AF65-F5344CB8AC3E}">
        <p14:creationId xmlns:p14="http://schemas.microsoft.com/office/powerpoint/2010/main" val="2710249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936" b="38073"/>
          <a:stretch/>
        </p:blipFill>
        <p:spPr>
          <a:xfrm>
            <a:off x="0" y="-1"/>
            <a:ext cx="12192000" cy="3390901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0"/>
            <a:ext cx="12192000" cy="3390900"/>
          </a:xfrm>
          <a:prstGeom prst="rect">
            <a:avLst/>
          </a:prstGeom>
          <a:solidFill>
            <a:schemeClr val="tx1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342332" y="716916"/>
            <a:ext cx="10591221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60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Behavior-induced </a:t>
            </a:r>
          </a:p>
          <a:p>
            <a:pPr algn="r"/>
            <a:r>
              <a:rPr lang="en-US" altLang="zh-CN" sz="60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network </a:t>
            </a:r>
            <a:r>
              <a:rPr lang="en-US" altLang="zh-CN" sz="6000" b="1" dirty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change </a:t>
            </a:r>
            <a:r>
              <a:rPr lang="en-US" altLang="zh-CN" sz="4400" dirty="0"/>
              <a:t/>
            </a:r>
            <a:br>
              <a:rPr lang="en-US" altLang="zh-CN" sz="4400" dirty="0"/>
            </a:br>
            <a:endParaRPr lang="zh-CN" altLang="en-US" sz="4400" b="1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3794758" y="3824441"/>
            <a:ext cx="0" cy="246483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3944383" y="3771721"/>
            <a:ext cx="385295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Morris water maze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Duration dependent, reorganized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Neural </a:t>
            </a:r>
            <a:r>
              <a:rPr lang="en-US" altLang="zh-CN" sz="20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oscillations  </a:t>
            </a:r>
            <a:endParaRPr lang="en-US" altLang="zh-CN" sz="2000" dirty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95752" y="3751991"/>
            <a:ext cx="316828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Behavior/Learning change FC</a:t>
            </a:r>
          </a:p>
          <a:p>
            <a:pPr marL="3429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Passive &amp; active</a:t>
            </a:r>
            <a:endParaRPr lang="en-US" altLang="zh-CN" sz="2000" dirty="0" smtClean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7949009" y="3820584"/>
            <a:ext cx="0" cy="246483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7968142" y="3751991"/>
            <a:ext cx="432475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Fear </a:t>
            </a:r>
            <a:endParaRPr lang="en-US" altLang="zh-CN" sz="2000" dirty="0" smtClean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80879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936" b="38073"/>
          <a:stretch/>
        </p:blipFill>
        <p:spPr>
          <a:xfrm>
            <a:off x="0" y="-1"/>
            <a:ext cx="12192000" cy="3390901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0"/>
            <a:ext cx="12192000" cy="3390900"/>
          </a:xfrm>
          <a:prstGeom prst="rect">
            <a:avLst/>
          </a:prstGeom>
          <a:solidFill>
            <a:schemeClr val="tx1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342332" y="716916"/>
            <a:ext cx="1059122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60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Manipulation </a:t>
            </a:r>
            <a:r>
              <a:rPr lang="en-US" altLang="zh-CN" sz="6000" b="1" dirty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of networks by brain </a:t>
            </a:r>
            <a:r>
              <a:rPr lang="en-US" altLang="zh-CN" sz="60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stimulation</a:t>
            </a:r>
            <a:endParaRPr lang="zh-CN" altLang="en-US" sz="4400" b="1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3794758" y="3824441"/>
            <a:ext cx="0" cy="246483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3944383" y="3771721"/>
            <a:ext cx="385295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Low frequency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Sensory gain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FC</a:t>
            </a:r>
            <a:endParaRPr lang="en-US" altLang="zh-CN" sz="2000" dirty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95752" y="3751991"/>
            <a:ext cx="316828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Brain stimulation</a:t>
            </a:r>
          </a:p>
          <a:p>
            <a:pPr marL="3429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High frequency</a:t>
            </a:r>
          </a:p>
          <a:p>
            <a:pPr marL="3429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RSNs</a:t>
            </a:r>
          </a:p>
          <a:p>
            <a:pPr marL="3429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Shape RSN activity</a:t>
            </a:r>
            <a:endParaRPr lang="en-US" altLang="zh-CN" sz="2000" dirty="0" smtClean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7949009" y="3820584"/>
            <a:ext cx="0" cy="246483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7968142" y="3751991"/>
            <a:ext cx="432475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err="1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O</a:t>
            </a:r>
            <a:r>
              <a:rPr lang="en-US" altLang="zh-CN" sz="2000" dirty="0" err="1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ptogenetics</a:t>
            </a:r>
            <a:r>
              <a:rPr lang="en-US" altLang="zh-CN" sz="20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 </a:t>
            </a:r>
            <a:endParaRPr lang="en-US" altLang="zh-CN" sz="2000" dirty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err="1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Chemogenetics</a:t>
            </a:r>
            <a:r>
              <a:rPr lang="en-US" altLang="zh-CN" sz="20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 </a:t>
            </a:r>
            <a:r>
              <a:rPr lang="en-US" altLang="zh-CN" sz="20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/>
            </a:r>
            <a:br>
              <a:rPr lang="en-US" altLang="zh-CN" sz="20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</a:br>
            <a:endParaRPr lang="en-US" altLang="zh-CN" sz="2000" dirty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57328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936" b="38073"/>
          <a:stretch/>
        </p:blipFill>
        <p:spPr>
          <a:xfrm>
            <a:off x="0" y="-1"/>
            <a:ext cx="12192000" cy="3390901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0"/>
            <a:ext cx="12192000" cy="3390900"/>
          </a:xfrm>
          <a:prstGeom prst="rect">
            <a:avLst/>
          </a:prstGeom>
          <a:solidFill>
            <a:schemeClr val="tx1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342332" y="323377"/>
            <a:ext cx="1059122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60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Structural connectivity affect </a:t>
            </a:r>
            <a:r>
              <a:rPr lang="en-US" altLang="zh-CN" sz="6000" b="1" dirty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network organization </a:t>
            </a:r>
            <a:br>
              <a:rPr lang="en-US" altLang="zh-CN" sz="6000" b="1" dirty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sz="6000" b="1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3522769" y="3824441"/>
            <a:ext cx="0" cy="246483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3522769" y="3771721"/>
            <a:ext cx="417338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Unidirectional monosynaptic 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B</a:t>
            </a:r>
            <a:r>
              <a:rPr lang="en-US" altLang="zh-CN" sz="20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idirectional </a:t>
            </a:r>
            <a:r>
              <a:rPr lang="en-US" altLang="zh-CN" sz="20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and/or polysynaptic projections </a:t>
            </a:r>
            <a:br>
              <a:rPr lang="en-US" altLang="zh-CN" sz="20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</a:br>
            <a:endParaRPr lang="en-US" altLang="zh-CN" sz="2000" dirty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23763" y="3751991"/>
            <a:ext cx="316828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A</a:t>
            </a:r>
            <a:r>
              <a:rPr lang="en-US" altLang="zh-CN" sz="20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xonal connectivity</a:t>
            </a:r>
          </a:p>
          <a:p>
            <a:pPr marL="3429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C</a:t>
            </a:r>
            <a:r>
              <a:rPr lang="en-US" altLang="zh-CN" sz="20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orrespondence </a:t>
            </a:r>
            <a:r>
              <a:rPr lang="en-US" altLang="zh-CN" sz="20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between regions </a:t>
            </a:r>
            <a:r>
              <a:rPr lang="en-US" altLang="zh-CN" sz="2000" dirty="0"/>
              <a:t/>
            </a:r>
            <a:br>
              <a:rPr lang="en-US" altLang="zh-CN" sz="2000" dirty="0"/>
            </a:br>
            <a:r>
              <a:rPr lang="en-US" altLang="zh-CN" sz="20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 </a:t>
            </a:r>
            <a:r>
              <a:rPr lang="en-US" altLang="zh-CN" sz="2000" dirty="0"/>
              <a:t/>
            </a:r>
            <a:br>
              <a:rPr lang="en-US" altLang="zh-CN" sz="2000" dirty="0"/>
            </a:br>
            <a:r>
              <a:rPr lang="en-US" altLang="zh-CN" sz="2000" dirty="0"/>
              <a:t/>
            </a:r>
            <a:br>
              <a:rPr lang="en-US" altLang="zh-CN" sz="2000" dirty="0"/>
            </a:br>
            <a:endParaRPr lang="en-US" altLang="zh-CN" sz="2000" dirty="0" smtClean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7677020" y="3820584"/>
            <a:ext cx="0" cy="246483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7696153" y="3751991"/>
            <a:ext cx="432475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Cortical </a:t>
            </a:r>
            <a:r>
              <a:rPr lang="en-US" altLang="zh-CN" sz="20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FC </a:t>
            </a:r>
            <a:r>
              <a:rPr lang="en-US" altLang="zh-CN" sz="20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:</a:t>
            </a:r>
          </a:p>
          <a:p>
            <a:pPr>
              <a:lnSpc>
                <a:spcPct val="200000"/>
              </a:lnSpc>
            </a:pPr>
            <a:r>
              <a:rPr lang="en-US" altLang="zh-CN" sz="20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	</a:t>
            </a:r>
            <a:r>
              <a:rPr lang="en-US" altLang="zh-CN" sz="20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monosynaptic projections </a:t>
            </a:r>
          </a:p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zh-CN" sz="20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Subcortical </a:t>
            </a:r>
            <a:r>
              <a:rPr lang="en-US" altLang="zh-CN" sz="20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FC </a:t>
            </a:r>
            <a:r>
              <a:rPr lang="en-US" altLang="zh-CN" sz="20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:</a:t>
            </a:r>
          </a:p>
          <a:p>
            <a:pPr>
              <a:lnSpc>
                <a:spcPct val="200000"/>
              </a:lnSpc>
            </a:pPr>
            <a:r>
              <a:rPr lang="en-US" altLang="zh-CN" sz="20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	</a:t>
            </a:r>
            <a:r>
              <a:rPr lang="en-US" altLang="zh-CN" sz="20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polysynaptic projections</a:t>
            </a:r>
            <a:endParaRPr lang="en-US" altLang="zh-CN" sz="2000" dirty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3767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936" b="38073"/>
          <a:stretch/>
        </p:blipFill>
        <p:spPr>
          <a:xfrm>
            <a:off x="0" y="-1"/>
            <a:ext cx="12192000" cy="3390901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0"/>
            <a:ext cx="12192000" cy="3390900"/>
          </a:xfrm>
          <a:prstGeom prst="rect">
            <a:avLst/>
          </a:prstGeom>
          <a:solidFill>
            <a:schemeClr val="tx1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278672" y="725954"/>
            <a:ext cx="1059122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60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Genetic </a:t>
            </a:r>
            <a:r>
              <a:rPr lang="en-US" altLang="zh-CN" sz="6000" b="1" dirty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 strain effects on network </a:t>
            </a:r>
            <a:r>
              <a:rPr lang="en-US" altLang="zh-CN" sz="60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changes</a:t>
            </a:r>
            <a:endParaRPr lang="zh-CN" altLang="en-US" sz="6000" b="1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4066747" y="3824441"/>
            <a:ext cx="0" cy="246483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4047615" y="3771721"/>
            <a:ext cx="417338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Specific gene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err="1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Connectome</a:t>
            </a:r>
            <a:r>
              <a:rPr lang="en-US" altLang="zh-CN" sz="20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 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Knock in/out</a:t>
            </a:r>
            <a:r>
              <a:rPr lang="en-US" altLang="zh-CN" sz="20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/>
            </a:r>
            <a:br>
              <a:rPr lang="en-US" altLang="zh-CN" sz="20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</a:br>
            <a:endParaRPr lang="en-US" altLang="zh-CN" sz="2000" dirty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67741" y="3751991"/>
            <a:ext cx="327987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Gene expression</a:t>
            </a:r>
          </a:p>
          <a:p>
            <a:pPr marL="3429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Highly coupled</a:t>
            </a:r>
          </a:p>
          <a:p>
            <a:pPr marL="3429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Molecular &amp; energetic demand</a:t>
            </a:r>
            <a:endParaRPr lang="en-US" altLang="zh-CN" sz="2000" dirty="0" smtClean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8220998" y="3820584"/>
            <a:ext cx="0" cy="246483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8240131" y="3751991"/>
            <a:ext cx="432475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FC</a:t>
            </a:r>
          </a:p>
        </p:txBody>
      </p:sp>
    </p:spTree>
    <p:extLst>
      <p:ext uri="{BB962C8B-B14F-4D97-AF65-F5344CB8AC3E}">
        <p14:creationId xmlns:p14="http://schemas.microsoft.com/office/powerpoint/2010/main" val="1045054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936" b="38073"/>
          <a:stretch/>
        </p:blipFill>
        <p:spPr>
          <a:xfrm>
            <a:off x="0" y="-1"/>
            <a:ext cx="12192000" cy="3390901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0"/>
            <a:ext cx="12192000" cy="3390900"/>
          </a:xfrm>
          <a:prstGeom prst="rect">
            <a:avLst/>
          </a:prstGeom>
          <a:solidFill>
            <a:schemeClr val="tx1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278672" y="725954"/>
            <a:ext cx="1059122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60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Disease-dependent </a:t>
            </a:r>
            <a:r>
              <a:rPr lang="en-US" altLang="zh-CN" sz="6000" b="1" dirty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network changes </a:t>
            </a:r>
            <a:br>
              <a:rPr lang="en-US" altLang="zh-CN" sz="6000" b="1" dirty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sz="6000" b="1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4066747" y="3824441"/>
            <a:ext cx="0" cy="246483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4047615" y="3771721"/>
            <a:ext cx="417338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Stroke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AD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ASD</a:t>
            </a:r>
            <a:r>
              <a:rPr lang="en-US" altLang="zh-CN" sz="20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/>
            </a:r>
            <a:br>
              <a:rPr lang="en-US" altLang="zh-CN" sz="20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</a:br>
            <a:endParaRPr lang="en-US" altLang="zh-CN" sz="2000" dirty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67741" y="3751991"/>
            <a:ext cx="3279874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Brain, spinal cord and peripheral nerve injury</a:t>
            </a:r>
            <a:endParaRPr lang="en-US" altLang="zh-CN" sz="2000" dirty="0" smtClean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8220998" y="3820584"/>
            <a:ext cx="0" cy="246483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8240131" y="3751991"/>
            <a:ext cx="432475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Stress and depression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Schizophrenia</a:t>
            </a:r>
          </a:p>
        </p:txBody>
      </p:sp>
    </p:spTree>
    <p:extLst>
      <p:ext uri="{BB962C8B-B14F-4D97-AF65-F5344CB8AC3E}">
        <p14:creationId xmlns:p14="http://schemas.microsoft.com/office/powerpoint/2010/main" val="2053028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936" b="38073"/>
          <a:stretch/>
        </p:blipFill>
        <p:spPr>
          <a:xfrm>
            <a:off x="0" y="-1"/>
            <a:ext cx="12192000" cy="3390901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0"/>
            <a:ext cx="12192000" cy="3390900"/>
          </a:xfrm>
          <a:prstGeom prst="rect">
            <a:avLst/>
          </a:prstGeom>
          <a:solidFill>
            <a:schemeClr val="tx1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278671" y="500248"/>
            <a:ext cx="1059122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60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Physiological considerations </a:t>
            </a:r>
            <a:r>
              <a:rPr lang="en-US" altLang="zh-CN" sz="6000" b="1" dirty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during </a:t>
            </a:r>
            <a:r>
              <a:rPr lang="en-US" altLang="zh-CN" sz="60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experiments</a:t>
            </a:r>
            <a:endParaRPr lang="zh-CN" altLang="en-US" sz="6000" b="1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5849261" y="3834390"/>
            <a:ext cx="0" cy="246483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5830129" y="3781670"/>
            <a:ext cx="417338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Baseline difference in:</a:t>
            </a:r>
          </a:p>
          <a:p>
            <a:pPr marL="1257300" lvl="2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CO2, O2</a:t>
            </a:r>
          </a:p>
          <a:p>
            <a:pPr marL="1257300" lvl="2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Blood pressure</a:t>
            </a:r>
          </a:p>
          <a:p>
            <a:pPr marL="1257300" lvl="2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CBF</a:t>
            </a:r>
            <a:endParaRPr lang="en-US" altLang="zh-CN" sz="2000" dirty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550255" y="3761940"/>
            <a:ext cx="327987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Respiratory </a:t>
            </a:r>
          </a:p>
          <a:p>
            <a:pPr marL="3429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Cardiac artifacts</a:t>
            </a:r>
          </a:p>
          <a:p>
            <a:pPr marL="3429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Body temperature</a:t>
            </a:r>
            <a:endParaRPr lang="en-US" altLang="zh-CN" sz="2000" dirty="0" smtClean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81989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936" b="38073"/>
          <a:stretch/>
        </p:blipFill>
        <p:spPr>
          <a:xfrm>
            <a:off x="0" y="-1"/>
            <a:ext cx="12192000" cy="3390901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0"/>
            <a:ext cx="12192000" cy="3390900"/>
          </a:xfrm>
          <a:prstGeom prst="rect">
            <a:avLst/>
          </a:prstGeom>
          <a:solidFill>
            <a:schemeClr val="tx1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253865" y="929034"/>
            <a:ext cx="1017613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NeuroImage</a:t>
            </a:r>
          </a:p>
          <a:p>
            <a:r>
              <a:rPr lang="en-US" altLang="zh-CN" sz="5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Kai-Hsiang Chuang</a:t>
            </a:r>
            <a:r>
              <a:rPr lang="zh-CN" altLang="en-US" sz="5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 </a:t>
            </a:r>
            <a:r>
              <a:rPr lang="en-US" altLang="zh-CN" sz="5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2017</a:t>
            </a:r>
            <a:endParaRPr lang="zh-CN" altLang="en-US" sz="5400" b="1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3794758" y="3824441"/>
            <a:ext cx="0" cy="246483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3944383" y="3824441"/>
            <a:ext cx="385295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Similar </a:t>
            </a:r>
            <a:r>
              <a:rPr lang="zh-CN" altLang="en-US" sz="20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：               </a:t>
            </a:r>
            <a:r>
              <a:rPr lang="en-US" altLang="zh-CN" sz="20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	human &amp; rodents</a:t>
            </a:r>
            <a:endParaRPr lang="en-US" altLang="zh-CN" sz="2000" dirty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Many research areas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495752" y="3784186"/>
            <a:ext cx="316828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Synchronous       low-frequency oscillation </a:t>
            </a:r>
            <a:r>
              <a:rPr lang="en-US" altLang="zh-CN" sz="2000" dirty="0"/>
              <a:t/>
            </a:r>
            <a:br>
              <a:rPr lang="en-US" altLang="zh-CN" sz="2000" dirty="0"/>
            </a:br>
            <a:endParaRPr lang="en-US" altLang="zh-CN" sz="2000" dirty="0" smtClean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7949009" y="3820584"/>
            <a:ext cx="0" cy="246483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8141996" y="3784186"/>
            <a:ext cx="392659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1795791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936" b="38073"/>
          <a:stretch/>
        </p:blipFill>
        <p:spPr>
          <a:xfrm>
            <a:off x="0" y="-1"/>
            <a:ext cx="12192000" cy="3390901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0"/>
            <a:ext cx="12192000" cy="3390900"/>
          </a:xfrm>
          <a:prstGeom prst="rect">
            <a:avLst/>
          </a:prstGeom>
          <a:solidFill>
            <a:schemeClr val="tx1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278671" y="500248"/>
            <a:ext cx="1059122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60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Technical </a:t>
            </a:r>
            <a:r>
              <a:rPr lang="en-US" altLang="zh-CN" sz="6000" b="1" dirty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considerations in data </a:t>
            </a:r>
            <a:r>
              <a:rPr lang="en-US" altLang="zh-CN" sz="60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processing</a:t>
            </a:r>
            <a:endParaRPr lang="zh-CN" altLang="en-US" sz="6000" b="1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905561" y="3640405"/>
            <a:ext cx="438087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Susceptibility artifacts </a:t>
            </a:r>
            <a:endParaRPr lang="en-US" altLang="zh-CN" sz="2000" dirty="0" smtClean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  <a:p>
            <a:pPr marL="3429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Motion artifacts </a:t>
            </a:r>
            <a:endParaRPr lang="en-US" altLang="zh-CN" sz="2000" dirty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  <a:p>
            <a:pPr marL="3429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Physiological artifacts </a:t>
            </a:r>
            <a:endParaRPr lang="en-US" altLang="zh-CN" sz="2000" dirty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  <a:p>
            <a:pPr marL="3429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Filter bandwidth </a:t>
            </a:r>
            <a:r>
              <a:rPr lang="en-US" altLang="zh-CN" sz="2000" dirty="0"/>
              <a:t/>
            </a:r>
            <a:br>
              <a:rPr lang="en-US" altLang="zh-CN" sz="2000" dirty="0"/>
            </a:br>
            <a:endParaRPr lang="en-US" altLang="zh-CN" sz="2000" dirty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57646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618510" y="2333008"/>
            <a:ext cx="6964407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800" b="1" dirty="0" smtClean="0">
                <a:solidFill>
                  <a:srgbClr val="00AB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Thank you all for listening~</a:t>
            </a:r>
            <a:r>
              <a:rPr lang="en-US" altLang="zh-CN" sz="3800" b="1" dirty="0">
                <a:solidFill>
                  <a:srgbClr val="00AB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3800" b="1" dirty="0">
                <a:solidFill>
                  <a:srgbClr val="00AB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en-US" altLang="zh-CN" sz="3800" b="1" dirty="0">
              <a:solidFill>
                <a:srgbClr val="00ABB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11594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936" b="38073"/>
          <a:stretch/>
        </p:blipFill>
        <p:spPr>
          <a:xfrm>
            <a:off x="0" y="-1"/>
            <a:ext cx="12192000" cy="3390901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0"/>
            <a:ext cx="12192000" cy="3390900"/>
          </a:xfrm>
          <a:prstGeom prst="rect">
            <a:avLst/>
          </a:prstGeom>
          <a:solidFill>
            <a:schemeClr val="tx1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连接符 17"/>
          <p:cNvCxnSpPr/>
          <p:nvPr/>
        </p:nvCxnSpPr>
        <p:spPr>
          <a:xfrm>
            <a:off x="3794758" y="3824441"/>
            <a:ext cx="0" cy="246483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3944383" y="4371756"/>
            <a:ext cx="385295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FC patterns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495752" y="4331501"/>
            <a:ext cx="316828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Rat &amp; mouse </a:t>
            </a:r>
            <a:r>
              <a:rPr lang="en-US" altLang="zh-CN" sz="20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&amp; human</a:t>
            </a:r>
            <a:endParaRPr lang="en-US" altLang="zh-CN" sz="2000" dirty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  <a:p>
            <a:pPr>
              <a:lnSpc>
                <a:spcPct val="200000"/>
              </a:lnSpc>
            </a:pPr>
            <a:r>
              <a:rPr lang="en-US" altLang="zh-CN" sz="2000" dirty="0"/>
              <a:t/>
            </a:r>
            <a:br>
              <a:rPr lang="en-US" altLang="zh-CN" sz="2000" dirty="0"/>
            </a:br>
            <a:endParaRPr lang="en-US" altLang="zh-CN" sz="2000" dirty="0" smtClean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7949009" y="3820584"/>
            <a:ext cx="0" cy="246483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8141996" y="4331501"/>
            <a:ext cx="392659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Awake &amp; Anesthetized</a:t>
            </a:r>
          </a:p>
        </p:txBody>
      </p:sp>
      <p:sp>
        <p:nvSpPr>
          <p:cNvPr id="10" name="文本框 3"/>
          <p:cNvSpPr txBox="1"/>
          <p:nvPr/>
        </p:nvSpPr>
        <p:spPr>
          <a:xfrm>
            <a:off x="1751576" y="713244"/>
            <a:ext cx="10176135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60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Resting-state network </a:t>
            </a:r>
            <a:r>
              <a:rPr lang="en-US" altLang="zh-CN" sz="6000" b="1" dirty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of the rodent brain </a:t>
            </a:r>
            <a:br>
              <a:rPr lang="en-US" altLang="zh-CN" sz="6000" b="1" dirty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60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4800" dirty="0"/>
              <a:t/>
            </a:r>
            <a:br>
              <a:rPr lang="en-US" altLang="zh-CN" sz="4800" dirty="0"/>
            </a:br>
            <a:endParaRPr lang="zh-CN" altLang="en-US" sz="4800" b="1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56101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7446" y="1815450"/>
            <a:ext cx="4305299" cy="2998177"/>
          </a:xfrm>
          <a:prstGeom prst="rect">
            <a:avLst/>
          </a:prstGeom>
          <a:solidFill>
            <a:schemeClr val="accent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49145" y="-1448167"/>
            <a:ext cx="2636930" cy="1767254"/>
          </a:xfrm>
          <a:prstGeom prst="rect">
            <a:avLst/>
          </a:prstGeom>
          <a:solidFill>
            <a:schemeClr val="accent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7690152" y="4881806"/>
            <a:ext cx="3141784" cy="1767254"/>
          </a:xfrm>
          <a:prstGeom prst="rect">
            <a:avLst/>
          </a:prstGeom>
          <a:solidFill>
            <a:schemeClr val="accent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506389" y="1663922"/>
            <a:ext cx="1349496" cy="1047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0588867" y="2977768"/>
            <a:ext cx="1603132" cy="1767254"/>
          </a:xfrm>
          <a:prstGeom prst="rect">
            <a:avLst/>
          </a:prstGeom>
          <a:solidFill>
            <a:schemeClr val="accent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6389" y="1001168"/>
            <a:ext cx="24516471" cy="4533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216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7446" y="1815450"/>
            <a:ext cx="4305299" cy="2998177"/>
          </a:xfrm>
          <a:prstGeom prst="rect">
            <a:avLst/>
          </a:prstGeom>
          <a:solidFill>
            <a:schemeClr val="accent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49145" y="-1448167"/>
            <a:ext cx="2636930" cy="1767254"/>
          </a:xfrm>
          <a:prstGeom prst="rect">
            <a:avLst/>
          </a:prstGeom>
          <a:solidFill>
            <a:schemeClr val="accent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7690152" y="4881806"/>
            <a:ext cx="3141784" cy="1767254"/>
          </a:xfrm>
          <a:prstGeom prst="rect">
            <a:avLst/>
          </a:prstGeom>
          <a:solidFill>
            <a:schemeClr val="accent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506389" y="1663922"/>
            <a:ext cx="1349496" cy="1047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0588867" y="2977768"/>
            <a:ext cx="1603132" cy="1767254"/>
          </a:xfrm>
          <a:prstGeom prst="rect">
            <a:avLst/>
          </a:prstGeom>
          <a:solidFill>
            <a:schemeClr val="accent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469581" y="941098"/>
            <a:ext cx="24516471" cy="4533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64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7446" y="1815450"/>
            <a:ext cx="4305299" cy="2998177"/>
          </a:xfrm>
          <a:prstGeom prst="rect">
            <a:avLst/>
          </a:prstGeom>
          <a:solidFill>
            <a:schemeClr val="accent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49145" y="-1448167"/>
            <a:ext cx="2636930" cy="1767254"/>
          </a:xfrm>
          <a:prstGeom prst="rect">
            <a:avLst/>
          </a:prstGeom>
          <a:solidFill>
            <a:schemeClr val="accent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7690152" y="4881806"/>
            <a:ext cx="3141784" cy="1767254"/>
          </a:xfrm>
          <a:prstGeom prst="rect">
            <a:avLst/>
          </a:prstGeom>
          <a:solidFill>
            <a:schemeClr val="accent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506389" y="1663922"/>
            <a:ext cx="1349496" cy="1047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0588867" y="2977768"/>
            <a:ext cx="1603132" cy="1767254"/>
          </a:xfrm>
          <a:prstGeom prst="rect">
            <a:avLst/>
          </a:prstGeom>
          <a:solidFill>
            <a:schemeClr val="accent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357616" y="941098"/>
            <a:ext cx="24516471" cy="4533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579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936" b="38073"/>
          <a:stretch/>
        </p:blipFill>
        <p:spPr>
          <a:xfrm>
            <a:off x="0" y="-1"/>
            <a:ext cx="12192000" cy="3390901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0"/>
            <a:ext cx="12192000" cy="3390900"/>
          </a:xfrm>
          <a:prstGeom prst="rect">
            <a:avLst/>
          </a:prstGeom>
          <a:solidFill>
            <a:schemeClr val="tx1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连接符 17"/>
          <p:cNvCxnSpPr/>
          <p:nvPr/>
        </p:nvCxnSpPr>
        <p:spPr>
          <a:xfrm>
            <a:off x="5478775" y="3824441"/>
            <a:ext cx="0" cy="246483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5628400" y="3771721"/>
            <a:ext cx="385295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Functional </a:t>
            </a:r>
            <a:r>
              <a:rPr lang="en-US" altLang="zh-CN" sz="2000" dirty="0" err="1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parcellation</a:t>
            </a:r>
            <a:r>
              <a:rPr lang="en-US" altLang="zh-CN" sz="20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 and modules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ICA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voxel-wise correlation 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2179769" y="3751991"/>
            <a:ext cx="316828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Functions of RSN</a:t>
            </a:r>
          </a:p>
          <a:p>
            <a:pPr marL="3429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Changing in &amp; after task</a:t>
            </a:r>
          </a:p>
        </p:txBody>
      </p:sp>
      <p:sp>
        <p:nvSpPr>
          <p:cNvPr id="11" name="文本框 3"/>
          <p:cNvSpPr txBox="1"/>
          <p:nvPr/>
        </p:nvSpPr>
        <p:spPr>
          <a:xfrm>
            <a:off x="1751576" y="713244"/>
            <a:ext cx="10176135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60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Resting-state network </a:t>
            </a:r>
            <a:r>
              <a:rPr lang="en-US" altLang="zh-CN" sz="6000" b="1" dirty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of the rodent brain </a:t>
            </a:r>
            <a:br>
              <a:rPr lang="en-US" altLang="zh-CN" sz="6000" b="1" dirty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60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4800" dirty="0"/>
              <a:t/>
            </a:r>
            <a:br>
              <a:rPr lang="en-US" altLang="zh-CN" sz="4800" dirty="0"/>
            </a:br>
            <a:endParaRPr lang="zh-CN" altLang="en-US" sz="4800" b="1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64045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7446" y="1815450"/>
            <a:ext cx="4305299" cy="2998177"/>
          </a:xfrm>
          <a:prstGeom prst="rect">
            <a:avLst/>
          </a:prstGeom>
          <a:solidFill>
            <a:schemeClr val="accent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49145" y="-1448167"/>
            <a:ext cx="2636930" cy="1767254"/>
          </a:xfrm>
          <a:prstGeom prst="rect">
            <a:avLst/>
          </a:prstGeom>
          <a:solidFill>
            <a:schemeClr val="accent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7690152" y="4881806"/>
            <a:ext cx="3141784" cy="1767254"/>
          </a:xfrm>
          <a:prstGeom prst="rect">
            <a:avLst/>
          </a:prstGeom>
          <a:solidFill>
            <a:schemeClr val="accent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506389" y="1663922"/>
            <a:ext cx="1349496" cy="1047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0588867" y="2977768"/>
            <a:ext cx="1603132" cy="1767254"/>
          </a:xfrm>
          <a:prstGeom prst="rect">
            <a:avLst/>
          </a:prstGeom>
          <a:solidFill>
            <a:schemeClr val="accent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2786"/>
            <a:ext cx="11880760" cy="4982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636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936" b="38073"/>
          <a:stretch/>
        </p:blipFill>
        <p:spPr>
          <a:xfrm>
            <a:off x="0" y="-1"/>
            <a:ext cx="12192000" cy="3390901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0"/>
            <a:ext cx="12192000" cy="3390900"/>
          </a:xfrm>
          <a:prstGeom prst="rect">
            <a:avLst/>
          </a:prstGeom>
          <a:solidFill>
            <a:schemeClr val="tx1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751576" y="713244"/>
            <a:ext cx="1017613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60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Effects </a:t>
            </a:r>
            <a:r>
              <a:rPr lang="en-US" altLang="zh-CN" sz="6000" b="1" dirty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of anesthesia on functional networks </a:t>
            </a:r>
            <a:r>
              <a:rPr lang="en-US" altLang="zh-CN" sz="4800" dirty="0"/>
              <a:t/>
            </a:r>
            <a:br>
              <a:rPr lang="en-US" altLang="zh-CN" sz="4800" dirty="0"/>
            </a:br>
            <a:endParaRPr lang="zh-CN" altLang="en-US" sz="4800" b="1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2824223" y="3711478"/>
            <a:ext cx="744830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Neural, vascular and FC effects of different anesthesia 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Awake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Practical consideration</a:t>
            </a:r>
          </a:p>
        </p:txBody>
      </p:sp>
    </p:spTree>
    <p:extLst>
      <p:ext uri="{BB962C8B-B14F-4D97-AF65-F5344CB8AC3E}">
        <p14:creationId xmlns:p14="http://schemas.microsoft.com/office/powerpoint/2010/main" val="4178656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635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rgbClr val="00ABB4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10725</TotalTime>
  <Words>331</Words>
  <Application>Microsoft Office PowerPoint</Application>
  <PresentationFormat>自定义</PresentationFormat>
  <Paragraphs>120</Paragraphs>
  <Slides>21</Slides>
  <Notes>15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2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lenovo</cp:lastModifiedBy>
  <cp:revision>913</cp:revision>
  <dcterms:created xsi:type="dcterms:W3CDTF">2016-03-06T12:02:16Z</dcterms:created>
  <dcterms:modified xsi:type="dcterms:W3CDTF">2018-01-04T21:27:39Z</dcterms:modified>
</cp:coreProperties>
</file>