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442" r:id="rId2"/>
    <p:sldId id="490" r:id="rId3"/>
    <p:sldId id="457" r:id="rId4"/>
    <p:sldId id="477" r:id="rId5"/>
    <p:sldId id="491" r:id="rId6"/>
    <p:sldId id="478" r:id="rId7"/>
    <p:sldId id="479" r:id="rId8"/>
    <p:sldId id="481" r:id="rId9"/>
    <p:sldId id="480" r:id="rId10"/>
    <p:sldId id="482" r:id="rId11"/>
    <p:sldId id="483" r:id="rId12"/>
    <p:sldId id="484" r:id="rId13"/>
    <p:sldId id="486" r:id="rId14"/>
    <p:sldId id="485" r:id="rId15"/>
    <p:sldId id="492" r:id="rId16"/>
    <p:sldId id="487" r:id="rId17"/>
    <p:sldId id="466" r:id="rId18"/>
    <p:sldId id="488" r:id="rId19"/>
    <p:sldId id="489" r:id="rId20"/>
    <p:sldId id="494" r:id="rId21"/>
    <p:sldId id="495" r:id="rId22"/>
    <p:sldId id="496" r:id="rId23"/>
    <p:sldId id="493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21" r:id="rId36"/>
    <p:sldId id="510" r:id="rId37"/>
    <p:sldId id="511" r:id="rId38"/>
    <p:sldId id="522" r:id="rId39"/>
    <p:sldId id="512" r:id="rId40"/>
    <p:sldId id="513" r:id="rId41"/>
    <p:sldId id="514" r:id="rId42"/>
    <p:sldId id="515" r:id="rId43"/>
    <p:sldId id="517" r:id="rId44"/>
    <p:sldId id="516" r:id="rId45"/>
    <p:sldId id="520" r:id="rId46"/>
    <p:sldId id="523" r:id="rId47"/>
    <p:sldId id="518" r:id="rId48"/>
    <p:sldId id="519" r:id="rId49"/>
    <p:sldId id="525" r:id="rId50"/>
    <p:sldId id="526" r:id="rId51"/>
    <p:sldId id="528" r:id="rId52"/>
    <p:sldId id="524" r:id="rId53"/>
    <p:sldId id="529" r:id="rId54"/>
    <p:sldId id="530" r:id="rId55"/>
    <p:sldId id="531" r:id="rId56"/>
    <p:sldId id="533" r:id="rId57"/>
    <p:sldId id="534" r:id="rId58"/>
    <p:sldId id="536" r:id="rId59"/>
    <p:sldId id="535" r:id="rId60"/>
    <p:sldId id="537" r:id="rId61"/>
    <p:sldId id="539" r:id="rId62"/>
    <p:sldId id="538" r:id="rId63"/>
    <p:sldId id="527" r:id="rId64"/>
    <p:sldId id="540" r:id="rId65"/>
    <p:sldId id="541" r:id="rId66"/>
    <p:sldId id="542" r:id="rId67"/>
    <p:sldId id="543" r:id="rId68"/>
    <p:sldId id="544" r:id="rId69"/>
    <p:sldId id="303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Draw</a:t>
            </a:r>
            <a:r>
              <a:rPr lang="en-US" altLang="zh-CN" baseline="0" dirty="0" smtClean="0"/>
              <a:t> a graph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 how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each semantic cluster in the large photo collection</a:t>
            </a:r>
          </a:p>
          <a:p>
            <a:r>
              <a:rPr lang="en-US" altLang="zh-CN" dirty="0" smtClean="0"/>
              <a:t>P</a:t>
            </a:r>
            <a:r>
              <a:rPr lang="en-US" altLang="zh-CN" baseline="0" dirty="0" smtClean="0"/>
              <a:t> : each image in cluster CK</a:t>
            </a:r>
          </a:p>
          <a:p>
            <a:r>
              <a:rPr lang="en-US" altLang="zh-CN" baseline="0" dirty="0" smtClean="0"/>
              <a:t>S : a exemplar in S(style database)</a:t>
            </a:r>
          </a:p>
          <a:p>
            <a:r>
              <a:rPr lang="en-US" altLang="zh-CN" baseline="0" dirty="0" smtClean="0"/>
              <a:t>RK(S) : for each S each CK, there is one this figure</a:t>
            </a:r>
          </a:p>
          <a:p>
            <a:r>
              <a:rPr lang="en-US" altLang="zh-CN" baseline="0" dirty="0" smtClean="0"/>
              <a:t>Get all R about CK ,then rank them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MK, which computes an affine transform in CIELab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SMH, which combines three different affine transforms in different luminance bands with a non-linear tone curve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PDF, which use 3-d histogram matching in CIELab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PHR, which progressively reshapes the histograms to make them match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MK, which computes an affine transform in CIELab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SMH, which combines three different affine transforms in different luminance bands with a non-linear tone curve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PDF, which use 3-d histogram matching in CIELab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PHR, which progressively reshapes the histograms to make them match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Both these</a:t>
            </a:r>
            <a:r>
              <a:rPr lang="en-US" altLang="zh-CN" baseline="0" dirty="0" smtClean="0"/>
              <a:t> two databases are used for training,there is another database bigger and more random to test/practice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3873266">
            <a:off x="5936819" y="2882032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440" y="751857"/>
            <a:ext cx="11308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Content-Aware Color and 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Tone Stylization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632460" y="447282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Life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Science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and Neuroscience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Siyang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64376"/>
            <a:ext cx="10566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do steps below to the large photo collection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Segment it to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conten-based clusters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by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features(from CNN)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of the style exemplar for each cluster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eveluating the respective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similarities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images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0896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254876"/>
            <a:ext cx="10833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Run time: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photo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Nearest cluster to it(by semantic features)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 stylized exemplar ranking to get a diverse subset of relevant style exemplar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only one exemplar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8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Transfomation: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Statisics of exemplar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input photo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Regularized 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revious techniques(color and tone mapping functions)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Face-specific luminance correction step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two steps : minimize artifacts</a:t>
            </a:r>
          </a:p>
        </p:txBody>
      </p:sp>
    </p:spTree>
    <p:extLst>
      <p:ext uri="{BB962C8B-B14F-4D97-AF65-F5344CB8AC3E}">
        <p14:creationId xmlns:p14="http://schemas.microsoft.com/office/powerpoint/2010/main" val="3835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445376"/>
            <a:ext cx="10833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 style transfer method </a:t>
            </a:r>
            <a:r>
              <a:rPr lang="en-US" altLang="zh-CN" sz="2400" dirty="0"/>
              <a:t>that captures a wide</a:t>
            </a:r>
            <a:br>
              <a:rPr lang="en-US" altLang="zh-CN" sz="2400" dirty="0"/>
            </a:br>
            <a:r>
              <a:rPr lang="en-US" altLang="zh-CN" sz="2400" dirty="0"/>
              <a:t>range of looks while avoiding image artifacts</a:t>
            </a:r>
            <a:r>
              <a:rPr lang="en-US" altLang="zh-CN" sz="2400" dirty="0"/>
              <a:t> </a:t>
            </a:r>
            <a:endParaRPr lang="en-US" altLang="zh-CN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unsupervised method to learn a content-specific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 using semantic and style similarity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style selection method to sample the ranked styles to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ensure both diversity and quality in the results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benchmark dataset with professional stylizations and a comprehensive user evaluation of various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and transfer techniques. 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5"/>
            <a:ext cx="12192000" cy="321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6"/>
          <p:cNvSpPr/>
          <p:nvPr/>
        </p:nvSpPr>
        <p:spPr>
          <a:xfrm>
            <a:off x="3489356" y="4829013"/>
            <a:ext cx="177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832424" y="4882873"/>
            <a:ext cx="1775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I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6232556" y="4775152"/>
            <a:ext cx="1939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8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: global transformations of the input color and luminance  (one 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),using functions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Styles: 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,...S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+S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quality of the stylized result O is also closely tied to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choice of the exemplar 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similarity metric: learned using CNN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limited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unlikely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contain style examples for every content class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– not good to directly match S with I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involved to generate a content-specific style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|P| &gt;&gt; |S| &gt;&gt; |O|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S(leverage),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P(stylization) using metric above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8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Leverage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every image in each semantic class of P ,find a exemplar using metric mentioned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each semantic class of P, generate a exemplar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(eg: first four exemplars)</a:t>
            </a:r>
          </a:p>
        </p:txBody>
      </p:sp>
    </p:spTree>
    <p:extLst>
      <p:ext uri="{BB962C8B-B14F-4D97-AF65-F5344CB8AC3E}">
        <p14:creationId xmlns:p14="http://schemas.microsoft.com/office/powerpoint/2010/main" val="19514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1: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4: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Details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1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to I, along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2101070"/>
            <a:ext cx="109198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: Stylize an input photo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compress the dynamic ranges of the two images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(= 2.2)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convert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into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CIELab colorspace </a:t>
            </a:r>
          </a:p>
        </p:txBody>
      </p:sp>
    </p:spTree>
    <p:extLst>
      <p:ext uri="{BB962C8B-B14F-4D97-AF65-F5344CB8AC3E}">
        <p14:creationId xmlns:p14="http://schemas.microsoft.com/office/powerpoint/2010/main" val="30164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304800" y="1251491"/>
            <a:ext cx="115824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model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chrominance distribution of an image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multivariate Gaussian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find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transfer function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creates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output image O by mapping the Gaussian statistics NS(µS,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S) of the style exemplar S 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NI(µI,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I) of the input image I </a:t>
            </a:r>
          </a:p>
        </p:txBody>
      </p:sp>
    </p:spTree>
    <p:extLst>
      <p:ext uri="{BB962C8B-B14F-4D97-AF65-F5344CB8AC3E}">
        <p14:creationId xmlns:p14="http://schemas.microsoft.com/office/powerpoint/2010/main" val="19167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662538" y="1363866"/>
            <a:ext cx="109198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Next,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stretch the luminance (L channel) to cover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 dynamic range after clipping both the minimum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 maximum 0.5 percent pixels of luminance levels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Last, apply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transfer functions to the 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components </a:t>
            </a:r>
          </a:p>
        </p:txBody>
      </p:sp>
      <p:sp>
        <p:nvSpPr>
          <p:cNvPr id="1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86388" y="3059358"/>
            <a:ext cx="11224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linear transformation that maps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between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and c(x) is the chrominance at pixel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x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44" y="2139278"/>
            <a:ext cx="874595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75" y="4920251"/>
            <a:ext cx="5882692" cy="90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2" y="1826521"/>
            <a:ext cx="3907577" cy="63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6"/>
          <p:cNvSpPr/>
          <p:nvPr/>
        </p:nvSpPr>
        <p:spPr>
          <a:xfrm>
            <a:off x="1400174" y="2659334"/>
            <a:ext cx="102203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identity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Advantage :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only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regularizes colors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channels with low </a:t>
            </a:r>
            <a:endParaRPr lang="en-US" altLang="zh-CN" sz="2800" u="sng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variation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without affecting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others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 = 7.5. </a:t>
            </a:r>
          </a:p>
        </p:txBody>
      </p:sp>
    </p:spTree>
    <p:extLst>
      <p:ext uri="{BB962C8B-B14F-4D97-AF65-F5344CB8AC3E}">
        <p14:creationId xmlns:p14="http://schemas.microsoft.com/office/powerpoint/2010/main" val="8249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557888" y="3878508"/>
            <a:ext cx="109198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(x)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output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two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parameters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215816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7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67338" y="3459408"/>
            <a:ext cx="1091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inflection point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degree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stretching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around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  	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inflection point.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194861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7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3154608"/>
            <a:ext cx="10001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features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: represents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closely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want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match the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	  exemplar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distribution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τ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=0.4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93" y="1948611"/>
            <a:ext cx="7476508" cy="134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8" y="4185201"/>
            <a:ext cx="395288" cy="5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697543"/>
            <a:ext cx="1027271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detect face regions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image, given by center p and radius r,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Haar cascade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classifier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implemented in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OpenCV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4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9" y="1946654"/>
            <a:ext cx="1054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they do in this paper: </a:t>
            </a:r>
          </a:p>
          <a:p>
            <a:pPr>
              <a:lnSpc>
                <a:spcPct val="200000"/>
              </a:lnSpc>
            </a:pPr>
            <a:r>
              <a:rPr lang="en-US" altLang="zh-CN" sz="2800" b="1" i="1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altLang="zh-CN" sz="2800" i="1" dirty="0" smtClean="0"/>
              <a:t>a technique </a:t>
            </a:r>
            <a:r>
              <a:rPr lang="en-US" altLang="zh-CN" sz="2800" i="1" dirty="0"/>
              <a:t>that </a:t>
            </a:r>
            <a:r>
              <a:rPr lang="en-US" altLang="zh-CN" sz="2800" i="1" u="sng" dirty="0"/>
              <a:t>automatically</a:t>
            </a:r>
            <a:r>
              <a:rPr lang="en-US" altLang="zh-CN" sz="2800" i="1" dirty="0"/>
              <a:t> generates </a:t>
            </a:r>
            <a:r>
              <a:rPr lang="en-US" altLang="zh-CN" sz="2800" i="1" u="sng" dirty="0" smtClean="0"/>
              <a:t>stylizations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for a photograph in an </a:t>
            </a:r>
            <a:r>
              <a:rPr lang="en-US" altLang="zh-CN" sz="2800" i="1" u="sng" dirty="0"/>
              <a:t>unsupervised</a:t>
            </a:r>
            <a:r>
              <a:rPr lang="en-US" altLang="zh-CN" sz="2800" i="1" dirty="0"/>
              <a:t> manner</a:t>
            </a:r>
            <a:r>
              <a:rPr lang="en-US" altLang="zh-CN" sz="2800" dirty="0"/>
              <a:t> 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164008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If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median luminance in a face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lower than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threshold 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γ-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2" y="419408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4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07268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W(x):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compute these weights based on spatial distance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face center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200576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8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12983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: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from the median face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value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(to capture the color of the skin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73" y="4302233"/>
            <a:ext cx="464345" cy="59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38240" y="3996486"/>
            <a:ext cx="110537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normalization parameters that control the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weights of the spatial and chrominance kernels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respectively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419679"/>
            <a:ext cx="1027271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{lth,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c} to {0.5, 0.5, 0.45, 0.001}.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94" y="2158161"/>
            <a:ext cx="8301519" cy="384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2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76340" y="1302416"/>
            <a:ext cx="108251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to : P (a large photo collection)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: semantic features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from :CNN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Tool : Modified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CaffeNet(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have fewer nodes in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fully-	connected  layers 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Formation : 512-demensional featire vector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700638" y="1071392"/>
            <a:ext cx="115294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Way of clustering: k-means clustering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 clusters (balance the numbers and content classes)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small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content classes being grouped in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cluster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large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variations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content class of images being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split into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5" y="1760535"/>
            <a:ext cx="10578838" cy="32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4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52500" y="1109492"/>
            <a:ext cx="1104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Statistics : style similarity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Calculate between each style and the images in a cluster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 the styles for that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14" y="4783791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73250" y="1145772"/>
            <a:ext cx="1024529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Key steps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clustering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sampling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2822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2318588"/>
            <a:ext cx="1104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P: cluster photo in the large photo colleciton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S: style exemplar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Euclidean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difference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overlap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 0.005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= 0.05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66" y="1431082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NP = (µP 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multivariate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chrominance channel for 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ǫ = 1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15" y="2218537"/>
            <a:ext cx="8457469" cy="149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: compatibility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a stylized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exemplar 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with a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    semantic cluster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each semantic cluster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we compute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all the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exemplars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determine the style example ranking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sorting      in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decreasing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3105150"/>
            <a:ext cx="535131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744" y="399117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60" y="568662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1210026"/>
            <a:ext cx="116336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nearest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semantic cluster (P,senmantic features)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re-computed style exemplar ranking for each cluster(S,P)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Top k style images  I 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  (S+I,O)</a:t>
            </a:r>
            <a:endParaRPr lang="en-US" altLang="zh-CN" sz="2800" baseline="-25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  <a:sym typeface="Wingdings" panose="05000000000000000000" pitchFamily="2" charset="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ew similarity measure for sampling: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quared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Frechet distance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 find similar semantic clusters</a:t>
            </a:r>
          </a:p>
        </p:txBody>
      </p:sp>
    </p:spTree>
    <p:extLst>
      <p:ext uri="{BB962C8B-B14F-4D97-AF65-F5344CB8AC3E}">
        <p14:creationId xmlns:p14="http://schemas.microsoft.com/office/powerpoint/2010/main" val="5741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2320019"/>
            <a:ext cx="1119554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 3 semantic clusters and set threshold to 7.5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to get these k style images: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Merge style lists for multiple nearest semantic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 them by      mentioned in last slice and no repeated ones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56" y="4989419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4" y="1575882"/>
            <a:ext cx="10734132" cy="6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3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Subset of results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6" y="1343023"/>
            <a:ext cx="1071034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2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35" y="1581150"/>
            <a:ext cx="11458897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Subset of results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8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76450" y="135304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5: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3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study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859093"/>
            <a:ext cx="114997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Pre-work: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benchmark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of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55 images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50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:randomly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chosen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FiveK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rest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downloaded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Flickr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Resize : 500-pixels wide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Store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8-bit sRGB JPEG </a:t>
            </a:r>
          </a:p>
        </p:txBody>
      </p:sp>
    </p:spTree>
    <p:extLst>
      <p:ext uri="{BB962C8B-B14F-4D97-AF65-F5344CB8AC3E}">
        <p14:creationId xmlns:p14="http://schemas.microsoft.com/office/powerpoint/2010/main" val="34804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study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224972"/>
            <a:ext cx="114997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Baseline(Pro)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 diverse stylizations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created by a professional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artist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Globally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edit the color and tone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tools 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Adobe Photoshop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 studys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37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1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77372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Evaluated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selection(P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S,IP)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semantic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I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searches for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semantically similar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images in the style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different sizes of style exemplars: 1500 and 50</a:t>
            </a:r>
          </a:p>
        </p:txBody>
      </p:sp>
    </p:spTree>
    <p:extLst>
      <p:ext uri="{BB962C8B-B14F-4D97-AF65-F5344CB8AC3E}">
        <p14:creationId xmlns:p14="http://schemas.microsoft.com/office/powerpoint/2010/main" val="15771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1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96422"/>
            <a:ext cx="10394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Both apply the same sytle sampling and transfer tech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37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users participated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:rate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stylization quality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each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group of results on a five-point Likert scale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ranging from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 (worst) to 5 (best) </a:t>
            </a:r>
          </a:p>
        </p:txBody>
      </p:sp>
    </p:spTree>
    <p:extLst>
      <p:ext uri="{BB962C8B-B14F-4D97-AF65-F5344CB8AC3E}">
        <p14:creationId xmlns:p14="http://schemas.microsoft.com/office/powerpoint/2010/main" val="34100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490663"/>
            <a:ext cx="10330271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9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1" y="1788276"/>
            <a:ext cx="10394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(3.820 ± 0.403) outperforms all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other techniques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(3.169 ± 0.444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substantially worse than OURS 1500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00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1" y="1483476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database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becomes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smaller: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performance of direct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 drops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dramatically (2.421 ± 0.436 for DIRECT 50)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stays stable (3.620 ± 0.413 for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OURS 50)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8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934347"/>
            <a:ext cx="103060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novel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two-step style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algorithm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can learn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between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content and style even with very few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examples </a:t>
            </a:r>
          </a:p>
        </p:txBody>
      </p:sp>
    </p:spTree>
    <p:extLst>
      <p:ext uri="{BB962C8B-B14F-4D97-AF65-F5344CB8AC3E}">
        <p14:creationId xmlns:p14="http://schemas.microsoft.com/office/powerpoint/2010/main" val="1661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0" y="1216776"/>
            <a:ext cx="108086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Found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 finds a semantically meaningful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match a 			good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result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2" name="不等于号 1"/>
          <p:cNvSpPr/>
          <p:nvPr/>
        </p:nvSpPr>
        <p:spPr>
          <a:xfrm>
            <a:off x="5526954" y="2806450"/>
            <a:ext cx="506364" cy="466725"/>
          </a:xfrm>
          <a:prstGeom prst="mathNotEqual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29" y="3894432"/>
            <a:ext cx="6630014" cy="233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934347"/>
            <a:ext cx="1082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 startAt="4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(2.881 ± 0.480) got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lower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mean score than {OURS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OURS 50,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1500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} with the largest standard deviation of scores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457293"/>
            <a:ext cx="1082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artist-created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filters do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not adapt to the content of the image in the same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way 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technique does.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2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064376"/>
            <a:ext cx="10820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tends to be subjective in nature;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ome of users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might be uncomfortable with the aggressive stylizations of a professional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is learned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from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more ‘natural’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Softwares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not fit every photo well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 depend on the exemplar chosen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Improve:learn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style transform from input-stylized image pairs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Disadvantage: the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amout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1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2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77372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compare our style transfer technique</a:t>
            </a:r>
            <a:b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 four different statistics-based style transfer techniques : MK, SMH, PDF, PHR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exemplars are chosen by our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these methods are used only for the transfer. </a:t>
            </a:r>
          </a:p>
        </p:txBody>
      </p:sp>
    </p:spTree>
    <p:extLst>
      <p:ext uri="{BB962C8B-B14F-4D97-AF65-F5344CB8AC3E}">
        <p14:creationId xmlns:p14="http://schemas.microsoft.com/office/powerpoint/2010/main" val="20077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2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77372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we give users(27):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photograph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exemplar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randomly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arranged set of five stylized images created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29502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2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09650" y="1891722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Ask users to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rate the results in terms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style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transfer and visual quality on a five-point Likert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scale ranging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from 1 (worst) to 5 (best) 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9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500188"/>
            <a:ext cx="10614341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1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1" y="1503460"/>
            <a:ext cx="10394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OURS 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4.002± 0.336) records the best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rating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MK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3.730±0.440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is ranked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second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SHM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(2.949 ± 0.545),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PDF(2.494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± 0.577), and PHR (2.286 ± 0.452) are less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favored by users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457293"/>
            <a:ext cx="10820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three techniques have more expressive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color transfer models leading to over-fitting and poor results 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5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0" y="1372580"/>
            <a:ext cx="6000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5: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7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662538" y="1219134"/>
            <a:ext cx="111103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Proposed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automatic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 to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photographs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based on their content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S :</a:t>
            </a: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semantic features,clusteromg,leverage, style ranking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I  P:</a:t>
            </a: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Nearest(semantic featiures),merging, sampling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7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662538" y="1219134"/>
            <a:ext cx="111103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produces  a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diverse set of compelling, high-quality stylized results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have extensively evaluated both style selection and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transfer components of our technique and studies show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users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clearly prefer our results over other variations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pipeline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79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8357" y="2333008"/>
            <a:ext cx="5044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r>
              <a:rPr lang="en-US" altLang="zh-C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6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 in this paper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learning the ‘right’ looks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Robustly apply styles to generate stylized outputs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Define stylizations as global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transformations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color and luminance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879463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used 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Target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(small, not enough):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stylized exemplar images(good styles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select the style from here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large photo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collection,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curated,good&amp;poor):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Millions(‘All’ styles &amp; Semantic content)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279512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use the large photo collection to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content-to–style mapping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the transform between one photo and one certain exemplar in target style database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8203</TotalTime>
  <Words>1884</Words>
  <Application>Microsoft Office PowerPoint</Application>
  <PresentationFormat>自定义</PresentationFormat>
  <Paragraphs>341</Paragraphs>
  <Slides>69</Slides>
  <Notes>68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1431</cp:revision>
  <dcterms:created xsi:type="dcterms:W3CDTF">2016-03-06T12:02:16Z</dcterms:created>
  <dcterms:modified xsi:type="dcterms:W3CDTF">2018-04-08T12:55:58Z</dcterms:modified>
</cp:coreProperties>
</file>