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3" r:id="rId1"/>
    <p:sldMasterId id="2147483694" r:id="rId2"/>
    <p:sldMasterId id="2147483707" r:id="rId3"/>
  </p:sldMasterIdLst>
  <p:notesMasterIdLst>
    <p:notesMasterId r:id="rId15"/>
  </p:notesMasterIdLst>
  <p:sldIdLst>
    <p:sldId id="256" r:id="rId4"/>
    <p:sldId id="266" r:id="rId5"/>
    <p:sldId id="281" r:id="rId6"/>
    <p:sldId id="282" r:id="rId7"/>
    <p:sldId id="283" r:id="rId8"/>
    <p:sldId id="268" r:id="rId9"/>
    <p:sldId id="287" r:id="rId10"/>
    <p:sldId id="284" r:id="rId11"/>
    <p:sldId id="285" r:id="rId12"/>
    <p:sldId id="286" r:id="rId13"/>
    <p:sldId id="27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C00"/>
    <a:srgbClr val="FFC732"/>
    <a:srgbClr val="E1E500"/>
    <a:srgbClr val="2E82B5"/>
    <a:srgbClr val="745800"/>
    <a:srgbClr val="FFC70A"/>
    <a:srgbClr val="FFC713"/>
    <a:srgbClr val="FFE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5C2EC17-D7EB-4E5C-89D5-15A7349593BD}" type="datetime1">
              <a:rPr lang="ko-KR" altLang="en-US"/>
              <a:pPr lvl="0">
                <a:defRPr/>
              </a:pPr>
              <a:t>2020-11-26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7CF153B-329A-4614-8FE4-611D44176CE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605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A16C20-0C8C-4F85-B5A7-50043021BAFC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4800"/>
          </a:xfrm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fld id="{65A16C20-0C8C-4F85-B5A7-50043021BAFC}" type="slidenum">
              <a:rPr lang="en-US" altLang="ko-KR">
                <a:solidFill>
                  <a:srgbClr val="000000"/>
                </a:solidFill>
              </a:rPr>
              <a:pPr eaLnBrk="1" hangingPunct="1">
                <a:defRPr/>
              </a:pPr>
              <a:t>9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4800"/>
          </a:xfrm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fld id="{65A16C20-0C8C-4F85-B5A7-50043021BAFC}" type="slidenum">
              <a:rPr lang="en-US" altLang="ko-KR">
                <a:solidFill>
                  <a:srgbClr val="000000"/>
                </a:solidFill>
              </a:rPr>
              <a:pPr eaLnBrk="1" hangingPunct="1">
                <a:defRPr/>
              </a:pPr>
              <a:t>10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4800"/>
          </a:xfrm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8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69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087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9936530"/>
      </p:ext>
    </p:extLst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69829075"/>
      </p:ext>
    </p:extLst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24123200"/>
      </p:ext>
    </p:extLst>
  </p:cSld>
  <p:clrMapOvr>
    <a:masterClrMapping/>
  </p:clrMapOvr>
  <p:transition spd="slow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5931094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53348541"/>
      </p:ext>
    </p:extLst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09770971"/>
      </p:ext>
    </p:extLst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363358"/>
      </p:ext>
    </p:extLst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164344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48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6975351"/>
      </p:ext>
    </p:extLst>
  </p:cSld>
  <p:clrMapOvr>
    <a:masterClrMapping/>
  </p:clrMapOvr>
  <p:transition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24648633"/>
      </p:ext>
    </p:extLst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08459807"/>
      </p:ext>
    </p:extLst>
  </p:cSld>
  <p:clrMapOvr>
    <a:masterClrMapping/>
  </p:clrMapOvr>
  <p:transition spd="slow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471529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15550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99688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4556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398061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271892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29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606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0295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112436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342002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388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24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41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57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7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4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A84F-9739-49BA-96C0-5DC96263C52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20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ChangeArrowheads="1"/>
          </p:cNvSpPr>
          <p:nvPr userDrawn="1"/>
        </p:nvSpPr>
        <p:spPr bwMode="auto">
          <a:xfrm>
            <a:off x="406400" y="152400"/>
            <a:ext cx="1320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화면이름</a:t>
            </a:r>
          </a:p>
        </p:txBody>
      </p:sp>
      <p:sp>
        <p:nvSpPr>
          <p:cNvPr id="9222" name="Rectangle 6"/>
          <p:cNvSpPr>
            <a:spLocks noChangeArrowheads="1"/>
          </p:cNvSpPr>
          <p:nvPr userDrawn="1"/>
        </p:nvSpPr>
        <p:spPr bwMode="auto">
          <a:xfrm>
            <a:off x="1727200" y="152400"/>
            <a:ext cx="162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200" b="1">
              <a:solidFill>
                <a:srgbClr val="000000"/>
              </a:solidFill>
            </a:endParaRPr>
          </a:p>
        </p:txBody>
      </p:sp>
      <p:sp>
        <p:nvSpPr>
          <p:cNvPr id="9223" name="Rectangle 7"/>
          <p:cNvSpPr>
            <a:spLocks noChangeArrowheads="1"/>
          </p:cNvSpPr>
          <p:nvPr userDrawn="1"/>
        </p:nvSpPr>
        <p:spPr bwMode="auto">
          <a:xfrm>
            <a:off x="3352800" y="152400"/>
            <a:ext cx="1320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파일이름</a:t>
            </a:r>
          </a:p>
        </p:txBody>
      </p:sp>
      <p:sp>
        <p:nvSpPr>
          <p:cNvPr id="9224" name="Rectangle 8"/>
          <p:cNvSpPr>
            <a:spLocks noChangeArrowheads="1"/>
          </p:cNvSpPr>
          <p:nvPr userDrawn="1"/>
        </p:nvSpPr>
        <p:spPr bwMode="auto">
          <a:xfrm>
            <a:off x="4673600" y="152400"/>
            <a:ext cx="162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200" b="1">
              <a:solidFill>
                <a:srgbClr val="000000"/>
              </a:solidFill>
            </a:endParaRPr>
          </a:p>
        </p:txBody>
      </p:sp>
      <p:sp>
        <p:nvSpPr>
          <p:cNvPr id="9225" name="Rectangle 9"/>
          <p:cNvSpPr>
            <a:spLocks noChangeArrowheads="1"/>
          </p:cNvSpPr>
          <p:nvPr userDrawn="1"/>
        </p:nvSpPr>
        <p:spPr bwMode="auto">
          <a:xfrm>
            <a:off x="6299200" y="152400"/>
            <a:ext cx="162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>
                <a:solidFill>
                  <a:srgbClr val="000000"/>
                </a:solidFill>
              </a:rPr>
              <a:t>Contents </a:t>
            </a:r>
          </a:p>
        </p:txBody>
      </p:sp>
      <p:sp>
        <p:nvSpPr>
          <p:cNvPr id="9226" name="Rectangle 10"/>
          <p:cNvSpPr>
            <a:spLocks noChangeArrowheads="1"/>
          </p:cNvSpPr>
          <p:nvPr userDrawn="1"/>
        </p:nvSpPr>
        <p:spPr bwMode="auto">
          <a:xfrm>
            <a:off x="7924802" y="152400"/>
            <a:ext cx="38735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200" b="1">
              <a:solidFill>
                <a:srgbClr val="000000"/>
              </a:solidFill>
            </a:endParaRPr>
          </a:p>
        </p:txBody>
      </p:sp>
      <p:sp>
        <p:nvSpPr>
          <p:cNvPr id="9227" name="Rectangle 11"/>
          <p:cNvSpPr>
            <a:spLocks noChangeArrowheads="1"/>
          </p:cNvSpPr>
          <p:nvPr userDrawn="1"/>
        </p:nvSpPr>
        <p:spPr bwMode="auto">
          <a:xfrm>
            <a:off x="406400" y="533400"/>
            <a:ext cx="1137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>
              <a:solidFill>
                <a:srgbClr val="000000"/>
              </a:solidFill>
            </a:endParaRPr>
          </a:p>
        </p:txBody>
      </p:sp>
      <p:sp>
        <p:nvSpPr>
          <p:cNvPr id="9228" name="Rectangle 12"/>
          <p:cNvSpPr>
            <a:spLocks noChangeArrowheads="1"/>
          </p:cNvSpPr>
          <p:nvPr userDrawn="1"/>
        </p:nvSpPr>
        <p:spPr bwMode="auto">
          <a:xfrm>
            <a:off x="406400" y="990600"/>
            <a:ext cx="11176000" cy="5678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>
              <a:solidFill>
                <a:srgbClr val="000000"/>
              </a:solidFill>
            </a:endParaRPr>
          </a:p>
        </p:txBody>
      </p:sp>
      <p:sp>
        <p:nvSpPr>
          <p:cNvPr id="9229" name="Rectangle 13"/>
          <p:cNvSpPr>
            <a:spLocks noChangeArrowheads="1"/>
          </p:cNvSpPr>
          <p:nvPr userDrawn="1"/>
        </p:nvSpPr>
        <p:spPr bwMode="auto">
          <a:xfrm>
            <a:off x="406400" y="5334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Directory</a:t>
            </a:r>
          </a:p>
        </p:txBody>
      </p:sp>
      <p:sp>
        <p:nvSpPr>
          <p:cNvPr id="9230" name="Rectangle 14"/>
          <p:cNvSpPr>
            <a:spLocks noChangeArrowheads="1"/>
          </p:cNvSpPr>
          <p:nvPr userDrawn="1"/>
        </p:nvSpPr>
        <p:spPr bwMode="auto">
          <a:xfrm>
            <a:off x="9855200" y="990600"/>
            <a:ext cx="1930400" cy="5678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>
              <a:solidFill>
                <a:srgbClr val="000000"/>
              </a:solidFill>
            </a:endParaRPr>
          </a:p>
        </p:txBody>
      </p:sp>
      <p:sp>
        <p:nvSpPr>
          <p:cNvPr id="9231" name="Rectangle 15"/>
          <p:cNvSpPr>
            <a:spLocks noChangeArrowheads="1"/>
          </p:cNvSpPr>
          <p:nvPr userDrawn="1"/>
        </p:nvSpPr>
        <p:spPr bwMode="auto">
          <a:xfrm>
            <a:off x="9855200" y="990603"/>
            <a:ext cx="193040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화면설명</a:t>
            </a:r>
          </a:p>
        </p:txBody>
      </p:sp>
      <p:sp>
        <p:nvSpPr>
          <p:cNvPr id="9232" name="Rectangle 16"/>
          <p:cNvSpPr>
            <a:spLocks noChangeArrowheads="1"/>
          </p:cNvSpPr>
          <p:nvPr userDrawn="1"/>
        </p:nvSpPr>
        <p:spPr bwMode="auto">
          <a:xfrm>
            <a:off x="9855200" y="4191000"/>
            <a:ext cx="1930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화면진행</a:t>
            </a:r>
          </a:p>
        </p:txBody>
      </p:sp>
      <p:sp>
        <p:nvSpPr>
          <p:cNvPr id="9235" name="Rectangle 19"/>
          <p:cNvSpPr>
            <a:spLocks noChangeArrowheads="1"/>
          </p:cNvSpPr>
          <p:nvPr userDrawn="1"/>
        </p:nvSpPr>
        <p:spPr bwMode="auto">
          <a:xfrm>
            <a:off x="2032000" y="533400"/>
            <a:ext cx="8128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00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42" name="Rectangle 26"/>
          <p:cNvSpPr>
            <a:spLocks noChangeArrowheads="1"/>
          </p:cNvSpPr>
          <p:nvPr userDrawn="1"/>
        </p:nvSpPr>
        <p:spPr bwMode="auto">
          <a:xfrm>
            <a:off x="7247469" y="533400"/>
            <a:ext cx="1824567" cy="3746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작 성 자 </a:t>
            </a:r>
            <a:r>
              <a:rPr kumimoji="1" lang="en-US" altLang="ko-KR" sz="1200" b="1">
                <a:solidFill>
                  <a:srgbClr val="000000"/>
                </a:solidFill>
              </a:rPr>
              <a:t>/ </a:t>
            </a:r>
            <a:r>
              <a:rPr kumimoji="1" lang="ko-KR" altLang="en-US" sz="1200" b="1">
                <a:solidFill>
                  <a:srgbClr val="000000"/>
                </a:solidFill>
              </a:rPr>
              <a:t>날짜</a:t>
            </a:r>
          </a:p>
        </p:txBody>
      </p:sp>
    </p:spTree>
    <p:extLst>
      <p:ext uri="{BB962C8B-B14F-4D97-AF65-F5344CB8AC3E}">
        <p14:creationId xmlns:p14="http://schemas.microsoft.com/office/powerpoint/2010/main" val="193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 dir="d"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68301" y="430214"/>
            <a:ext cx="2207684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00">
                <a:solidFill>
                  <a:srgbClr val="000000"/>
                </a:solidFill>
                <a:latin typeface="Trebuchet MS" pitchFamily="34" charset="0"/>
                <a:ea typeface="돋움" pitchFamily="50" charset="-127"/>
              </a:rPr>
              <a:t>P R O J E C T   N A M E _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21218" y="1035051"/>
            <a:ext cx="5613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1 Depth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4904318" y="488951"/>
            <a:ext cx="4924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작성자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374651" y="446089"/>
            <a:ext cx="11648016" cy="6078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4826000" y="733425"/>
            <a:ext cx="7196667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374651" y="1020763"/>
            <a:ext cx="11648016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37" name="Line 13"/>
          <p:cNvSpPr>
            <a:spLocks noChangeShapeType="1"/>
          </p:cNvSpPr>
          <p:nvPr userDrawn="1"/>
        </p:nvSpPr>
        <p:spPr bwMode="auto">
          <a:xfrm>
            <a:off x="4819651" y="444501"/>
            <a:ext cx="2116" cy="5746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9647767" y="1557338"/>
            <a:ext cx="1964267" cy="2143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>
                <a:solidFill>
                  <a:srgbClr val="000000"/>
                </a:solidFill>
                <a:latin typeface="Trebuchet MS" pitchFamily="34" charset="0"/>
              </a:rPr>
              <a:t>P A G E  D E S C R I P T I O N</a:t>
            </a:r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>
            <a:off x="374651" y="1255714"/>
            <a:ext cx="11648016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>
            <a:off x="374651" y="1493839"/>
            <a:ext cx="11648016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>
            <a:off x="5685368" y="444501"/>
            <a:ext cx="4233" cy="1039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>
            <a:off x="7797801" y="444500"/>
            <a:ext cx="4233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8737601" y="444500"/>
            <a:ext cx="4233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45" name="Text Box 21"/>
          <p:cNvSpPr txBox="1">
            <a:spLocks noChangeArrowheads="1"/>
          </p:cNvSpPr>
          <p:nvPr userDrawn="1"/>
        </p:nvSpPr>
        <p:spPr bwMode="auto">
          <a:xfrm>
            <a:off x="4904318" y="763588"/>
            <a:ext cx="4924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승인자</a:t>
            </a:r>
          </a:p>
        </p:txBody>
      </p:sp>
      <p:sp>
        <p:nvSpPr>
          <p:cNvPr id="1046" name="Text Box 22"/>
          <p:cNvSpPr txBox="1">
            <a:spLocks noChangeArrowheads="1"/>
          </p:cNvSpPr>
          <p:nvPr userDrawn="1"/>
        </p:nvSpPr>
        <p:spPr bwMode="auto">
          <a:xfrm>
            <a:off x="7920567" y="479426"/>
            <a:ext cx="4924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작성일</a:t>
            </a:r>
          </a:p>
        </p:txBody>
      </p:sp>
      <p:sp>
        <p:nvSpPr>
          <p:cNvPr id="1047" name="Text Box 23"/>
          <p:cNvSpPr txBox="1">
            <a:spLocks noChangeArrowheads="1"/>
          </p:cNvSpPr>
          <p:nvPr userDrawn="1"/>
        </p:nvSpPr>
        <p:spPr bwMode="auto">
          <a:xfrm>
            <a:off x="7920567" y="763588"/>
            <a:ext cx="4924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승인일</a:t>
            </a:r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>
            <a:off x="1200152" y="1020763"/>
            <a:ext cx="423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>
            <a:off x="2741085" y="1020763"/>
            <a:ext cx="2116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>
            <a:off x="3498851" y="1020763"/>
            <a:ext cx="2116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51" name="Text Box 27"/>
          <p:cNvSpPr txBox="1">
            <a:spLocks noChangeArrowheads="1"/>
          </p:cNvSpPr>
          <p:nvPr userDrawn="1"/>
        </p:nvSpPr>
        <p:spPr bwMode="auto">
          <a:xfrm>
            <a:off x="2764367" y="1035051"/>
            <a:ext cx="5613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2 Depth</a:t>
            </a:r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>
            <a:off x="6669618" y="1020763"/>
            <a:ext cx="4233" cy="474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54" name="Text Box 30"/>
          <p:cNvSpPr txBox="1">
            <a:spLocks noChangeArrowheads="1"/>
          </p:cNvSpPr>
          <p:nvPr userDrawn="1"/>
        </p:nvSpPr>
        <p:spPr bwMode="auto">
          <a:xfrm>
            <a:off x="5770034" y="1035051"/>
            <a:ext cx="5613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3 Depth</a:t>
            </a:r>
          </a:p>
        </p:txBody>
      </p:sp>
      <p:sp>
        <p:nvSpPr>
          <p:cNvPr id="1056" name="Line 32"/>
          <p:cNvSpPr>
            <a:spLocks noChangeShapeType="1"/>
          </p:cNvSpPr>
          <p:nvPr userDrawn="1"/>
        </p:nvSpPr>
        <p:spPr bwMode="auto">
          <a:xfrm>
            <a:off x="9554634" y="1020763"/>
            <a:ext cx="2117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8820151" y="1035051"/>
            <a:ext cx="5613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4 Depth</a:t>
            </a:r>
          </a:p>
        </p:txBody>
      </p:sp>
      <p:sp>
        <p:nvSpPr>
          <p:cNvPr id="1058" name="Text Box 34"/>
          <p:cNvSpPr txBox="1">
            <a:spLocks noChangeArrowheads="1"/>
          </p:cNvSpPr>
          <p:nvPr userDrawn="1"/>
        </p:nvSpPr>
        <p:spPr bwMode="auto">
          <a:xfrm>
            <a:off x="431801" y="1273176"/>
            <a:ext cx="55976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화 면 명</a:t>
            </a:r>
          </a:p>
        </p:txBody>
      </p:sp>
      <p:sp>
        <p:nvSpPr>
          <p:cNvPr id="1060" name="Text Box 36"/>
          <p:cNvSpPr txBox="1">
            <a:spLocks noChangeArrowheads="1"/>
          </p:cNvSpPr>
          <p:nvPr userDrawn="1"/>
        </p:nvSpPr>
        <p:spPr bwMode="auto">
          <a:xfrm>
            <a:off x="5770034" y="1273176"/>
            <a:ext cx="55976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화 일 명</a:t>
            </a:r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>
            <a:off x="11156951" y="444500"/>
            <a:ext cx="2116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64" name="Text Box 40"/>
          <p:cNvSpPr txBox="1">
            <a:spLocks noChangeArrowheads="1"/>
          </p:cNvSpPr>
          <p:nvPr userDrawn="1"/>
        </p:nvSpPr>
        <p:spPr bwMode="auto">
          <a:xfrm>
            <a:off x="11296651" y="479426"/>
            <a:ext cx="42351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확 인</a:t>
            </a:r>
          </a:p>
        </p:txBody>
      </p:sp>
      <p:sp>
        <p:nvSpPr>
          <p:cNvPr id="1067" name="Line 43"/>
          <p:cNvSpPr>
            <a:spLocks noChangeShapeType="1"/>
          </p:cNvSpPr>
          <p:nvPr userDrawn="1"/>
        </p:nvSpPr>
        <p:spPr bwMode="auto">
          <a:xfrm>
            <a:off x="9235018" y="1524000"/>
            <a:ext cx="2116" cy="5073650"/>
          </a:xfrm>
          <a:prstGeom prst="line">
            <a:avLst/>
          </a:prstGeom>
          <a:noFill/>
          <a:ln w="3175">
            <a:solidFill>
              <a:srgbClr val="C0C0C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68" name="Line 44"/>
          <p:cNvSpPr>
            <a:spLocks noChangeShapeType="1"/>
          </p:cNvSpPr>
          <p:nvPr userDrawn="1"/>
        </p:nvSpPr>
        <p:spPr bwMode="auto">
          <a:xfrm>
            <a:off x="9264651" y="1773238"/>
            <a:ext cx="2783416" cy="0"/>
          </a:xfrm>
          <a:prstGeom prst="line">
            <a:avLst/>
          </a:prstGeom>
          <a:noFill/>
          <a:ln w="3175">
            <a:solidFill>
              <a:srgbClr val="C0C0C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pic>
        <p:nvPicPr>
          <p:cNvPr id="2" name="Picture 46" descr="logo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4" y="6621464"/>
            <a:ext cx="1056217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25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4951" y="1724025"/>
            <a:ext cx="9144000" cy="2033588"/>
          </a:xfrm>
        </p:spPr>
        <p:txBody>
          <a:bodyPr/>
          <a:lstStyle/>
          <a:p>
            <a:r>
              <a:rPr lang="ko-KR" altLang="en-US" b="1" dirty="0"/>
              <a:t>웹</a:t>
            </a:r>
            <a:r>
              <a:rPr lang="en-US" altLang="ko-KR" b="1" dirty="0"/>
              <a:t>/XML </a:t>
            </a:r>
            <a:r>
              <a:rPr lang="ko-KR" altLang="en-US" b="1" dirty="0"/>
              <a:t>프로그래밍</a:t>
            </a:r>
            <a:br>
              <a:rPr lang="en-US" altLang="ko-KR" b="1" dirty="0"/>
            </a:br>
            <a:r>
              <a:rPr lang="en-US" altLang="ko-KR" b="1" dirty="0"/>
              <a:t>8</a:t>
            </a:r>
            <a:r>
              <a:rPr lang="ko-KR" altLang="en-US" b="1" dirty="0"/>
              <a:t>팀 스토리 보드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B28FC-3644-468B-A7A6-5DD551C866D5}"/>
              </a:ext>
            </a:extLst>
          </p:cNvPr>
          <p:cNvSpPr txBox="1"/>
          <p:nvPr/>
        </p:nvSpPr>
        <p:spPr>
          <a:xfrm>
            <a:off x="5447900" y="4466122"/>
            <a:ext cx="5476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19120488 </a:t>
            </a:r>
            <a:r>
              <a:rPr lang="ko-KR" altLang="en-US" sz="2400" b="1" dirty="0"/>
              <a:t>김이주</a:t>
            </a:r>
            <a:endParaRPr lang="en-US" altLang="ko-KR" sz="2400" b="1" dirty="0"/>
          </a:p>
          <a:p>
            <a:pPr algn="r"/>
            <a:r>
              <a:rPr lang="en-US" altLang="ko-KR" sz="2400" b="1" dirty="0"/>
              <a:t>19133474 </a:t>
            </a:r>
            <a:r>
              <a:rPr lang="ko-KR" altLang="en-US" sz="2400" b="1" dirty="0"/>
              <a:t>문지원</a:t>
            </a:r>
            <a:endParaRPr lang="en-US" altLang="ko-KR" sz="2400" b="1" dirty="0"/>
          </a:p>
          <a:p>
            <a:pPr algn="r"/>
            <a:r>
              <a:rPr lang="en-US" altLang="ko-KR" sz="2400" b="1" dirty="0"/>
              <a:t>19121194 </a:t>
            </a:r>
            <a:r>
              <a:rPr lang="ko-KR" altLang="en-US" sz="2400" b="1" dirty="0"/>
              <a:t>이서영</a:t>
            </a:r>
          </a:p>
        </p:txBody>
      </p:sp>
    </p:spTree>
    <p:extLst>
      <p:ext uri="{BB962C8B-B14F-4D97-AF65-F5344CB8AC3E}">
        <p14:creationId xmlns:p14="http://schemas.microsoft.com/office/powerpoint/2010/main" val="2766043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9455" y="553527"/>
            <a:ext cx="2647830" cy="387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>
                <a:latin typeface="함초롬돋움"/>
                <a:ea typeface="함초롬돋움"/>
                <a:cs typeface="함초롬돋움"/>
              </a:rPr>
              <a:t>추천도서 홈페이지</a:t>
            </a:r>
            <a:endParaRPr lang="ko-KR" altLang="en-US" sz="2000" b="1">
              <a:ea typeface="함초롬돋움"/>
              <a:cs typeface="함초롬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74706" y="472150"/>
            <a:ext cx="1844038" cy="23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>
                <a:latin typeface="함초롬돋움"/>
                <a:ea typeface="함초롬돋움"/>
                <a:cs typeface="함초롬돋움"/>
              </a:rPr>
              <a:t>김이주</a:t>
            </a:r>
            <a:r>
              <a:rPr lang="en-US" altLang="ko-KR" sz="1000" b="1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000" b="1">
                <a:latin typeface="함초롬돋움"/>
                <a:ea typeface="함초롬돋움"/>
                <a:cs typeface="함초롬돋움"/>
              </a:rPr>
              <a:t> 문지원</a:t>
            </a:r>
            <a:r>
              <a:rPr lang="en-US" altLang="ko-KR" sz="1000" b="1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000" b="1">
                <a:latin typeface="함초롬돋움"/>
                <a:ea typeface="함초롬돋움"/>
                <a:cs typeface="함초롬돋움"/>
              </a:rPr>
              <a:t> 이서영</a:t>
            </a:r>
            <a:endParaRPr lang="ko-KR" altLang="en-US" sz="1000" b="1">
              <a:ea typeface="함초롬돋움"/>
              <a:cs typeface="함초롬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6521" y="479867"/>
            <a:ext cx="1844038" cy="24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b="1">
                <a:latin typeface="함초롬돋움"/>
                <a:ea typeface="함초롬돋움"/>
                <a:cs typeface="함초롬돋움"/>
              </a:rPr>
              <a:t>2020.</a:t>
            </a:r>
            <a:r>
              <a:rPr lang="ko-KR" altLang="en-US" sz="1000" b="1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000" b="1">
                <a:latin typeface="함초롬돋움"/>
                <a:ea typeface="함초롬돋움"/>
                <a:cs typeface="함초롬돋움"/>
              </a:rPr>
              <a:t>11.</a:t>
            </a:r>
            <a:r>
              <a:rPr lang="ko-KR" altLang="en-US" sz="1000" b="1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000" b="1">
                <a:latin typeface="함초롬돋움"/>
                <a:ea typeface="함초롬돋움"/>
                <a:cs typeface="함초롬돋움"/>
              </a:rPr>
              <a:t>23.</a:t>
            </a:r>
            <a:r>
              <a:rPr lang="ko-KR" altLang="en-US" sz="1000" b="1">
                <a:latin typeface="함초롬돋움"/>
                <a:ea typeface="함초롬돋움"/>
                <a:cs typeface="함초롬돋움"/>
              </a:rPr>
              <a:t> 화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3846" y="1504709"/>
            <a:ext cx="5975270" cy="49939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51377" y="2422242"/>
            <a:ext cx="2513877" cy="3256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 i="0" u="none" strike="noStrike">
                <a:latin typeface="함초롬돋움"/>
                <a:ea typeface="함초롬돋움"/>
                <a:cs typeface="함초롬돋움"/>
              </a:rPr>
              <a:t>A`` - </a:t>
            </a:r>
            <a:r>
              <a:rPr sz="1000" b="0" i="0" u="none" strike="noStrike">
                <a:latin typeface="함초롬돋움"/>
                <a:ea typeface="함초롬돋움"/>
                <a:cs typeface="함초롬돋움"/>
              </a:rPr>
              <a:t>화면 상단 중앙에 사용자가 선택한 컨텐츠의 특정 정보가 포함된 리스트의 주가 되는 정보를 노출시켜 현재 사용자의 위치를 알 수 있게 하고</a:t>
            </a:r>
            <a:r>
              <a:rPr lang="EN-US" sz="1000" b="0" i="0" u="none" strike="noStrike">
                <a:latin typeface="함초롬돋움"/>
                <a:ea typeface="함초롬돋움"/>
                <a:cs typeface="함초롬돋움"/>
              </a:rPr>
              <a:t>, </a:t>
            </a:r>
            <a:r>
              <a:rPr sz="1000" b="0" i="0" u="none" strike="noStrike">
                <a:latin typeface="함초롬돋움"/>
                <a:ea typeface="함초롬돋움"/>
                <a:cs typeface="함초롬돋움"/>
              </a:rPr>
              <a:t>좌측에는 로고</a:t>
            </a:r>
            <a:r>
              <a:rPr lang="EN-US" sz="1000" b="0" i="0" u="none" strike="noStrike">
                <a:latin typeface="함초롬돋움"/>
                <a:ea typeface="함초롬돋움"/>
                <a:cs typeface="함초롬돋움"/>
              </a:rPr>
              <a:t>, </a:t>
            </a:r>
            <a:r>
              <a:rPr sz="1000" b="0" i="0" u="none" strike="noStrike">
                <a:latin typeface="함초롬돋움"/>
                <a:ea typeface="함초롬돋움"/>
                <a:cs typeface="함초롬돋움"/>
              </a:rPr>
              <a:t>우측에는 사용자가 사이트를 편리하게 이용할 수 있는 메뉴를 위치시킨다</a:t>
            </a:r>
            <a:r>
              <a:rPr lang="EN-US" sz="1000" b="0" i="0" u="none" strike="noStrike">
                <a:latin typeface="함초롬돋움"/>
                <a:ea typeface="함초롬돋움"/>
                <a:cs typeface="함초롬돋움"/>
              </a:rPr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0" i="0" u="none" strike="noStrike">
              <a:latin typeface="함초롬돋움"/>
              <a:ea typeface="함초롬돋움"/>
              <a:cs typeface="함초롬돋움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 i="0" u="none" strike="noStrike">
                <a:latin typeface="함초롬돋움"/>
                <a:ea typeface="함초롬돋움"/>
                <a:cs typeface="함초롬돋움"/>
              </a:rPr>
              <a:t>B`` - </a:t>
            </a:r>
            <a:r>
              <a:rPr sz="1000" b="0" i="0" u="none" strike="noStrike">
                <a:latin typeface="함초롬돋움"/>
                <a:ea typeface="함초롬돋움"/>
                <a:cs typeface="함초롬돋움"/>
              </a:rPr>
              <a:t>선택한 리스트에 대해</a:t>
            </a:r>
            <a:r>
              <a:rPr lang="EN-US" sz="1000" b="0" i="0" u="none" strike="noStrike">
                <a:latin typeface="함초롬돋움"/>
                <a:ea typeface="함초롬돋움"/>
                <a:cs typeface="함초롬돋움"/>
              </a:rPr>
              <a:t>, </a:t>
            </a:r>
            <a:r>
              <a:rPr sz="1000" b="0" i="0" u="none" strike="noStrike">
                <a:latin typeface="함초롬돋움"/>
                <a:ea typeface="함초롬돋움"/>
                <a:cs typeface="함초롬돋움"/>
              </a:rPr>
              <a:t>정보량이 많아 이전페이지에서 출력하지 못한 정보를 출력한다</a:t>
            </a:r>
            <a:r>
              <a:rPr lang="EN-US" sz="1000" b="0" i="0" u="none" strike="noStrike">
                <a:latin typeface="함초롬돋움"/>
                <a:ea typeface="함초롬돋움"/>
                <a:cs typeface="함초롬돋움"/>
              </a:rPr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0" i="0" u="none" strike="noStrike">
              <a:latin typeface="함초롬돋움"/>
              <a:ea typeface="함초롬돋움"/>
              <a:cs typeface="함초롬돋움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 i="0" u="none" strike="noStrike">
                <a:latin typeface="함초롬돋움"/>
                <a:ea typeface="함초롬돋움"/>
                <a:cs typeface="함초롬돋움"/>
              </a:rPr>
              <a:t>C`` - </a:t>
            </a:r>
            <a:r>
              <a:rPr sz="1000" b="0" i="0" u="none" strike="noStrike">
                <a:latin typeface="함초롬돋움"/>
                <a:ea typeface="함초롬돋움"/>
                <a:cs typeface="함초롬돋움"/>
              </a:rPr>
              <a:t>하단 저작권 영역으로</a:t>
            </a:r>
            <a:r>
              <a:rPr lang="EN-US" sz="1000" b="0" i="0" u="none" strike="noStrike">
                <a:latin typeface="함초롬돋움"/>
                <a:ea typeface="함초롬돋움"/>
                <a:cs typeface="함초롬돋움"/>
              </a:rPr>
              <a:t>, </a:t>
            </a:r>
            <a:r>
              <a:rPr sz="1000" b="0" i="0" u="none" strike="noStrike">
                <a:latin typeface="함초롬돋움"/>
                <a:ea typeface="함초롬돋움"/>
                <a:cs typeface="함초롬돋움"/>
              </a:rPr>
              <a:t>회사소개 및 위치</a:t>
            </a:r>
            <a:r>
              <a:rPr lang="EN-US" sz="1000" b="0" i="0" u="none" strike="noStrike">
                <a:latin typeface="함초롬돋움"/>
                <a:ea typeface="함초롬돋움"/>
                <a:cs typeface="함초롬돋움"/>
              </a:rPr>
              <a:t>, </a:t>
            </a:r>
            <a:r>
              <a:rPr sz="1000" b="0" i="0" u="none" strike="noStrike">
                <a:latin typeface="함초롬돋움"/>
                <a:ea typeface="함초롬돋움"/>
                <a:cs typeface="함초롬돋움"/>
              </a:rPr>
              <a:t>약도</a:t>
            </a:r>
            <a:r>
              <a:rPr lang="EN-US" sz="1000" b="0" i="0" u="none" strike="noStrike">
                <a:latin typeface="함초롬돋움"/>
                <a:ea typeface="함초롬돋움"/>
                <a:cs typeface="함초롬돋움"/>
              </a:rPr>
              <a:t>, </a:t>
            </a:r>
            <a:r>
              <a:rPr sz="1000" b="0" i="0" u="none" strike="noStrike">
                <a:latin typeface="함초롬돋움"/>
                <a:ea typeface="함초롬돋움"/>
                <a:cs typeface="함초롬돋움"/>
              </a:rPr>
              <a:t>관리자메일 등으로 구성된다</a:t>
            </a:r>
            <a:r>
              <a:rPr lang="EN-US" sz="1000" b="0" i="0" u="none" strike="noStrike">
                <a:latin typeface="함초롬돋움"/>
                <a:ea typeface="함초롬돋움"/>
                <a:cs typeface="함초롬돋움"/>
              </a:rPr>
              <a:t>.</a:t>
            </a:r>
            <a:endParaRPr lang="ko-KR" altLang="en-US" sz="1000">
              <a:ea typeface="함초롬돋움"/>
              <a:cs typeface="함초롬돋움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6426" y="1493857"/>
            <a:ext cx="349649" cy="31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/>
              <a:t>``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5960296"/>
            <a:ext cx="349649" cy="31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/>
              <a:t>``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62313" y="3590437"/>
            <a:ext cx="349649" cy="31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/>
              <a:t>``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422B38-B003-4139-AFF4-3A10A39B17F0}"/>
              </a:ext>
            </a:extLst>
          </p:cNvPr>
          <p:cNvSpPr txBox="1"/>
          <p:nvPr/>
        </p:nvSpPr>
        <p:spPr>
          <a:xfrm>
            <a:off x="1183531" y="1210146"/>
            <a:ext cx="3094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fin (</a:t>
            </a:r>
            <a:r>
              <a:rPr lang="ko-KR" altLang="en-US" sz="1600" dirty="0"/>
              <a:t>선택한 책의 줄거리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BA61B-D1D4-43EE-BEA5-4399DAA4C9CC}"/>
              </a:ext>
            </a:extLst>
          </p:cNvPr>
          <p:cNvSpPr txBox="1"/>
          <p:nvPr/>
        </p:nvSpPr>
        <p:spPr>
          <a:xfrm>
            <a:off x="6696725" y="1204837"/>
            <a:ext cx="2654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fin.xml / fin.dtd / fin.xsl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971F89-A3C7-4C3C-A9D4-5D54419258FB}"/>
              </a:ext>
            </a:extLst>
          </p:cNvPr>
          <p:cNvSpPr txBox="1"/>
          <p:nvPr/>
        </p:nvSpPr>
        <p:spPr>
          <a:xfrm>
            <a:off x="1183532" y="951921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fin</a:t>
            </a:r>
            <a:endParaRPr lang="ko-KR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796A95-93BD-455C-86CC-BBCEC63E09C3}"/>
              </a:ext>
            </a:extLst>
          </p:cNvPr>
          <p:cNvSpPr txBox="1"/>
          <p:nvPr/>
        </p:nvSpPr>
        <p:spPr>
          <a:xfrm>
            <a:off x="1168267" y="1713296"/>
            <a:ext cx="83354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월 다섯째 주 </a:t>
            </a:r>
            <a:r>
              <a:rPr lang="en-US" altLang="ko-KR" dirty="0"/>
              <a:t>: </a:t>
            </a:r>
            <a:r>
              <a:rPr lang="ko-KR" altLang="en-US" dirty="0"/>
              <a:t>만들 홈페이지 구상 및 각 조원의 역할분담</a:t>
            </a:r>
          </a:p>
          <a:p>
            <a:endParaRPr lang="ko-KR" altLang="en-US" dirty="0"/>
          </a:p>
          <a:p>
            <a:r>
              <a:rPr lang="en-US" altLang="ko-KR" dirty="0"/>
              <a:t>11</a:t>
            </a:r>
            <a:r>
              <a:rPr lang="ko-KR" altLang="en-US" dirty="0"/>
              <a:t>월 첫째 주 </a:t>
            </a:r>
            <a:r>
              <a:rPr lang="en-US" altLang="ko-KR" dirty="0"/>
              <a:t>: </a:t>
            </a:r>
            <a:r>
              <a:rPr lang="ko-KR" altLang="en-US" dirty="0"/>
              <a:t>자료 조사 및</a:t>
            </a:r>
            <a:r>
              <a:rPr lang="en-US" altLang="ko-KR" dirty="0"/>
              <a:t> DTD </a:t>
            </a:r>
            <a:r>
              <a:rPr lang="ko-KR" altLang="en-US" dirty="0"/>
              <a:t>작성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11</a:t>
            </a:r>
            <a:r>
              <a:rPr lang="ko-KR" altLang="en-US" dirty="0"/>
              <a:t>월 둘째 주 </a:t>
            </a:r>
            <a:r>
              <a:rPr lang="en-US" altLang="ko-KR" dirty="0"/>
              <a:t>: </a:t>
            </a:r>
            <a:r>
              <a:rPr lang="ko-KR" altLang="en-US" dirty="0"/>
              <a:t>각 조원이 맡은 항목의 </a:t>
            </a:r>
            <a:r>
              <a:rPr lang="en-US" altLang="ko-KR" dirty="0"/>
              <a:t>XML </a:t>
            </a:r>
            <a:r>
              <a:rPr lang="ko-KR" altLang="en-US" dirty="0"/>
              <a:t>작성</a:t>
            </a:r>
          </a:p>
          <a:p>
            <a:endParaRPr lang="ko-KR" altLang="en-US" dirty="0"/>
          </a:p>
          <a:p>
            <a:r>
              <a:rPr lang="en-US" altLang="ko-KR" dirty="0"/>
              <a:t>11</a:t>
            </a:r>
            <a:r>
              <a:rPr lang="ko-KR" altLang="en-US" dirty="0"/>
              <a:t>월 셋째 주 </a:t>
            </a:r>
            <a:r>
              <a:rPr lang="en-US" altLang="ko-KR" dirty="0"/>
              <a:t>: </a:t>
            </a:r>
            <a:r>
              <a:rPr lang="ko-KR" altLang="en-US" dirty="0"/>
              <a:t>홈페이지의 세부적인 요소 구상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월 넷째 주 </a:t>
            </a:r>
            <a:r>
              <a:rPr lang="en-US" altLang="ko-KR" dirty="0"/>
              <a:t>: XSL </a:t>
            </a:r>
            <a:r>
              <a:rPr lang="ko-KR" altLang="en-US" dirty="0"/>
              <a:t>작성 및 홈페이지 세부사항 조정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1DFAB-923B-4C80-BDF6-E1226CE62695}"/>
              </a:ext>
            </a:extLst>
          </p:cNvPr>
          <p:cNvSpPr txBox="1"/>
          <p:nvPr/>
        </p:nvSpPr>
        <p:spPr>
          <a:xfrm>
            <a:off x="1168267" y="4580572"/>
            <a:ext cx="6622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19120488 </a:t>
            </a:r>
            <a:r>
              <a:rPr lang="ko-KR" altLang="en-US" dirty="0"/>
              <a:t>김이주 </a:t>
            </a:r>
            <a:r>
              <a:rPr lang="en-US" altLang="ko-KR" dirty="0"/>
              <a:t>: </a:t>
            </a:r>
            <a:r>
              <a:rPr lang="ko-KR" altLang="en-US" dirty="0"/>
              <a:t>각 조원이 맡은 </a:t>
            </a:r>
            <a:r>
              <a:rPr lang="en-US" altLang="ko-KR" dirty="0"/>
              <a:t>DTD, XML, XSL </a:t>
            </a:r>
            <a:r>
              <a:rPr lang="ko-KR" altLang="en-US" dirty="0"/>
              <a:t>작성</a:t>
            </a:r>
            <a:r>
              <a:rPr lang="en-US" altLang="ko-KR" dirty="0"/>
              <a:t>, </a:t>
            </a:r>
            <a:r>
              <a:rPr lang="ko-KR" altLang="en-US" dirty="0"/>
              <a:t>발표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19121194 </a:t>
            </a:r>
            <a:r>
              <a:rPr lang="ko-KR" altLang="en-US" dirty="0"/>
              <a:t>이서영</a:t>
            </a:r>
            <a:r>
              <a:rPr lang="en-US" altLang="ko-KR" dirty="0"/>
              <a:t> : </a:t>
            </a:r>
            <a:r>
              <a:rPr lang="ko-KR" altLang="en-US" dirty="0"/>
              <a:t>각 조원이 맡은 </a:t>
            </a:r>
            <a:r>
              <a:rPr lang="en-US" altLang="ko-KR" dirty="0"/>
              <a:t>DTD, XML, XSL </a:t>
            </a:r>
            <a:r>
              <a:rPr lang="ko-KR" altLang="en-US" dirty="0"/>
              <a:t>작성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19133474 </a:t>
            </a:r>
            <a:r>
              <a:rPr lang="ko-KR" altLang="en-US" dirty="0"/>
              <a:t>문지원 </a:t>
            </a:r>
            <a:r>
              <a:rPr lang="en-US" altLang="ko-KR" dirty="0"/>
              <a:t>: </a:t>
            </a:r>
            <a:r>
              <a:rPr lang="ko-KR" altLang="en-US" dirty="0"/>
              <a:t>각 조원이 맡은 </a:t>
            </a:r>
            <a:r>
              <a:rPr lang="en-US" altLang="ko-KR" dirty="0"/>
              <a:t>DTD, XML, XSL 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6FE7B-90DC-46C4-AFE7-C1681C1464F9}"/>
              </a:ext>
            </a:extLst>
          </p:cNvPr>
          <p:cNvSpPr txBox="1"/>
          <p:nvPr/>
        </p:nvSpPr>
        <p:spPr>
          <a:xfrm>
            <a:off x="571501" y="800100"/>
            <a:ext cx="491673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dirty="0"/>
              <a:t>4. </a:t>
            </a:r>
            <a:r>
              <a:rPr lang="ko-KR" altLang="en-US" sz="2800" dirty="0"/>
              <a:t>조원 각각의 역할과 스케줄</a:t>
            </a:r>
          </a:p>
        </p:txBody>
      </p:sp>
    </p:spTree>
    <p:extLst>
      <p:ext uri="{BB962C8B-B14F-4D97-AF65-F5344CB8AC3E}">
        <p14:creationId xmlns:p14="http://schemas.microsoft.com/office/powerpoint/2010/main" val="22899708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501" y="800100"/>
            <a:ext cx="432522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dirty="0"/>
              <a:t>1. </a:t>
            </a:r>
            <a:r>
              <a:rPr lang="ko-KR" altLang="en-US" sz="2800" dirty="0"/>
              <a:t>주제 및 주제 선정 이유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E55F6-EA80-4FBE-9B26-25DE2ACB50A4}"/>
              </a:ext>
            </a:extLst>
          </p:cNvPr>
          <p:cNvSpPr txBox="1"/>
          <p:nvPr/>
        </p:nvSpPr>
        <p:spPr>
          <a:xfrm>
            <a:off x="1001027" y="2202882"/>
            <a:ext cx="97600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/>
              <a:t>주제</a:t>
            </a:r>
            <a:r>
              <a:rPr lang="en-US" altLang="ko-KR" sz="2000" dirty="0"/>
              <a:t> : </a:t>
            </a:r>
            <a:r>
              <a:rPr lang="ko-KR" altLang="en-US" sz="2000" dirty="0"/>
              <a:t>추천도서</a:t>
            </a: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선정이유 </a:t>
            </a:r>
            <a:r>
              <a:rPr lang="en-US" altLang="ko-KR" sz="2000" dirty="0"/>
              <a:t>: </a:t>
            </a:r>
            <a:r>
              <a:rPr lang="ko-KR" altLang="en-US" sz="2000" dirty="0"/>
              <a:t>책 중에 소설을 좋아하지만 어떤 책을 읽을지 고민하는 사람들을 위해 장르별 베스트셀러를 기반으로 책을 추천해주는 사이트를 제작했다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28967" y="1487905"/>
            <a:ext cx="10542216" cy="4701139"/>
            <a:chOff x="1141148" y="1946791"/>
            <a:chExt cx="9976060" cy="4219575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97" t="4782" b="24608"/>
            <a:stretch/>
          </p:blipFill>
          <p:spPr bwMode="auto">
            <a:xfrm>
              <a:off x="1141148" y="1946791"/>
              <a:ext cx="9976060" cy="421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1141148" y="1946791"/>
              <a:ext cx="888443" cy="91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BD51B07-637C-4E4A-80F8-85FCC04555C2}"/>
              </a:ext>
            </a:extLst>
          </p:cNvPr>
          <p:cNvSpPr txBox="1"/>
          <p:nvPr/>
        </p:nvSpPr>
        <p:spPr>
          <a:xfrm>
            <a:off x="763055" y="1303239"/>
            <a:ext cx="180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메인 페이지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D76031-D656-494A-A388-3FDD8F6874F3}"/>
              </a:ext>
            </a:extLst>
          </p:cNvPr>
          <p:cNvSpPr txBox="1"/>
          <p:nvPr/>
        </p:nvSpPr>
        <p:spPr>
          <a:xfrm>
            <a:off x="571501" y="800100"/>
            <a:ext cx="44310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dirty="0"/>
              <a:t>2. XML </a:t>
            </a:r>
            <a:r>
              <a:rPr lang="ko-KR" altLang="en-US" sz="2800" dirty="0"/>
              <a:t>데이터의 트리구조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8170375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 t="14081" r="1209" b="18138"/>
          <a:stretch/>
        </p:blipFill>
        <p:spPr bwMode="auto">
          <a:xfrm>
            <a:off x="845346" y="1507958"/>
            <a:ext cx="10501307" cy="4353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97944D-A206-46A5-AC03-7D67C38EA512}"/>
              </a:ext>
            </a:extLst>
          </p:cNvPr>
          <p:cNvSpPr txBox="1"/>
          <p:nvPr/>
        </p:nvSpPr>
        <p:spPr>
          <a:xfrm>
            <a:off x="763055" y="1303239"/>
            <a:ext cx="317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장르별 추천 도서 페이지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7142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t="12184" r="6947" b="23687"/>
          <a:stretch/>
        </p:blipFill>
        <p:spPr bwMode="auto">
          <a:xfrm>
            <a:off x="1492867" y="1608460"/>
            <a:ext cx="9206265" cy="435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3E611B-F505-4611-AB82-4996D796AC14}"/>
              </a:ext>
            </a:extLst>
          </p:cNvPr>
          <p:cNvSpPr txBox="1"/>
          <p:nvPr/>
        </p:nvSpPr>
        <p:spPr>
          <a:xfrm>
            <a:off x="763054" y="1303239"/>
            <a:ext cx="344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선택한 책의 줄거리 페이지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0622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19A92A7-7C46-49EA-B3AE-4A651B5B4D2E}"/>
              </a:ext>
            </a:extLst>
          </p:cNvPr>
          <p:cNvGrpSpPr/>
          <p:nvPr/>
        </p:nvGrpSpPr>
        <p:grpSpPr>
          <a:xfrm>
            <a:off x="1506442" y="2782669"/>
            <a:ext cx="9179116" cy="1231106"/>
            <a:chOff x="1597012" y="3075057"/>
            <a:chExt cx="9179116" cy="1231106"/>
          </a:xfrm>
        </p:grpSpPr>
        <p:sp>
          <p:nvSpPr>
            <p:cNvPr id="4" name="TextBox 3"/>
            <p:cNvSpPr txBox="1"/>
            <p:nvPr/>
          </p:nvSpPr>
          <p:spPr>
            <a:xfrm>
              <a:off x="1597012" y="3075057"/>
              <a:ext cx="9179116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4000" dirty="0"/>
                <a:t>3. </a:t>
              </a:r>
              <a:r>
                <a:rPr lang="ko-KR" altLang="en-US" sz="4000" dirty="0"/>
                <a:t>웹 브라우저에 표현하고자 하는 양식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56B9A2-A63C-4719-B8F8-FF60B266EEE9}"/>
                </a:ext>
              </a:extLst>
            </p:cNvPr>
            <p:cNvSpPr txBox="1"/>
            <p:nvPr/>
          </p:nvSpPr>
          <p:spPr>
            <a:xfrm>
              <a:off x="2290790" y="3782943"/>
              <a:ext cx="779156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800" dirty="0"/>
                <a:t>(메뉴 구조도</a:t>
              </a:r>
              <a:r>
                <a:rPr lang="en-US" altLang="ko-KR" sz="2800" dirty="0"/>
                <a:t>, </a:t>
              </a:r>
              <a:r>
                <a:rPr lang="ko-KR" altLang="en-US" sz="2800" dirty="0"/>
                <a:t>메인 페이지 구성, 각 컨텐츠 내용)</a:t>
              </a:r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A9360C6-88B4-47AE-94F1-AC3753D46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16" y="1323320"/>
            <a:ext cx="10808768" cy="45768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887ADE-5363-4783-B42E-97BA6F00671A}"/>
              </a:ext>
            </a:extLst>
          </p:cNvPr>
          <p:cNvSpPr txBox="1"/>
          <p:nvPr/>
        </p:nvSpPr>
        <p:spPr>
          <a:xfrm>
            <a:off x="571501" y="800100"/>
            <a:ext cx="261001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dirty="0"/>
              <a:t>&lt;</a:t>
            </a:r>
            <a:r>
              <a:rPr lang="ko-KR" altLang="en-US" sz="2800" dirty="0"/>
              <a:t>메뉴 구조도</a:t>
            </a:r>
            <a:r>
              <a:rPr lang="en-US" altLang="ko-KR" sz="2800" dirty="0"/>
              <a:t>&gt;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6983246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9455" y="553527"/>
            <a:ext cx="2647830" cy="387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추천도서 홈페이지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함초롬돋움"/>
              <a:cs typeface="함초롬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74706" y="472150"/>
            <a:ext cx="1844038" cy="23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김이주</a:t>
            </a: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,</a:t>
            </a:r>
            <a:r>
              <a: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문지원</a:t>
            </a: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,</a:t>
            </a:r>
            <a:r>
              <a: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이서영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함초롬돋움"/>
              <a:cs typeface="함초롬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6521" y="479867"/>
            <a:ext cx="1844038" cy="24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2020.</a:t>
            </a:r>
            <a:r>
              <a: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11.</a:t>
            </a:r>
            <a:r>
              <a: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23.</a:t>
            </a:r>
            <a:r>
              <a: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화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1792" y="1548700"/>
            <a:ext cx="5584208" cy="4935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63434" y="1771166"/>
            <a:ext cx="2513877" cy="471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A -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회사의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로고와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사이트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이름을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화면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상단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가운데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부분에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위치시켜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처음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방문하는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사용자도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어떤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사이트인지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쉽게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알 수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있도록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하고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,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화면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우측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최상단에는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회원으로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이용할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수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있는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메뉴를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위치시킨다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돋움"/>
              <a:ea typeface="함초롬돋움"/>
              <a:cs typeface="함초롬돋움"/>
            </a:endParaRPr>
          </a:p>
          <a:p>
            <a:pPr marL="0" marR="0" lvl="0" indent="0" algn="just" defTabSz="914400" rtl="0" eaLnBrk="1" fontAlgn="auto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B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–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검색을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할 수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있는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검색창을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표현한다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돋움"/>
              <a:ea typeface="함초롬돋움"/>
              <a:cs typeface="함초롬돋움"/>
            </a:endParaRPr>
          </a:p>
          <a:p>
            <a:pPr marL="0" marR="0" lvl="0" indent="0" algn="just" defTabSz="914400" rtl="0" eaLnBrk="1" fontAlgn="auto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C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–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메뉴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인클루드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파일로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사용자가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항목을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선택할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수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있게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하고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,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선택한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항목에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해당하는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정보를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슬라이드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배너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형식으로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표현한다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돋움"/>
              <a:ea typeface="함초롬돋움"/>
              <a:cs typeface="함초롬돋움"/>
            </a:endParaRPr>
          </a:p>
          <a:p>
            <a:pPr marL="0" marR="0" lvl="0" indent="0" algn="just" defTabSz="914400" rtl="0" eaLnBrk="1" fontAlgn="auto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D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–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메인화면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주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컨텐츠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영역으로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,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사용자가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원하는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컨텐츠를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선택하면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해당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컨텐츠가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있는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페이지로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넘어간다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돋움"/>
              <a:ea typeface="함초롬돋움"/>
              <a:cs typeface="함초롬돋움"/>
            </a:endParaRPr>
          </a:p>
          <a:p>
            <a:pPr marL="0" marR="0" lvl="0" indent="0" algn="just" defTabSz="914400" rtl="0" eaLnBrk="1" fontAlgn="auto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E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–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하단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저작권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영역으로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,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회사소개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및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위치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,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약도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,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관리자메일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등으로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 </a:t>
            </a:r>
            <a:r>
              <a:rPr kumimoji="0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구성된다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.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함초롬돋움"/>
              <a:cs typeface="함초롬돋움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CD42C-5D87-432A-9A31-EBFAD9D8AAE4}"/>
              </a:ext>
            </a:extLst>
          </p:cNvPr>
          <p:cNvSpPr txBox="1"/>
          <p:nvPr/>
        </p:nvSpPr>
        <p:spPr>
          <a:xfrm>
            <a:off x="1183532" y="1210146"/>
            <a:ext cx="2303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main (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메인페이지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84493-3EF9-417E-8A16-7C5066BAF37D}"/>
              </a:ext>
            </a:extLst>
          </p:cNvPr>
          <p:cNvSpPr txBox="1"/>
          <p:nvPr/>
        </p:nvSpPr>
        <p:spPr>
          <a:xfrm>
            <a:off x="6704343" y="1210146"/>
            <a:ext cx="4880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main.xml / main.dtd / main.xsl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5D626-3422-4D36-AB6D-1EFD687A5A4D}"/>
              </a:ext>
            </a:extLst>
          </p:cNvPr>
          <p:cNvSpPr txBox="1"/>
          <p:nvPr/>
        </p:nvSpPr>
        <p:spPr>
          <a:xfrm>
            <a:off x="1183532" y="941069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main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41C8B5-D2B1-4111-A267-5BCF4BEE490C}"/>
              </a:ext>
            </a:extLst>
          </p:cNvPr>
          <p:cNvSpPr txBox="1"/>
          <p:nvPr/>
        </p:nvSpPr>
        <p:spPr>
          <a:xfrm>
            <a:off x="3486736" y="941069"/>
            <a:ext cx="168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middle1, 2, 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26FFD6-5F8C-4D92-BDBE-1368836461BE}"/>
              </a:ext>
            </a:extLst>
          </p:cNvPr>
          <p:cNvSpPr txBox="1"/>
          <p:nvPr/>
        </p:nvSpPr>
        <p:spPr>
          <a:xfrm>
            <a:off x="6650491" y="941069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	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9455" y="553527"/>
            <a:ext cx="2647830" cy="387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>
                <a:latin typeface="함초롬돋움"/>
                <a:ea typeface="함초롬돋움"/>
                <a:cs typeface="함초롬돋움"/>
              </a:rPr>
              <a:t>추천도서 홈페이지</a:t>
            </a:r>
            <a:endParaRPr lang="ko-KR" altLang="en-US" sz="2000" b="1">
              <a:ea typeface="함초롬돋움"/>
              <a:cs typeface="함초롬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74706" y="472150"/>
            <a:ext cx="1844038" cy="23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>
                <a:latin typeface="함초롬돋움"/>
                <a:ea typeface="함초롬돋움"/>
                <a:cs typeface="함초롬돋움"/>
              </a:rPr>
              <a:t>김이주</a:t>
            </a:r>
            <a:r>
              <a:rPr lang="en-US" altLang="ko-KR" sz="1000" b="1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000" b="1">
                <a:latin typeface="함초롬돋움"/>
                <a:ea typeface="함초롬돋움"/>
                <a:cs typeface="함초롬돋움"/>
              </a:rPr>
              <a:t> 문지원</a:t>
            </a:r>
            <a:r>
              <a:rPr lang="en-US" altLang="ko-KR" sz="1000" b="1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1000" b="1">
                <a:latin typeface="함초롬돋움"/>
                <a:ea typeface="함초롬돋움"/>
                <a:cs typeface="함초롬돋움"/>
              </a:rPr>
              <a:t> 이서영</a:t>
            </a:r>
            <a:endParaRPr lang="ko-KR" altLang="en-US" sz="1000" b="1">
              <a:ea typeface="함초롬돋움"/>
              <a:cs typeface="함초롬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6521" y="479867"/>
            <a:ext cx="1844038" cy="242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b="1">
                <a:latin typeface="함초롬돋움"/>
                <a:ea typeface="함초롬돋움"/>
                <a:cs typeface="함초롬돋움"/>
              </a:rPr>
              <a:t>2020.</a:t>
            </a:r>
            <a:r>
              <a:rPr lang="ko-KR" altLang="en-US" sz="1000" b="1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000" b="1">
                <a:latin typeface="함초롬돋움"/>
                <a:ea typeface="함초롬돋움"/>
                <a:cs typeface="함초롬돋움"/>
              </a:rPr>
              <a:t>11.</a:t>
            </a:r>
            <a:r>
              <a:rPr lang="ko-KR" altLang="en-US" sz="1000" b="1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000" b="1">
                <a:latin typeface="함초롬돋움"/>
                <a:ea typeface="함초롬돋움"/>
                <a:cs typeface="함초롬돋움"/>
              </a:rPr>
              <a:t>23.</a:t>
            </a:r>
            <a:r>
              <a:rPr lang="ko-KR" altLang="en-US" sz="1000" b="1">
                <a:latin typeface="함초롬돋움"/>
                <a:ea typeface="함초롬돋움"/>
                <a:cs typeface="함초롬돋움"/>
              </a:rPr>
              <a:t> 화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2227" y="1535696"/>
            <a:ext cx="5469535" cy="49440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27263" y="2199188"/>
            <a:ext cx="2513877" cy="3741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 i="0" u="none" strike="noStrike" dirty="0">
                <a:latin typeface="함초롬돋움"/>
                <a:ea typeface="함초롬돋움"/>
                <a:cs typeface="함초롬돋움"/>
              </a:rPr>
              <a:t>A` -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화면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상단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중앙에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사용자가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선택한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컨텐츠명을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노출시켜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현재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사용자의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위치를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알 수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있게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하고</a:t>
            </a:r>
            <a:r>
              <a:rPr lang="EN-US" sz="1000" b="0" i="0" u="none" strike="noStrike" dirty="0">
                <a:latin typeface="함초롬돋움"/>
                <a:ea typeface="함초롬돋움"/>
                <a:cs typeface="함초롬돋움"/>
              </a:rPr>
              <a:t>,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좌측에는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로고</a:t>
            </a:r>
            <a:r>
              <a:rPr lang="EN-US" sz="1000" b="0" i="0" u="none" strike="noStrike" dirty="0">
                <a:latin typeface="함초롬돋움"/>
                <a:ea typeface="함초롬돋움"/>
                <a:cs typeface="함초롬돋움"/>
              </a:rPr>
              <a:t>,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우측에는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사용자가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사이트를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편리하게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이용할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수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있는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메뉴를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위치시킨다</a:t>
            </a:r>
            <a:r>
              <a:rPr lang="EN-US" sz="1000" b="0" i="0" u="none" strike="noStrike" dirty="0">
                <a:latin typeface="함초롬돋움"/>
                <a:ea typeface="함초롬돋움"/>
                <a:cs typeface="함초롬돋움"/>
              </a:rPr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0" i="0" u="none" strike="noStrike" dirty="0">
              <a:latin typeface="함초롬돋움"/>
              <a:ea typeface="함초롬돋움"/>
              <a:cs typeface="함초롬돋움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 i="0" u="none" strike="noStrike" dirty="0">
                <a:latin typeface="함초롬돋움"/>
                <a:ea typeface="함초롬돋움"/>
                <a:cs typeface="함초롬돋움"/>
              </a:rPr>
              <a:t>B` -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선택한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컨텐츠에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해당하는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정보를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리스트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형식으로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출력하고</a:t>
            </a:r>
            <a:r>
              <a:rPr lang="EN-US" sz="1000" b="0" i="0" u="none" strike="noStrike" dirty="0">
                <a:latin typeface="함초롬돋움"/>
                <a:ea typeface="함초롬돋움"/>
                <a:cs typeface="함초롬돋움"/>
              </a:rPr>
              <a:t>,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정보량이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많은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특정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정보에는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해당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정보를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새로운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페이지에서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볼 수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있도록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한다</a:t>
            </a:r>
            <a:r>
              <a:rPr lang="EN-US" sz="1000" b="0" i="0" u="none" strike="noStrike" dirty="0">
                <a:latin typeface="함초롬돋움"/>
                <a:ea typeface="함초롬돋움"/>
                <a:cs typeface="함초롬돋움"/>
              </a:rPr>
              <a:t>. 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각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리스트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우측에는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사용자가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사이트를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편리하게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이용할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수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있는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도구를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구현한다</a:t>
            </a:r>
            <a:r>
              <a:rPr lang="EN-US" sz="1000" b="0" i="0" u="none" strike="noStrike" dirty="0">
                <a:latin typeface="함초롬돋움"/>
                <a:ea typeface="함초롬돋움"/>
                <a:cs typeface="함초롬돋움"/>
              </a:rPr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0" i="0" u="none" strike="noStrike" dirty="0">
              <a:latin typeface="함초롬돋움"/>
              <a:ea typeface="함초롬돋움"/>
              <a:cs typeface="함초롬돋움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 i="0" u="none" strike="noStrike" dirty="0">
                <a:latin typeface="함초롬돋움"/>
                <a:ea typeface="함초롬돋움"/>
                <a:cs typeface="함초롬돋움"/>
              </a:rPr>
              <a:t>C` -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하단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저작권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영역으로</a:t>
            </a:r>
            <a:r>
              <a:rPr lang="EN-US" sz="1000" b="0" i="0" u="none" strike="noStrike" dirty="0">
                <a:latin typeface="함초롬돋움"/>
                <a:ea typeface="함초롬돋움"/>
                <a:cs typeface="함초롬돋움"/>
              </a:rPr>
              <a:t>,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회사소개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및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위치</a:t>
            </a:r>
            <a:r>
              <a:rPr lang="EN-US" sz="1000" b="0" i="0" u="none" strike="noStrike" dirty="0">
                <a:latin typeface="함초롬돋움"/>
                <a:ea typeface="함초롬돋움"/>
                <a:cs typeface="함초롬돋움"/>
              </a:rPr>
              <a:t>,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약도</a:t>
            </a:r>
            <a:r>
              <a:rPr lang="EN-US" sz="1000" b="0" i="0" u="none" strike="noStrike" dirty="0">
                <a:latin typeface="함초롬돋움"/>
                <a:ea typeface="함초롬돋움"/>
                <a:cs typeface="함초롬돋움"/>
              </a:rPr>
              <a:t>,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관리자메일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등으로</a:t>
            </a:r>
            <a:r>
              <a:rPr sz="1000" b="0" i="0" u="none" strike="noStrike" dirty="0">
                <a:latin typeface="함초롬돋움"/>
                <a:ea typeface="함초롬돋움"/>
                <a:cs typeface="함초롬돋움"/>
              </a:rPr>
              <a:t> </a:t>
            </a:r>
            <a:r>
              <a:rPr sz="1000" b="0" i="0" u="none" strike="noStrike" dirty="0" err="1">
                <a:latin typeface="함초롬돋움"/>
                <a:ea typeface="함초롬돋움"/>
                <a:cs typeface="함초롬돋움"/>
              </a:rPr>
              <a:t>구성된다</a:t>
            </a:r>
            <a:r>
              <a:rPr lang="EN-US" sz="1000" b="0" i="0" u="none" strike="noStrike" dirty="0">
                <a:latin typeface="함초롬돋움"/>
                <a:ea typeface="함초롬돋움"/>
                <a:cs typeface="함초롬돋움"/>
              </a:rPr>
              <a:t>.</a:t>
            </a:r>
            <a:endParaRPr lang="ko-KR" altLang="en-US" sz="1000" dirty="0">
              <a:ea typeface="함초롬돋움"/>
              <a:cs typeface="함초롬돋움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46351" y="1590313"/>
            <a:ext cx="349649" cy="31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/>
              <a:t>`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6351" y="6125418"/>
            <a:ext cx="349649" cy="31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/>
              <a:t>`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6351" y="3763942"/>
            <a:ext cx="349649" cy="31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/>
              <a:t>`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2FB2B-B70F-409C-8F54-89D1F4FFE72B}"/>
              </a:ext>
            </a:extLst>
          </p:cNvPr>
          <p:cNvSpPr txBox="1"/>
          <p:nvPr/>
        </p:nvSpPr>
        <p:spPr>
          <a:xfrm>
            <a:off x="1183531" y="1210146"/>
            <a:ext cx="3992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middle(</a:t>
            </a:r>
            <a:r>
              <a:rPr lang="ko-KR" altLang="en-US" sz="1600" dirty="0"/>
              <a:t>선택한 장르별 추천 도서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69FB66-4AE7-4F4E-9AB9-79D8A5668F8E}"/>
              </a:ext>
            </a:extLst>
          </p:cNvPr>
          <p:cNvSpPr txBox="1"/>
          <p:nvPr/>
        </p:nvSpPr>
        <p:spPr>
          <a:xfrm>
            <a:off x="6653065" y="1197142"/>
            <a:ext cx="435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middle.xml / middle.dtd / middle.xsl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6B95AC-C315-4B94-95C1-7635668514FE}"/>
              </a:ext>
            </a:extLst>
          </p:cNvPr>
          <p:cNvSpPr txBox="1"/>
          <p:nvPr/>
        </p:nvSpPr>
        <p:spPr>
          <a:xfrm>
            <a:off x="1183531" y="951579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middle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EBEB4B-2935-4CAC-9C79-8A0F44849B37}"/>
              </a:ext>
            </a:extLst>
          </p:cNvPr>
          <p:cNvSpPr txBox="1"/>
          <p:nvPr/>
        </p:nvSpPr>
        <p:spPr>
          <a:xfrm>
            <a:off x="3574989" y="958981"/>
            <a:ext cx="1122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fin (1~9)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A55A47-C9CA-4151-9243-B0A20BE055CD}"/>
              </a:ext>
            </a:extLst>
          </p:cNvPr>
          <p:cNvSpPr txBox="1"/>
          <p:nvPr/>
        </p:nvSpPr>
        <p:spPr>
          <a:xfrm>
            <a:off x="6640942" y="941069"/>
            <a:ext cx="1353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buy site</a:t>
            </a:r>
            <a:endParaRPr lang="ko-KR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기본 디자인">
  <a:themeElements>
    <a:clrScheme name="1_기본 디자인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551</Words>
  <Application>Microsoft Office PowerPoint</Application>
  <PresentationFormat>와이드스크린</PresentationFormat>
  <Paragraphs>80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굴림</vt:lpstr>
      <vt:lpstr>굴림체</vt:lpstr>
      <vt:lpstr>돋움</vt:lpstr>
      <vt:lpstr>맑은 고딕</vt:lpstr>
      <vt:lpstr>함초롬돋움</vt:lpstr>
      <vt:lpstr>Arial</vt:lpstr>
      <vt:lpstr>Trebuchet MS</vt:lpstr>
      <vt:lpstr>Office 테마</vt:lpstr>
      <vt:lpstr>1_기본 디자인</vt:lpstr>
      <vt:lpstr>기본 디자인</vt:lpstr>
      <vt:lpstr>웹/XML 프로그래밍 8팀 스토리 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 보드</dc:title>
  <dc:creator>re02</dc:creator>
  <cp:lastModifiedBy>김 이주</cp:lastModifiedBy>
  <cp:revision>20</cp:revision>
  <dcterms:created xsi:type="dcterms:W3CDTF">2015-04-28T08:02:24Z</dcterms:created>
  <dcterms:modified xsi:type="dcterms:W3CDTF">2020-11-26T14:11:26Z</dcterms:modified>
  <cp:version/>
</cp:coreProperties>
</file>