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2430" r:id="rId3"/>
    <p:sldId id="3131282" r:id="rId4"/>
    <p:sldId id="6070135" r:id="rId5"/>
    <p:sldId id="766613" r:id="rId6"/>
    <p:sldId id="10913899" r:id="rId7"/>
    <p:sldId id="12588712" r:id="rId8"/>
    <p:sldId id="9061019" r:id="rId9"/>
    <p:sldId id="15327348" r:id="rId10"/>
    <p:sldId id="14173670" r:id="rId11"/>
    <p:sldId id="613798" r:id="rId12"/>
    <p:sldId id="4496271" r:id="rId13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6170" y="1939901"/>
            <a:ext cx="1666875" cy="404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2440" i="0" spc="0" dirty="0" smtClean="0">
                <a:ln w="0">
                  <a:noFill/>
                </a:ln>
                <a:solidFill>
                  <a:srgbClr val="005752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Docker</a:t>
            </a:r>
            <a:endParaRPr lang="zh-CN" altLang="en-US" sz="2440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2648294" y="2354074"/>
            <a:ext cx="3586163" cy="600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4755" i="0" spc="0" dirty="0" smtClean="0">
                <a:ln w="0">
                  <a:noFill/>
                </a:ln>
                <a:solidFill>
                  <a:srgbClr val="242424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简介与应用</a:t>
            </a:r>
            <a:endParaRPr lang="zh-CN" altLang="en-US" sz="4755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52580418-7a5f-4026-9df0-c099513bd634@0e_0o_1l_453w.png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409447" y="318626"/>
            <a:ext cx="2161702" cy="1416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785813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一个例子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a8a437a7-d9d6-4735-86cb-4c15d6f9a446@0e_0o_1l_1635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899" y="724733"/>
            <a:ext cx="7788202" cy="39579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3159" y="1841515"/>
            <a:ext cx="4695825" cy="766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4600" i="0" spc="0" dirty="0" smtClean="0">
                <a:ln w="0">
                  <a:noFill/>
                </a:ln>
                <a:solidFill>
                  <a:srgbClr val="242424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感谢您的观赏聆听</a:t>
            </a:r>
            <a:endParaRPr lang="zh-CN" altLang="en-US" sz="46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3898926" y="2990773"/>
            <a:ext cx="1343025" cy="219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315" i="0" spc="0" dirty="0" smtClean="0">
                <a:ln w="0">
                  <a:noFill/>
                </a:ln>
                <a:solidFill>
                  <a:srgbClr val="FFFFFF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COMPANY NAME</a:t>
            </a:r>
            <a:endParaRPr lang="zh-CN" altLang="en-US" sz="1315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">
            <a:off x="2236154" y="1246793"/>
            <a:ext cx="619125" cy="433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2605" i="0" spc="0" dirty="0" smtClean="0">
                <a:ln w="0">
                  <a:noFill/>
                </a:ln>
                <a:solidFill>
                  <a:srgbClr val="34A993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01</a:t>
            </a:r>
            <a:endParaRPr lang="zh-CN" altLang="en-US" sz="2605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 rot="1">
            <a:off x="2209687" y="1943641"/>
            <a:ext cx="619125" cy="433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2605" i="0" spc="0" dirty="0" smtClean="0">
                <a:ln w="0">
                  <a:noFill/>
                </a:ln>
                <a:solidFill>
                  <a:srgbClr val="34A993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02</a:t>
            </a:r>
            <a:endParaRPr lang="zh-CN" altLang="en-US" sz="2605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 rot="1">
            <a:off x="2209687" y="2615936"/>
            <a:ext cx="619125" cy="433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2605" i="0" spc="0" dirty="0" smtClean="0">
                <a:ln w="0">
                  <a:noFill/>
                </a:ln>
                <a:solidFill>
                  <a:srgbClr val="34A993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03</a:t>
            </a:r>
            <a:endParaRPr lang="zh-CN" altLang="en-US" sz="2605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 rot="21599996">
            <a:off x="2222889" y="3311270"/>
            <a:ext cx="619125" cy="433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2605" i="0" spc="0" dirty="0" smtClean="0">
                <a:ln w="0">
                  <a:noFill/>
                </a:ln>
                <a:solidFill>
                  <a:srgbClr val="34A993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04</a:t>
            </a:r>
            <a:endParaRPr lang="zh-CN" altLang="en-US" sz="2605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  <p:pic>
        <p:nvPicPr>
          <p:cNvPr id="6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3802" y="1845477"/>
            <a:ext cx="425215" cy="1215970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039724" y="2056356"/>
            <a:ext cx="647700" cy="666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2625" i="0" spc="0" dirty="0" smtClean="0">
                <a:ln w="0">
                  <a:noFill/>
                </a:ln>
                <a:solidFill>
                  <a:srgbClr val="FFFFFF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目录</a:t>
            </a:r>
            <a:endParaRPr lang="zh-CN" altLang="en-US" sz="2625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524555" y="1456364"/>
            <a:ext cx="166688" cy="266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690" i="0" spc="0" dirty="0" smtClean="0">
                <a:ln w="0">
                  <a:noFill/>
                </a:ln>
                <a:solidFill>
                  <a:srgbClr val="484848">
                    <a:alpha val="100000"/>
                  </a:srgbClr>
                </a:solidFill>
                <a:latin typeface="AaRoundLi" pitchFamily="34" charset="-122"/>
                <a:ea typeface="AaRoundLi" pitchFamily="34" charset="-122"/>
              </a:rPr>
              <a:t>CONTENTS</a:t>
            </a:r>
            <a:endParaRPr lang="zh-CN" altLang="en-US" sz="1690" i="0" spc="0" dirty="0">
              <a:ln w="0">
                <a:noFill/>
              </a:ln>
              <a:latin typeface="AaRoundLi" pitchFamily="34" charset="-122"/>
              <a:ea typeface="AaRoundLi" pitchFamily="34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2662795" y="1941046"/>
            <a:ext cx="2262188" cy="280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Docker架构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2686301" y="2179055"/>
            <a:ext cx="3043238" cy="15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940" i="0" spc="0" dirty="0" smtClean="0">
                <a:ln w="0">
                  <a:noFill/>
                </a:ln>
                <a:solidFill>
                  <a:srgbClr val="242424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docker的原理以及架构</a:t>
            </a:r>
            <a:endParaRPr lang="zh-CN" altLang="en-US" sz="94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662794" y="2649101"/>
            <a:ext cx="2262188" cy="280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我们为什么需要Docker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2686299" y="2887109"/>
            <a:ext cx="3043238" cy="15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940" i="0" spc="0" dirty="0" smtClean="0">
                <a:ln w="0">
                  <a:noFill/>
                </a:ln>
                <a:solidFill>
                  <a:srgbClr val="242424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docker的优势与不足</a:t>
            </a:r>
            <a:endParaRPr lang="zh-CN" altLang="en-US" sz="94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2674548" y="3328955"/>
            <a:ext cx="2262188" cy="280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一个例子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698053" y="3566964"/>
            <a:ext cx="3043238" cy="15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940" i="0" spc="0" dirty="0" smtClean="0">
                <a:ln w="0">
                  <a:noFill/>
                </a:ln>
                <a:solidFill>
                  <a:srgbClr val="242424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docker的使用</a:t>
            </a:r>
            <a:endParaRPr lang="zh-CN" altLang="en-US" sz="94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5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4077" y="1306385"/>
            <a:ext cx="7842" cy="2417565"/>
          </a:xfrm>
          <a:prstGeom prst="rect">
            <a:avLst/>
          </a:prstGeom>
        </p:spPr>
      </p:pic>
      <p:pic>
        <p:nvPicPr>
          <p:cNvPr id="16" name="2017/07/28/bd0e50eb-6382-46d4-84ed-2ced0358e0b2@0e_0o_1l_453w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6582" y="579832"/>
            <a:ext cx="2161702" cy="802921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>
          <a:xfrm>
            <a:off x="2662795" y="1244402"/>
            <a:ext cx="2262188" cy="280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什么是Docker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2686301" y="1482411"/>
            <a:ext cx="3043238" cy="15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940" i="0" spc="0" dirty="0" smtClean="0">
                <a:ln w="0">
                  <a:noFill/>
                </a:ln>
                <a:solidFill>
                  <a:srgbClr val="242424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docker的发展历史</a:t>
            </a:r>
            <a:endParaRPr lang="zh-CN" altLang="en-US" sz="94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27969"/>
            <a:ext cx="2214563" cy="352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395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什么是Docker——发展历史
</a:t>
            </a:r>
            <a:endParaRPr lang="zh-CN" altLang="en-US" sz="1395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600000">
            <a:off x="2555860" y="947546"/>
            <a:ext cx="3411122" cy="53840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 rot="21600000">
            <a:off x="2555860" y="1107062"/>
            <a:ext cx="3248025" cy="161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05" i="0" spc="-17" dirty="0" smtClean="0">
                <a:ln w="0">
                  <a:noFill/>
                </a:ln>
                <a:solidFill>
                  <a:srgbClr val="FFFFFF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dotCloud公司孕育内部项目Docker</a:t>
            </a:r>
            <a:endParaRPr lang="zh-CN" altLang="en-US" sz="1305" i="0" spc="-17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6" name="null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2555860" y="1781002"/>
            <a:ext cx="3411122" cy="538404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2555860" y="1940518"/>
            <a:ext cx="3248025" cy="161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05" i="0" spc="-17" dirty="0" smtClean="0">
                <a:ln w="0">
                  <a:noFill/>
                </a:ln>
                <a:solidFill>
                  <a:srgbClr val="FFFFFF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Docker开源</a:t>
            </a:r>
            <a:endParaRPr lang="zh-CN" altLang="en-US" sz="1305" i="0" spc="-17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8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599999">
            <a:off x="2555860" y="2614459"/>
            <a:ext cx="3411122" cy="538404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 rot="21600000">
            <a:off x="2555860" y="2773975"/>
            <a:ext cx="3248025" cy="161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05" i="0" spc="-17" dirty="0" smtClean="0">
                <a:ln w="0">
                  <a:noFill/>
                </a:ln>
                <a:solidFill>
                  <a:srgbClr val="FFFFFF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Docker1.0 发布</a:t>
            </a:r>
            <a:endParaRPr lang="zh-CN" altLang="en-US" sz="1305" i="0" spc="-17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10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600000">
            <a:off x="2555860" y="3678496"/>
            <a:ext cx="3411122" cy="538404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 rot="21600000">
            <a:off x="2555860" y="3838013"/>
            <a:ext cx="3248025" cy="161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05" i="0" spc="-17" dirty="0" smtClean="0">
                <a:ln w="0">
                  <a:noFill/>
                </a:ln>
                <a:solidFill>
                  <a:srgbClr val="FFFFFF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Docker 更名为 Moby</a:t>
            </a:r>
            <a:endParaRPr lang="zh-CN" altLang="en-US" sz="1305" i="0" spc="-17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12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600000">
            <a:off x="500569" y="1334454"/>
            <a:ext cx="1421317" cy="274504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 rot="21600000">
            <a:off x="750120" y="1334315"/>
            <a:ext cx="919163" cy="176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很久以前</a:t>
            </a:r>
            <a:endParaRPr lang="zh-CN" altLang="en-US" sz="108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4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1599999">
            <a:off x="500569" y="2143822"/>
            <a:ext cx="1421316" cy="274504"/>
          </a:xfrm>
          <a:prstGeom prst="rect">
            <a:avLst/>
          </a:prstGeom>
        </p:spPr>
      </p:pic>
      <p:sp>
        <p:nvSpPr>
          <p:cNvPr id="15" name="TextBox 4"/>
          <p:cNvSpPr txBox="1"/>
          <p:nvPr/>
        </p:nvSpPr>
        <p:spPr>
          <a:xfrm rot="1">
            <a:off x="750120" y="2143684"/>
            <a:ext cx="919163" cy="176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2013.3</a:t>
            </a:r>
            <a:endParaRPr lang="zh-CN" altLang="en-US" sz="108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6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">
            <a:off x="500569" y="2953191"/>
            <a:ext cx="1421316" cy="274504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>
          <a:xfrm rot="21599999">
            <a:off x="750120" y="2953052"/>
            <a:ext cx="919163" cy="176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2014.6</a:t>
            </a:r>
            <a:endParaRPr lang="zh-CN" altLang="en-US" sz="108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8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">
            <a:off x="500569" y="3762559"/>
            <a:ext cx="1421371" cy="274504"/>
          </a:xfrm>
          <a:prstGeom prst="rect">
            <a:avLst/>
          </a:prstGeom>
        </p:spPr>
      </p:pic>
      <p:sp>
        <p:nvSpPr>
          <p:cNvPr id="19" name="TextBox 4"/>
          <p:cNvSpPr txBox="1"/>
          <p:nvPr/>
        </p:nvSpPr>
        <p:spPr>
          <a:xfrm rot="2">
            <a:off x="750120" y="3762420"/>
            <a:ext cx="919163" cy="176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2017.4</a:t>
            </a:r>
            <a:endParaRPr lang="zh-CN" altLang="en-US" sz="108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" name="2017/07/28/52580418-7a5f-4026-9df0-c099513bd634@0e_0o_1l_453w.png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6355" y="866257"/>
            <a:ext cx="2161702" cy="1416290"/>
          </a:xfrm>
          <a:prstGeom prst="rect">
            <a:avLst/>
          </a:prstGeom>
        </p:spPr>
      </p:pic>
      <p:pic>
        <p:nvPicPr>
          <p:cNvPr id="21" name="2017/07/28/bd0e50eb-6382-46d4-84ed-2ced0358e0b2@0e_0o_1l_453w.png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79660" y="3046454"/>
            <a:ext cx="2161702" cy="802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2047875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什么是Docker——简介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9350c158-a59f-489c-85ff-3397da6b78f9@0e_0o_1l_1124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7603" y="3038880"/>
            <a:ext cx="5356725" cy="15113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835433" y="1090178"/>
            <a:ext cx="919163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endParaRPr lang="zh-CN" altLang="en-US" sz="108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567234" y="917242"/>
            <a:ext cx="5348288" cy="1341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171450" indent="-171450" algn="l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Docker是以Docker容器为资源分割和调度的基本单位, 封装整个软件运行时环境, 为开发者和系统管理员设计的, 用于构建, 发布和运行分布式应用的平台, 是一个跨平台, 可移植并且简单可用的容器解决方案.</a:t>
            </a:r>
            <a:endParaRPr lang="en-US" altLang="zh-CN" sz="1080" i="0" spc="0" dirty="0" smtClean="0">
              <a:ln w="0">
                <a:noFill/>
              </a:ln>
              <a:solidFill>
                <a:srgbClr val="000000">
                  <a:alpha val="100000"/>
                </a:srgb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71450" indent="-171450" algn="l">
              <a:lnSpc>
                <a:spcPct val="100000"/>
              </a:lnSpc>
              <a:buFont typeface="Arial" panose="02080604020202020204" charset="0"/>
              <a:buChar char="•"/>
            </a:pPr>
            <a:endParaRPr lang="en-US" altLang="zh-CN" sz="1080" i="0" spc="0" dirty="0" smtClean="0">
              <a:ln w="0">
                <a:noFill/>
              </a:ln>
              <a:solidFill>
                <a:srgbClr val="000000">
                  <a:alpha val="100000"/>
                </a:srgb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71450" indent="-171450" algn="l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 可在容器内部快速自动化的部署应用, 并通过操作系统内核技术为容器提供资源隔离与安全保障.</a:t>
            </a:r>
            <a:endParaRPr lang="en-US" altLang="zh-CN" sz="1080" i="0" spc="0" dirty="0" smtClean="0">
              <a:ln w="0">
                <a:noFill/>
              </a:ln>
              <a:solidFill>
                <a:srgbClr val="000000">
                  <a:alpha val="100000"/>
                </a:srgb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71450" indent="-171450" algn="l">
              <a:lnSpc>
                <a:spcPct val="100000"/>
              </a:lnSpc>
              <a:buFont typeface="Arial" panose="02080604020202020204" charset="0"/>
              <a:buChar char="•"/>
            </a:pPr>
            <a:endParaRPr lang="en-US" altLang="zh-CN" sz="1080" i="0" spc="0" dirty="0" smtClean="0">
              <a:ln w="0">
                <a:noFill/>
              </a:ln>
              <a:solidFill>
                <a:srgbClr val="000000">
                  <a:alpha val="100000"/>
                </a:srgb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71450" indent="-171450" algn="l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altLang="zh-CN" sz="108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Docker = 标准化的集装箱</a:t>
            </a:r>
            <a:endParaRPr lang="zh-CN" altLang="en-US" sz="108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1962150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Docker架构——原理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5ab8ca0b-8e9b-404c-841c-18f6908bc801@0e_0o_1l_453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6709" y="3256064"/>
            <a:ext cx="2161702" cy="1633843"/>
          </a:xfrm>
          <a:prstGeom prst="rect">
            <a:avLst/>
          </a:prstGeom>
        </p:spPr>
      </p:pic>
      <p:pic>
        <p:nvPicPr>
          <p:cNvPr id="4" name="2017/07/28/0183f7a5-16e6-43be-9447-3d57518de66d@0e_0o_1l_1281w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0411" y="721581"/>
            <a:ext cx="6105255" cy="2202242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6022" y="3272764"/>
            <a:ext cx="1891752" cy="1536422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600000">
            <a:off x="2318268" y="3427813"/>
            <a:ext cx="67180" cy="67180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749003">
            <a:off x="2859089" y="3621317"/>
            <a:ext cx="67180" cy="67180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 rot="21600000">
            <a:off x="2391121" y="3491520"/>
            <a:ext cx="466725" cy="10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650" i="0" spc="51" dirty="0" smtClean="0">
                <a:ln w="0">
                  <a:noFill/>
                </a:ln>
                <a:solidFill>
                  <a:srgbClr val="55A4A5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cgroups</a:t>
            </a:r>
            <a:endParaRPr lang="zh-CN" altLang="en-US" sz="650" i="0" spc="51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1599951">
            <a:off x="2367205" y="4174198"/>
            <a:ext cx="61744" cy="61713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0744543">
            <a:off x="2864559" y="4351992"/>
            <a:ext cx="61713" cy="61713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 rot="4">
            <a:off x="2434197" y="4232721"/>
            <a:ext cx="428625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" i="0" spc="47" dirty="0" smtClean="0">
                <a:ln w="0">
                  <a:noFill/>
                </a:ln>
                <a:solidFill>
                  <a:srgbClr val="55A4A5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namespace</a:t>
            </a:r>
            <a:endParaRPr lang="zh-CN" altLang="en-US" sz="600" i="0" spc="47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3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48">
            <a:off x="3337494" y="3441476"/>
            <a:ext cx="63656" cy="63653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0746210">
            <a:off x="3849991" y="3624845"/>
            <a:ext cx="63653" cy="63653"/>
          </a:xfrm>
          <a:prstGeom prst="rect">
            <a:avLst/>
          </a:prstGeom>
        </p:spPr>
      </p:pic>
      <p:sp>
        <p:nvSpPr>
          <p:cNvPr id="15" name="TextBox 4"/>
          <p:cNvSpPr txBox="1"/>
          <p:nvPr/>
        </p:nvSpPr>
        <p:spPr>
          <a:xfrm rot="21600000">
            <a:off x="3406528" y="3501838"/>
            <a:ext cx="442913" cy="100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615" i="0" spc="49" dirty="0" smtClean="0">
                <a:ln w="0">
                  <a:noFill/>
                </a:ln>
                <a:solidFill>
                  <a:srgbClr val="55A4A5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rootfs</a:t>
            </a:r>
            <a:endParaRPr lang="zh-CN" altLang="en-US" sz="615" i="0" spc="49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1600000">
            <a:off x="3272275" y="4205054"/>
            <a:ext cx="67348" cy="67349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10749110">
            <a:off x="3814451" y="4399042"/>
            <a:ext cx="67348" cy="67348"/>
          </a:xfrm>
          <a:prstGeom prst="rect">
            <a:avLst/>
          </a:prstGeom>
        </p:spPr>
      </p:pic>
      <p:sp>
        <p:nvSpPr>
          <p:cNvPr id="18" name="TextBox 4"/>
          <p:cNvSpPr txBox="1"/>
          <p:nvPr/>
        </p:nvSpPr>
        <p:spPr>
          <a:xfrm rot="21600000">
            <a:off x="3345310" y="4268921"/>
            <a:ext cx="466725" cy="1095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655" i="0" spc="51" dirty="0" smtClean="0">
                <a:ln w="0">
                  <a:noFill/>
                </a:ln>
                <a:solidFill>
                  <a:srgbClr val="55A4A5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etc...</a:t>
            </a:r>
            <a:endParaRPr lang="zh-CN" altLang="en-US" sz="655" i="0" spc="51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1895475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Docker架构——架构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c559fa62-3bbe-4c15-8d0d-b67ddf1c2d9a@0e_0o_1l_1216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5773" y="692645"/>
            <a:ext cx="5791726" cy="354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1671638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为什么需要Docker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fb5b2b72-8529-49ab-ab9a-3c567f28e630@0e_0o_1l_1353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333" y="1166644"/>
            <a:ext cx="6445551" cy="28881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1671638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为什么需要Docker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cd3ec4cb-ebf0-4ac9-a8b8-861b72bd3108@0e_0o_1l_1420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518" y="831355"/>
            <a:ext cx="6766181" cy="38082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230" y="130213"/>
            <a:ext cx="432638" cy="43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81" y="213820"/>
            <a:ext cx="785813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500" i="0" spc="0" dirty="0" smtClean="0">
                <a:ln w="0">
                  <a:noFill/>
                </a:ln>
                <a:solidFill>
                  <a:srgbClr val="000000">
                    <a:alpha val="100000"/>
                  </a:srgbClr>
                </a:solidFill>
                <a:latin typeface="SimHei" pitchFamily="34" charset="-122"/>
                <a:ea typeface="SimHei" pitchFamily="34" charset="-122"/>
              </a:rPr>
              <a:t>一个例子</a:t>
            </a:r>
            <a:endParaRPr lang="zh-CN" altLang="en-US" sz="1500" i="0" spc="0" dirty="0">
              <a:ln w="0">
                <a:noFill/>
              </a:ln>
              <a:latin typeface="SimHei" pitchFamily="34" charset="-122"/>
              <a:ea typeface="SimHei" pitchFamily="34" charset="-122"/>
            </a:endParaRPr>
          </a:p>
        </p:txBody>
      </p:sp>
      <p:pic>
        <p:nvPicPr>
          <p:cNvPr id="3" name="2017/07/28/8ccdc56c-d650-4d20-8c0e-93f7d4d58a48@0e_0o_1l_1486w.png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69" y="916021"/>
            <a:ext cx="7080139" cy="3288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Kingsoft Office WPP</Application>
  <PresentationFormat/>
  <Paragraphs>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soren</cp:lastModifiedBy>
  <cp:revision>4</cp:revision>
  <dcterms:created xsi:type="dcterms:W3CDTF">2017-07-28T05:47:02Z</dcterms:created>
  <dcterms:modified xsi:type="dcterms:W3CDTF">2017-07-28T05:47:02Z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