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635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80604020202020204" charset="0"/>
      <a:buNone/>
      <a:defRPr sz="24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80604020202020204" charset="0"/>
                <a:ea typeface="宋体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8060402020202020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711271" y="0"/>
            <a:ext cx="336584" cy="685801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40"/>
            <a:ext cx="12193218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5"/>
            <a:ext cx="12193218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3"/>
            <a:ext cx="12193218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524986" y="0"/>
            <a:ext cx="93143" cy="685801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711271" y="1479552"/>
            <a:ext cx="336584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1204504" y="2130428"/>
            <a:ext cx="10364235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2159216" y="3886206"/>
            <a:ext cx="8535253" cy="11271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609661" y="6245234"/>
            <a:ext cx="284508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itchFamily="18" charset="0"/>
            </a:pPr>
            <a:endParaRPr lang="en-US" altLang="zh-CN" noProof="1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4166016" y="6245234"/>
            <a:ext cx="3861186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itchFamily="18" charset="0"/>
            </a:pPr>
            <a:endParaRPr lang="en-US" altLang="zh-CN" noProof="1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8738473" y="6245234"/>
            <a:ext cx="284508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itchFamily="18" charset="0"/>
            </a:pPr>
            <a:fld id="{9A0DB2DC-4C9A-4742-B13C-FB6460FD3503}" type="slidenum">
              <a:rPr lang="zh-CN" altLang="en-US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en-US" altLang="zh-CN" noProof="1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9511" y="198438"/>
            <a:ext cx="2667266" cy="5822958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712" y="198438"/>
            <a:ext cx="7847174" cy="582295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4" y="1709740"/>
            <a:ext cx="10516650" cy="2852741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4" y="4589470"/>
            <a:ext cx="10516650" cy="150018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712" y="1555752"/>
            <a:ext cx="5227842" cy="446564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8935" y="1555752"/>
            <a:ext cx="5227842" cy="446564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365126"/>
            <a:ext cx="10516650" cy="1325565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2" y="1681165"/>
            <a:ext cx="5158302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2" y="2505079"/>
            <a:ext cx="5158302" cy="368459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17" y="1681165"/>
            <a:ext cx="5183706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17" y="2505079"/>
            <a:ext cx="5183706" cy="368459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457201"/>
            <a:ext cx="3932630" cy="1600202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06" y="987426"/>
            <a:ext cx="617281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2" y="2057403"/>
            <a:ext cx="3932630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2" y="457201"/>
            <a:ext cx="3932630" cy="1600202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06" y="987426"/>
            <a:ext cx="6172817" cy="487363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2" y="2057403"/>
            <a:ext cx="3932630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1016101" cy="685801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>
              <a:latin typeface="Arial" panose="02080604020202020204" charset="0"/>
              <a:ea typeface="宋体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711271" y="0"/>
            <a:ext cx="336584" cy="685801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>
              <a:latin typeface="Arial" panose="02080604020202020204" charset="0"/>
              <a:ea typeface="宋体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9"/>
            <a:ext cx="1016101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>
              <a:latin typeface="Arial" panose="02080604020202020204" charset="0"/>
              <a:ea typeface="宋体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711271" y="6324609"/>
            <a:ext cx="336584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t"/>
          <a:p>
            <a:pPr lvl="0"/>
            <a:endParaRPr lang="zh-CN" altLang="en-US">
              <a:latin typeface="Arial" panose="02080604020202020204" charset="0"/>
              <a:ea typeface="宋体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8"/>
            <a:ext cx="12193218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endParaRPr lang="zh-CN" altLang="en-US">
              <a:latin typeface="Arial" panose="02080604020202020204" charset="0"/>
              <a:ea typeface="宋体" charset="-122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1117712" y="198438"/>
            <a:ext cx="10669066" cy="11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1117712" y="1555752"/>
            <a:ext cx="10669066" cy="446564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1138880" y="6245234"/>
            <a:ext cx="284508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4741807" y="6245234"/>
            <a:ext cx="3467446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8916291" y="6237297"/>
            <a:ext cx="284508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8060402020202020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/>
        <p:txBody>
          <a:bodyPr anchor="ctr"/>
          <a:p>
            <a:pPr lvl="0" algn="ctr" defTabSz="914400">
              <a:lnSpc>
                <a:spcPct val="100000"/>
              </a:lnSpc>
            </a:pPr>
            <a:r>
              <a:rPr lang="x-none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楷体_GB2312" pitchFamily="49" charset="-122"/>
              </a:rPr>
              <a:t>DevOps简介</a:t>
            </a:r>
            <a:endParaRPr lang="x-none" altLang="zh-CN">
              <a:effectLst>
                <a:outerShdw blurRad="38100" dist="38100" dir="2700000">
                  <a:srgbClr val="C0C0C0"/>
                </a:outerShdw>
              </a:effectLst>
              <a:latin typeface="Arial" panose="0208060402020202020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3.1 工作流</a:t>
            </a:r>
            <a:endParaRPr lang="x-none" altLang="zh-CN"/>
          </a:p>
        </p:txBody>
      </p:sp>
      <p:pic>
        <p:nvPicPr>
          <p:cNvPr id="5" name="图片 4" descr="DevOps-Varc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260985"/>
            <a:ext cx="5450840" cy="3229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1905" y="2708910"/>
            <a:ext cx="5435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Plan: 根据反馈进行功能规划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Develop: 开发人员进行系统设计及开发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Build: 构建可运行软件, 持续集成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Test: 测试, 包括功能测试及性能测试等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Release: 发布, 交由运维人员进行上线准备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Operate: 运维, 监控系统状态</a:t>
            </a:r>
            <a:endParaRPr lang="x-none" altLang="zh-CN" sz="2000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 sz="2000"/>
              <a:t>Monitor: 监控, 同时获取反馈</a:t>
            </a:r>
            <a:endParaRPr lang="x-none" altLang="zh-CN" sz="200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3.2 构建流水线</a:t>
            </a:r>
            <a:endParaRPr lang="x-none" altLang="zh-CN"/>
          </a:p>
        </p:txBody>
      </p:sp>
      <p:pic>
        <p:nvPicPr>
          <p:cNvPr id="4" name="图片 3" descr="2017-06-20 20-04-30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557020"/>
            <a:ext cx="9584055" cy="39287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3.3 步进 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991995" y="1196975"/>
            <a:ext cx="773747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charset="2"/>
              <a:buChar char=""/>
            </a:pPr>
            <a:r>
              <a:rPr lang="x-none" altLang="zh-CN" sz="2000" b="1"/>
              <a:t>团队协作和纪律</a:t>
            </a:r>
            <a:endParaRPr lang="x-none" altLang="zh-CN" sz="2000" b="1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每日代码和测试同步提交, 避免长周期分支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提交前需要本地验证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构建失败需要立即修复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标准化部署过程和自动化部署脚本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减少对人员和经验的依赖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上线执行者转变为审核者</a:t>
            </a:r>
            <a:endParaRPr lang="x-none" altLang="zh-CN"/>
          </a:p>
          <a:p>
            <a:pPr marL="342900" indent="-342900" fontAlgn="auto">
              <a:lnSpc>
                <a:spcPct val="150000"/>
              </a:lnSpc>
              <a:buFont typeface="Wingdings" charset="2"/>
              <a:buChar char=""/>
            </a:pPr>
            <a:r>
              <a:rPr lang="x-none" altLang="zh-CN" sz="2000" b="1"/>
              <a:t>数据度量和分析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流水线构建总览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核心数据汇总, 环比变化趋势</a:t>
            </a:r>
            <a:endParaRPr lang="x-none" altLang="zh-C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zh-CN"/>
              <a:t>自动分析和异常报表推送邮件</a:t>
            </a:r>
            <a:endParaRPr lang="x-none" altLang="zh-CN"/>
          </a:p>
          <a:p>
            <a:pPr marL="342900" indent="-342900" fontAlgn="auto">
              <a:lnSpc>
                <a:spcPct val="150000"/>
              </a:lnSpc>
              <a:buFont typeface="Wingdings" charset="2"/>
              <a:buChar char=""/>
            </a:pPr>
            <a:r>
              <a:rPr lang="x-none" altLang="zh-CN" sz="2000" b="1"/>
              <a:t>从度量中找到问题, 从度量中看到进步</a:t>
            </a:r>
            <a:endParaRPr lang="x-none" altLang="zh-CN"/>
          </a:p>
          <a:p>
            <a:pPr marL="342900" indent="-342900" fontAlgn="auto">
              <a:lnSpc>
                <a:spcPct val="150000"/>
              </a:lnSpc>
              <a:buFont typeface="Wingdings" charset="2"/>
              <a:buChar char=""/>
            </a:pPr>
            <a:r>
              <a:rPr lang="x-none" altLang="zh-CN" sz="2000" b="1"/>
              <a:t>渐进式实施</a:t>
            </a:r>
            <a:endParaRPr lang="x-none" altLang="zh-CN" sz="2000" b="1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x-none" altLang="zh-CN"/>
              <a:t>目录</a:t>
            </a:r>
            <a:endParaRPr lang="x-none" altLang="zh-CN"/>
          </a:p>
        </p:txBody>
      </p:sp>
      <p:sp>
        <p:nvSpPr>
          <p:cNvPr id="5122" name="文本占位符 5122"/>
          <p:cNvSpPr/>
          <p:nvPr>
            <p:ph idx="1"/>
          </p:nvPr>
        </p:nvSpPr>
        <p:spPr/>
        <p:txBody>
          <a:bodyPr anchor="t"/>
          <a:p>
            <a:r>
              <a:rPr lang="x-none" altLang="zh-CN"/>
              <a:t>DevOps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x-none" altLang="zh-CN"/>
              <a:t>基础设施</a:t>
            </a:r>
            <a:endParaRPr lang="x-none" altLang="zh-CN"/>
          </a:p>
          <a:p>
            <a:r>
              <a:rPr lang="x-none" altLang="zh-CN"/>
              <a:t>工作流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1.1 什么是 DevOps</a:t>
            </a:r>
            <a:endParaRPr lang="x-none" altLang="zh-CN"/>
          </a:p>
        </p:txBody>
      </p:sp>
      <p:pic>
        <p:nvPicPr>
          <p:cNvPr id="6" name="图片 5" descr="2017-05-22 17-44-1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738" y="1196978"/>
            <a:ext cx="2946404" cy="15430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628" y="1268733"/>
            <a:ext cx="5860423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是更</a:t>
            </a:r>
            <a:r>
              <a:rPr lang="zh-CN" altLang="en-US">
                <a:sym typeface="+mn-ea"/>
              </a:rPr>
              <a:t>好的优化开发(DEV)、测试(QA)、运维(OPS)的流程，开发运维一体化，通过高度自动化工具与流程来使得软件构建、测试、发布更加快捷、频繁和可靠。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24020" y="3500755"/>
            <a:ext cx="689229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基础设施的创建和管理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自动化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工作流的创建和维护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>
                <a:sym typeface="+mn-ea"/>
              </a:rPr>
              <a:t>组之间的互动</a:t>
            </a:r>
            <a:endParaRPr lang="x-none" altLang="zh-CN"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776095" y="4437380"/>
            <a:ext cx="1705610" cy="52197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2400"/>
              <a:t>关键词</a:t>
            </a:r>
            <a:endParaRPr lang="x-none" altLang="zh-CN" sz="240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1.2 为什么需要 DevOps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96185" y="1772920"/>
            <a:ext cx="637857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更小、更频繁的变更──意味着更少的风险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让开发人员更多地控制生产环境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更多地以应用程序为中心来理解基础设施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定义简洁明了的流程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尽可能地自动化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/>
              <a:t>促成开发与</a:t>
            </a:r>
            <a:r>
              <a:rPr lang="x-none" altLang="zh-CN"/>
              <a:t>运维</a:t>
            </a:r>
            <a:r>
              <a:rPr lang="zh-CN" altLang="en-US"/>
              <a:t>的协作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1.3 DevOps 的优势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16050" y="1484630"/>
            <a:ext cx="917448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持续集成, 持续交互和持续部署, 减少手动工作中的复杂度</a:t>
            </a:r>
            <a:endParaRPr lang="x-none" altLang="zh-CN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功能特性更快的交付, 同时处于可用状态</a:t>
            </a:r>
            <a:endParaRPr lang="x-none" altLang="zh-CN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部门间沟通协作的一组流程和方法</a:t>
            </a:r>
            <a:r>
              <a:rPr lang="x-none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有助于改善公司组织文化</a:t>
            </a:r>
            <a:r>
              <a:rPr lang="x-none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提高员工的参与感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高度强调人与人间互动的工作方式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在完成高频率部署的同时</a:t>
            </a:r>
            <a:r>
              <a:rPr lang="x-none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提高生产环境的可靠稳定和安全</a:t>
            </a:r>
            <a:r>
              <a:rPr lang="x-none" altLang="zh-CN">
                <a:sym typeface="+mn-ea"/>
              </a:rPr>
              <a:t>性</a:t>
            </a:r>
            <a:endParaRPr lang="x-none" alt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>
                <a:sym typeface="+mn-ea"/>
              </a:rPr>
              <a:t>为团队提供一种极具凝聚力的文化氛围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更快的获得反馈, 更快的解决问题</a:t>
            </a:r>
            <a:endParaRPr lang="x-none" altLang="zh-CN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2.1 框架 </a:t>
            </a:r>
            <a:endParaRPr lang="x-none" altLang="zh-CN"/>
          </a:p>
        </p:txBody>
      </p:sp>
      <p:pic>
        <p:nvPicPr>
          <p:cNvPr id="4" name="图片 3" descr="2017-05-25 10-50-0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412875"/>
            <a:ext cx="8612505" cy="50590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2.2 基础设施</a:t>
            </a:r>
            <a:endParaRPr lang="x-none" altLang="zh-CN"/>
          </a:p>
        </p:txBody>
      </p:sp>
      <p:pic>
        <p:nvPicPr>
          <p:cNvPr id="4" name="图片 3" descr="2017-06-20 19-51-2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557020"/>
            <a:ext cx="10058400" cy="4216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2.3 自动化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3070" y="1550670"/>
            <a:ext cx="929005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基础设施的自动管理</a:t>
            </a:r>
            <a:endParaRPr lang="x-none" altLang="zh-CN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自动构建</a:t>
            </a:r>
            <a:endParaRPr lang="x-none" altLang="zh-CN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自动测试</a:t>
            </a:r>
            <a:endParaRPr lang="x-none" altLang="zh-CN"/>
          </a:p>
          <a:p>
            <a:pPr marL="800100" lvl="1" indent="-342900">
              <a:lnSpc>
                <a:spcPct val="150000"/>
              </a:lnSpc>
              <a:buFont typeface="Wingdings" charset="2"/>
              <a:buChar char=""/>
            </a:pPr>
            <a:r>
              <a:rPr lang="x-none" altLang="zh-CN"/>
              <a:t>    单元测试</a:t>
            </a:r>
            <a:endParaRPr lang="x-none" altLang="zh-CN"/>
          </a:p>
          <a:p>
            <a:pPr marL="800100" lvl="1" indent="-342900">
              <a:lnSpc>
                <a:spcPct val="150000"/>
              </a:lnSpc>
              <a:buFont typeface="Wingdings" charset="2"/>
              <a:buChar char=""/>
            </a:pPr>
            <a:r>
              <a:rPr lang="x-none" altLang="zh-CN"/>
              <a:t>    功能测试</a:t>
            </a:r>
            <a:endParaRPr lang="x-none" altLang="zh-CN"/>
          </a:p>
          <a:p>
            <a:pPr marL="800100" lvl="1" indent="-342900">
              <a:lnSpc>
                <a:spcPct val="150000"/>
              </a:lnSpc>
              <a:buFont typeface="Wingdings" charset="2"/>
              <a:buChar char=""/>
            </a:pPr>
            <a:r>
              <a:rPr lang="x-none" altLang="zh-CN"/>
              <a:t>    集成测试</a:t>
            </a:r>
            <a:endParaRPr lang="x-none" altLang="zh-CN"/>
          </a:p>
          <a:p>
            <a:pPr marL="800100" lvl="1" indent="-342900">
              <a:lnSpc>
                <a:spcPct val="150000"/>
              </a:lnSpc>
              <a:buFont typeface="Wingdings" charset="2"/>
              <a:buChar char=""/>
            </a:pPr>
            <a:r>
              <a:rPr lang="x-none" altLang="zh-CN"/>
              <a:t>     etc...</a:t>
            </a:r>
            <a:endParaRPr lang="x-none" altLang="zh-CN"/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x-none" altLang="zh-CN"/>
              <a:t>自动部署</a:t>
            </a:r>
            <a:endParaRPr lang="x-none" altLang="zh-CN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3.1 工作流</a:t>
            </a:r>
            <a:endParaRPr lang="x-none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2927985" y="1484630"/>
            <a:ext cx="6369050" cy="4064635"/>
            <a:chOff x="4590" y="1920"/>
            <a:chExt cx="10030" cy="6401"/>
          </a:xfrm>
        </p:grpSpPr>
        <p:sp>
          <p:nvSpPr>
            <p:cNvPr id="12" name="椭圆 11"/>
            <p:cNvSpPr/>
            <p:nvPr/>
          </p:nvSpPr>
          <p:spPr bwMode="auto">
            <a:xfrm rot="1267204">
              <a:off x="10380" y="1920"/>
              <a:ext cx="1268" cy="1268"/>
            </a:xfrm>
            <a:prstGeom prst="ellipse">
              <a:avLst/>
            </a:prstGeom>
            <a:solidFill>
              <a:srgbClr val="009999"/>
            </a:solidFill>
            <a:ln w="6350">
              <a:noFill/>
            </a:ln>
            <a:effectLst>
              <a:outerShdw blurRad="50800" dist="38100" dir="5400000" algn="t" rotWithShape="0">
                <a:srgbClr val="346A99">
                  <a:alpha val="6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90" y="2349"/>
              <a:ext cx="10030" cy="5972"/>
              <a:chOff x="4590" y="2349"/>
              <a:chExt cx="10030" cy="5972"/>
            </a:xfrm>
          </p:grpSpPr>
          <p:sp>
            <p:nvSpPr>
              <p:cNvPr id="5" name="形状 4"/>
              <p:cNvSpPr/>
              <p:nvPr/>
            </p:nvSpPr>
            <p:spPr>
              <a:xfrm rot="21579671" flipV="1">
                <a:off x="6184" y="3741"/>
                <a:ext cx="6639" cy="3462"/>
              </a:xfrm>
              <a:prstGeom prst="swooshArrow">
                <a:avLst>
                  <a:gd name="adj1" fmla="val 18690"/>
                  <a:gd name="adj2" fmla="val 29712"/>
                </a:avLst>
              </a:prstGeom>
              <a:solidFill>
                <a:srgbClr val="00999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" name="形状 5"/>
              <p:cNvSpPr/>
              <p:nvPr/>
            </p:nvSpPr>
            <p:spPr>
              <a:xfrm rot="21579671" flipV="1">
                <a:off x="6384" y="3941"/>
                <a:ext cx="6639" cy="3462"/>
              </a:xfrm>
              <a:prstGeom prst="swooshArrow">
                <a:avLst>
                  <a:gd name="adj1" fmla="val 18690"/>
                  <a:gd name="adj2" fmla="val 29712"/>
                </a:avLst>
              </a:prstGeom>
              <a:solidFill>
                <a:srgbClr val="00999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形状 6"/>
              <p:cNvSpPr/>
              <p:nvPr/>
            </p:nvSpPr>
            <p:spPr>
              <a:xfrm rot="6436370">
                <a:off x="5186" y="4759"/>
                <a:ext cx="2568" cy="1335"/>
              </a:xfrm>
              <a:prstGeom prst="swooshArrow">
                <a:avLst>
                  <a:gd name="adj1" fmla="val 18690"/>
                  <a:gd name="adj2" fmla="val 29712"/>
                </a:avLst>
              </a:prstGeom>
              <a:solidFill>
                <a:srgbClr val="00999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形状 7"/>
              <p:cNvSpPr/>
              <p:nvPr/>
            </p:nvSpPr>
            <p:spPr>
              <a:xfrm rot="6436370">
                <a:off x="5386" y="4959"/>
                <a:ext cx="2568" cy="1335"/>
              </a:xfrm>
              <a:prstGeom prst="swooshArrow">
                <a:avLst>
                  <a:gd name="adj1" fmla="val 18690"/>
                  <a:gd name="adj2" fmla="val 29712"/>
                </a:avLst>
              </a:prstGeom>
              <a:solidFill>
                <a:srgbClr val="00999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椭圆 9"/>
              <p:cNvSpPr/>
              <p:nvPr/>
            </p:nvSpPr>
            <p:spPr bwMode="auto">
              <a:xfrm rot="1267204">
                <a:off x="13140" y="5358"/>
                <a:ext cx="1480" cy="1483"/>
              </a:xfrm>
              <a:prstGeom prst="ellipse">
                <a:avLst/>
              </a:prstGeom>
              <a:solidFill>
                <a:srgbClr val="009999"/>
              </a:solidFill>
              <a:ln w="6350">
                <a:noFill/>
              </a:ln>
              <a:effectLst>
                <a:outerShdw blurRad="50800" dist="38100" dir="5400000" algn="t" rotWithShape="0">
                  <a:srgbClr val="6B93B7">
                    <a:alpha val="6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 rot="1267204">
                <a:off x="5898" y="7053"/>
                <a:ext cx="1268" cy="1268"/>
              </a:xfrm>
              <a:prstGeom prst="ellipse">
                <a:avLst/>
              </a:prstGeom>
              <a:solidFill>
                <a:srgbClr val="009999"/>
              </a:solidFill>
              <a:ln w="6350">
                <a:noFill/>
              </a:ln>
              <a:effectLst>
                <a:outerShdw blurRad="50800" dist="38100" dir="5400000" algn="t" rotWithShape="0">
                  <a:srgbClr val="346A99">
                    <a:alpha val="6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09" name="Oval 65"/>
              <p:cNvSpPr/>
              <p:nvPr/>
            </p:nvSpPr>
            <p:spPr>
              <a:xfrm>
                <a:off x="4683" y="4365"/>
                <a:ext cx="1742" cy="350"/>
              </a:xfrm>
              <a:prstGeom prst="ellipse">
                <a:avLst/>
              </a:prstGeom>
              <a:solidFill>
                <a:srgbClr val="009999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 rot="1267204">
                <a:off x="4590" y="2488"/>
                <a:ext cx="2020" cy="2020"/>
              </a:xfrm>
              <a:prstGeom prst="ellipse">
                <a:avLst/>
              </a:prstGeom>
              <a:solidFill>
                <a:srgbClr val="009999"/>
              </a:solidFill>
              <a:ln w="6350">
                <a:noFill/>
              </a:ln>
              <a:effectLst>
                <a:outerShdw blurRad="50800" dist="38100" dir="5400000" algn="t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形状 20"/>
              <p:cNvSpPr/>
              <p:nvPr/>
            </p:nvSpPr>
            <p:spPr>
              <a:xfrm rot="596196">
                <a:off x="6950" y="2349"/>
                <a:ext cx="2568" cy="1335"/>
              </a:xfrm>
              <a:prstGeom prst="swooshArrow">
                <a:avLst>
                  <a:gd name="adj1" fmla="val 18690"/>
                  <a:gd name="adj2" fmla="val 29712"/>
                </a:avLst>
              </a:prstGeom>
              <a:solidFill>
                <a:srgbClr val="009999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1" name="文本框 10"/>
          <p:cNvSpPr txBox="1"/>
          <p:nvPr/>
        </p:nvSpPr>
        <p:spPr>
          <a:xfrm>
            <a:off x="3143885" y="2061210"/>
            <a:ext cx="10629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Dev</a:t>
            </a:r>
            <a:endParaRPr lang="x-none" altLang="zh-CN"/>
          </a:p>
          <a:p>
            <a:r>
              <a:rPr lang="x-none" altLang="zh-CN"/>
              <a:t>Ops</a:t>
            </a:r>
            <a:endParaRPr lang="x-none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44335" y="1701165"/>
            <a:ext cx="5372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CI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545195" y="3933190"/>
            <a:ext cx="6381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CD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863975" y="4941570"/>
            <a:ext cx="6584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CD</a:t>
            </a:r>
            <a:endParaRPr lang="x-none" altLang="zh-CN"/>
          </a:p>
        </p:txBody>
      </p:sp>
      <p:sp>
        <p:nvSpPr>
          <p:cNvPr id="18" name="线形标注 1(无边框) 17"/>
          <p:cNvSpPr/>
          <p:nvPr/>
        </p:nvSpPr>
        <p:spPr>
          <a:xfrm>
            <a:off x="7896225" y="1124585"/>
            <a:ext cx="1512570" cy="432435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/>
              <a:t>Continuous Integration</a:t>
            </a:r>
            <a:endParaRPr lang="x-none" altLang="zh-CN" sz="1400"/>
          </a:p>
        </p:txBody>
      </p:sp>
      <p:sp>
        <p:nvSpPr>
          <p:cNvPr id="19" name="线形标注 1(无边框) 18"/>
          <p:cNvSpPr/>
          <p:nvPr/>
        </p:nvSpPr>
        <p:spPr>
          <a:xfrm>
            <a:off x="9624695" y="3284855"/>
            <a:ext cx="1512570" cy="432435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/>
              <a:t>Continuous Delivery</a:t>
            </a:r>
            <a:endParaRPr lang="x-none" altLang="zh-CN" sz="1400"/>
          </a:p>
        </p:txBody>
      </p:sp>
      <p:sp>
        <p:nvSpPr>
          <p:cNvPr id="20" name="线形标注 1(无边框) 19"/>
          <p:cNvSpPr/>
          <p:nvPr/>
        </p:nvSpPr>
        <p:spPr>
          <a:xfrm>
            <a:off x="5088255" y="4580890"/>
            <a:ext cx="1512570" cy="432435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/>
              <a:t>Continuous Deployment</a:t>
            </a:r>
            <a:endParaRPr lang="x-none" altLang="zh-CN" sz="140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Kingsoft Office WPP</Application>
  <PresentationFormat>在屏幕上显示</PresentationFormat>
  <Paragraphs>99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通用_汇报</vt:lpstr>
      <vt:lpstr>DevOps</vt:lpstr>
      <vt:lpstr>目录</vt:lpstr>
      <vt:lpstr>1.1 什么是 DevOps</vt:lpstr>
      <vt:lpstr>1.2 为什么需要 DevOps</vt:lpstr>
      <vt:lpstr>1.3 DevOps 的优势</vt:lpstr>
      <vt:lpstr>2.1 框架 </vt:lpstr>
      <vt:lpstr>2.2 基础设施</vt:lpstr>
      <vt:lpstr>2.3 自动化</vt:lpstr>
      <vt:lpstr>3.1 工作流</vt:lpstr>
      <vt:lpstr>3.1 工作流</vt:lpstr>
      <vt:lpstr>3.2 构建流水线</vt:lpstr>
      <vt:lpstr>3.3 步进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soren</dc:creator>
  <cp:lastModifiedBy>soren</cp:lastModifiedBy>
  <cp:revision>58</cp:revision>
  <dcterms:created xsi:type="dcterms:W3CDTF">2017-06-22T05:48:01Z</dcterms:created>
  <dcterms:modified xsi:type="dcterms:W3CDTF">2017-06-22T05:48:01Z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