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comments/comment7.xml" ContentType="application/vnd.openxmlformats-officedocument.presentationml.comments+xml"/>
  <Override PartName="/ppt/media/hdphoto2.wdp" ContentType="image/vnd.ms-photo"/>
  <Override PartName="/ppt/media/hdphoto1.wdp" ContentType="image/vnd.ms-photo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commentAuthors" Target="commentAuthors.xml"/>
</Relationships>
</file>

<file path=ppt/comments/comment7.xml><?xml version="1.0" encoding="utf-8"?>
<p:cmLst xmlns:p="http://schemas.openxmlformats.org/presentationml/2006/main">
  <p:cm authorId="0" dt="2019-03-05T09:34:44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it-IT" sz="7200" spc="-1" strike="noStrike" cap="all">
                <a:solidFill>
                  <a:srgbClr val="4f4d46"/>
                </a:solidFill>
                <a:latin typeface="Franklin Gothic Book"/>
              </a:rPr>
              <a:t>Fare clic per modificare lo stile del titolo</a:t>
            </a:r>
            <a:endParaRPr b="0" lang="it-IT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065CFA-596D-4E83-9233-5EA9BF5B8F1A}" type="datetime">
              <a:rPr b="0" lang="it-IT" sz="1200" spc="-1" strike="noStrike">
                <a:solidFill>
                  <a:srgbClr val="4f4d46"/>
                </a:solidFill>
                <a:latin typeface="Franklin Gothic Book"/>
              </a:rPr>
              <a:t>05/03/19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6F1DD7-597B-443C-BB33-E1831159E83E}" type="slidenum">
              <a:rPr b="0" lang="it-IT" sz="1200" spc="-1" strike="noStrike">
                <a:solidFill>
                  <a:srgbClr val="4f4d46"/>
                </a:solidFill>
                <a:latin typeface="Franklin Gothic Book"/>
              </a:rPr>
              <a:t>14</a:t>
            </a:fld>
            <a:endParaRPr b="0" lang="it-IT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4f4d46"/>
                </a:solidFill>
                <a:latin typeface="Franklin Gothic Book"/>
              </a:rPr>
              <a:t>Click to edit the outline text format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4f4d46"/>
                </a:solidFill>
                <a:latin typeface="Franklin Gothic Book"/>
              </a:rPr>
              <a:t>Second Outline Level</a:t>
            </a:r>
            <a:endParaRPr b="0" lang="it-IT" sz="1800" spc="-1" strike="noStrike">
              <a:solidFill>
                <a:srgbClr val="4f4d46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it-IT" sz="1800" spc="-1" strike="noStrike">
                <a:solidFill>
                  <a:srgbClr val="4f4d46"/>
                </a:solidFill>
                <a:latin typeface="Franklin Gothic Book"/>
              </a:rPr>
              <a:t>Third Outline Level</a:t>
            </a:r>
            <a:endParaRPr b="0" i="1" lang="it-IT" sz="1800" spc="-1" strike="noStrike">
              <a:solidFill>
                <a:srgbClr val="4f4d46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00" spc="-1" strike="noStrike">
                <a:solidFill>
                  <a:srgbClr val="4f4d46"/>
                </a:solidFill>
                <a:latin typeface="Franklin Gothic Book"/>
              </a:rPr>
              <a:t>Fourth Outline Level</a:t>
            </a:r>
            <a:endParaRPr b="0" lang="it-IT" sz="1600" spc="-1" strike="noStrike">
              <a:solidFill>
                <a:srgbClr val="4f4d46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4f4d46"/>
                </a:solidFill>
                <a:latin typeface="Franklin Gothic Book"/>
              </a:rPr>
              <a:t>Fifth Outline Level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4f4d46"/>
                </a:solidFill>
                <a:latin typeface="Franklin Gothic Book"/>
              </a:rPr>
              <a:t>Sixth Outline Level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4f4d46"/>
                </a:solidFill>
                <a:latin typeface="Franklin Gothic Book"/>
              </a:rPr>
              <a:t>Seventh Outline Level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it-IT" sz="4400" spc="-1" strike="noStrike">
                <a:solidFill>
                  <a:srgbClr val="4f4d46"/>
                </a:solidFill>
                <a:latin typeface="Franklin Gothic Book"/>
              </a:rPr>
              <a:t>Fare clic per modificare lo stile del titolo</a:t>
            </a:r>
            <a:endParaRPr b="0" lang="it-IT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2000" spc="-1" strike="noStrike">
                <a:solidFill>
                  <a:srgbClr val="4f4d46"/>
                </a:solidFill>
                <a:latin typeface="Franklin Gothic Book"/>
              </a:rPr>
              <a:t>Modifica gli stili del testo dello schema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–"/>
            </a:pPr>
            <a:r>
              <a:rPr b="0" i="1" lang="it-IT" sz="2000" spc="-1" strike="noStrike">
                <a:solidFill>
                  <a:srgbClr val="4f4d46"/>
                </a:solidFill>
                <a:latin typeface="Franklin Gothic Book"/>
              </a:rPr>
              <a:t>Secondo livello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1800" spc="-1" strike="noStrike">
                <a:solidFill>
                  <a:srgbClr val="4f4d46"/>
                </a:solidFill>
                <a:latin typeface="Franklin Gothic Book"/>
              </a:rPr>
              <a:t>Terzo livello</a:t>
            </a:r>
            <a:endParaRPr b="0" i="1" lang="it-IT" sz="1800" spc="-1" strike="noStrike">
              <a:solidFill>
                <a:srgbClr val="4f4d46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–"/>
            </a:pPr>
            <a:r>
              <a:rPr b="0" i="1" lang="it-IT" sz="1800" spc="-1" strike="noStrike">
                <a:solidFill>
                  <a:srgbClr val="4f4d46"/>
                </a:solidFill>
                <a:latin typeface="Franklin Gothic Book"/>
              </a:rPr>
              <a:t>Quarto livello</a:t>
            </a:r>
            <a:endParaRPr b="0" lang="it-IT" sz="1800" spc="-1" strike="noStrike">
              <a:solidFill>
                <a:srgbClr val="4f4d46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1600" spc="-1" strike="noStrike">
                <a:solidFill>
                  <a:srgbClr val="4f4d46"/>
                </a:solidFill>
                <a:latin typeface="Franklin Gothic Book"/>
              </a:rPr>
              <a:t>Quinto livello</a:t>
            </a:r>
            <a:endParaRPr b="0" lang="it-IT" sz="16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4A7CE6D-B324-41D8-ABC4-356217CD721C}" type="datetime">
              <a:rPr b="0" lang="it-IT" sz="1200" spc="-1" strike="noStrike">
                <a:solidFill>
                  <a:srgbClr val="4f4d46"/>
                </a:solidFill>
                <a:latin typeface="Franklin Gothic Book"/>
              </a:rPr>
              <a:t>05/03/19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BB81A5B-6434-4362-B471-996C30C3FEAA}" type="slidenum">
              <a:rPr b="0" lang="it-IT" sz="1200" spc="-1" strike="noStrike">
                <a:solidFill>
                  <a:srgbClr val="4f4d46"/>
                </a:solidFill>
                <a:latin typeface="Franklin Gothic Book"/>
              </a:rPr>
              <a:t>&lt;number&gt;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it-IT" sz="4400" spc="-1" strike="noStrike">
                <a:solidFill>
                  <a:srgbClr val="4f4d46"/>
                </a:solidFill>
                <a:latin typeface="Franklin Gothic Book"/>
              </a:rPr>
              <a:t>Fare clic per modificare lo stile del titolo</a:t>
            </a:r>
            <a:endParaRPr b="0" lang="it-IT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447440" cy="3580920"/>
          </a:xfrm>
          <a:prstGeom prst="rect">
            <a:avLst/>
          </a:prstGeom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2000" spc="-1" strike="noStrike">
                <a:solidFill>
                  <a:srgbClr val="4f4d46"/>
                </a:solidFill>
                <a:latin typeface="Franklin Gothic Book"/>
              </a:rPr>
              <a:t>Modifica gli stili del testo dello schema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–"/>
            </a:pPr>
            <a:r>
              <a:rPr b="0" i="1" lang="it-IT" sz="2000" spc="-1" strike="noStrike">
                <a:solidFill>
                  <a:srgbClr val="4f4d46"/>
                </a:solidFill>
                <a:latin typeface="Franklin Gothic Book"/>
              </a:rPr>
              <a:t>Secondo livello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1800" spc="-1" strike="noStrike">
                <a:solidFill>
                  <a:srgbClr val="4f4d46"/>
                </a:solidFill>
                <a:latin typeface="Franklin Gothic Book"/>
              </a:rPr>
              <a:t>Terzo livello</a:t>
            </a:r>
            <a:endParaRPr b="0" i="1" lang="it-IT" sz="1800" spc="-1" strike="noStrike">
              <a:solidFill>
                <a:srgbClr val="4f4d46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–"/>
            </a:pPr>
            <a:r>
              <a:rPr b="0" i="1" lang="it-IT" sz="1800" spc="-1" strike="noStrike">
                <a:solidFill>
                  <a:srgbClr val="4f4d46"/>
                </a:solidFill>
                <a:latin typeface="Franklin Gothic Book"/>
              </a:rPr>
              <a:t>Quarto livello</a:t>
            </a:r>
            <a:endParaRPr b="0" lang="it-IT" sz="1800" spc="-1" strike="noStrike">
              <a:solidFill>
                <a:srgbClr val="4f4d46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1600" spc="-1" strike="noStrike">
                <a:solidFill>
                  <a:srgbClr val="4f4d46"/>
                </a:solidFill>
                <a:latin typeface="Franklin Gothic Book"/>
              </a:rPr>
              <a:t>Quinto livello</a:t>
            </a:r>
            <a:endParaRPr b="0" lang="it-IT" sz="16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25360" y="2286000"/>
            <a:ext cx="4447440" cy="3580920"/>
          </a:xfrm>
          <a:prstGeom prst="rect">
            <a:avLst/>
          </a:prstGeom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2000" spc="-1" strike="noStrike">
                <a:solidFill>
                  <a:srgbClr val="4f4d46"/>
                </a:solidFill>
                <a:latin typeface="Franklin Gothic Book"/>
              </a:rPr>
              <a:t>Modifica gli stili del testo dello schema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–"/>
            </a:pPr>
            <a:r>
              <a:rPr b="0" i="1" lang="it-IT" sz="2000" spc="-1" strike="noStrike">
                <a:solidFill>
                  <a:srgbClr val="4f4d46"/>
                </a:solidFill>
                <a:latin typeface="Franklin Gothic Book"/>
              </a:rPr>
              <a:t>Secondo livello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1800" spc="-1" strike="noStrike">
                <a:solidFill>
                  <a:srgbClr val="4f4d46"/>
                </a:solidFill>
                <a:latin typeface="Franklin Gothic Book"/>
              </a:rPr>
              <a:t>Terzo livello</a:t>
            </a:r>
            <a:endParaRPr b="0" i="1" lang="it-IT" sz="1800" spc="-1" strike="noStrike">
              <a:solidFill>
                <a:srgbClr val="4f4d46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–"/>
            </a:pPr>
            <a:r>
              <a:rPr b="0" i="1" lang="it-IT" sz="1800" spc="-1" strike="noStrike">
                <a:solidFill>
                  <a:srgbClr val="4f4d46"/>
                </a:solidFill>
                <a:latin typeface="Franklin Gothic Book"/>
              </a:rPr>
              <a:t>Quarto livello</a:t>
            </a:r>
            <a:endParaRPr b="0" lang="it-IT" sz="1800" spc="-1" strike="noStrike">
              <a:solidFill>
                <a:srgbClr val="4f4d46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4f4d46"/>
              </a:buClr>
              <a:buFont typeface="Franklin Gothic Book"/>
              <a:buChar char="■"/>
            </a:pPr>
            <a:r>
              <a:rPr b="0" lang="it-IT" sz="1600" spc="-1" strike="noStrike">
                <a:solidFill>
                  <a:srgbClr val="4f4d46"/>
                </a:solidFill>
                <a:latin typeface="Franklin Gothic Book"/>
              </a:rPr>
              <a:t>Quinto livello</a:t>
            </a:r>
            <a:endParaRPr b="0" lang="it-IT" sz="16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80E1323-48E9-41F1-BB51-A08B706CEEBA}" type="datetime">
              <a:rPr b="0" lang="it-IT" sz="1200" spc="-1" strike="noStrike">
                <a:solidFill>
                  <a:srgbClr val="4f4d46"/>
                </a:solidFill>
                <a:latin typeface="Franklin Gothic Book"/>
              </a:rPr>
              <a:t>05/03/19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0DF81F-E278-41DB-983A-7110C87BC699}" type="slidenum">
              <a:rPr b="0" lang="it-IT" sz="1200" spc="-1" strike="noStrike">
                <a:solidFill>
                  <a:srgbClr val="4f4d46"/>
                </a:solidFill>
                <a:latin typeface="Franklin Gothic Book"/>
              </a:rPr>
              <a:t>&lt;number&gt;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467720" y="1040040"/>
            <a:ext cx="9143640" cy="2306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4000"/>
          </a:bodyPr>
          <a:p>
            <a:pPr algn="ctr">
              <a:lnSpc>
                <a:spcPct val="89000"/>
              </a:lnSpc>
            </a:pPr>
            <a:r>
              <a:rPr b="0" lang="it-IT" sz="7200" spc="-1" strike="noStrike" cap="all">
                <a:solidFill>
                  <a:srgbClr val="4f4d46"/>
                </a:solidFill>
                <a:latin typeface="Town 40 Stencil"/>
              </a:rPr>
              <a:t>Suit</a:t>
            </a:r>
            <a:br/>
            <a:r>
              <a:rPr b="0" lang="it-IT" sz="4400" spc="-1" strike="noStrike" cap="all">
                <a:solidFill>
                  <a:srgbClr val="4f4d46"/>
                </a:solidFill>
                <a:latin typeface="Avenir LT Std 35 Light"/>
              </a:rPr>
              <a:t>Alternanza scuola-lavoro 2018/2019</a:t>
            </a:r>
            <a:endParaRPr b="0" lang="it-IT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31" name="Immagine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721400" y="3262680"/>
            <a:ext cx="2636280" cy="263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024560" y="497520"/>
            <a:ext cx="11018880" cy="74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Action list </a:t>
            </a:r>
            <a:r>
              <a:rPr b="1" lang="it-IT" sz="3400" spc="-1" strike="noStrike">
                <a:solidFill>
                  <a:srgbClr val="000000"/>
                </a:solidFill>
                <a:latin typeface="Times New Roman"/>
              </a:rPr>
              <a:t>•</a:t>
            </a: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 Candidate deletion</a:t>
            </a:r>
            <a:endParaRPr b="0" lang="it-IT" sz="3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024560" y="1407600"/>
            <a:ext cx="10515240" cy="132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This button lets you delete the candidate. It will still be possible to see the deleted candidates through the filter panel.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pic>
        <p:nvPicPr>
          <p:cNvPr id="191" name="Immagine 6" descr=""/>
          <p:cNvPicPr/>
          <p:nvPr/>
        </p:nvPicPr>
        <p:blipFill>
          <a:blip r:embed="rId1"/>
          <a:srcRect l="83039" t="57402" r="14094" b="37072"/>
          <a:stretch/>
        </p:blipFill>
        <p:spPr>
          <a:xfrm>
            <a:off x="10719720" y="310320"/>
            <a:ext cx="829800" cy="899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2" name="Immagine 7" descr=""/>
          <p:cNvPicPr/>
          <p:nvPr/>
        </p:nvPicPr>
        <p:blipFill>
          <a:blip r:embed="rId2"/>
          <a:srcRect l="31260" t="32244" r="32538" b="44498"/>
          <a:stretch/>
        </p:blipFill>
        <p:spPr>
          <a:xfrm>
            <a:off x="2618280" y="2977920"/>
            <a:ext cx="7328160" cy="2646000"/>
          </a:xfrm>
          <a:prstGeom prst="rect">
            <a:avLst/>
          </a:prstGeom>
          <a:ln>
            <a:noFill/>
          </a:ln>
        </p:spPr>
      </p:pic>
      <p:pic>
        <p:nvPicPr>
          <p:cNvPr id="193" name="Immagine 9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9984960" y="6486120"/>
            <a:ext cx="21970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it-IT" sz="1600" spc="-1" strike="noStrike">
                <a:solidFill>
                  <a:srgbClr val="000000"/>
                </a:solidFill>
                <a:latin typeface="Avenir LT Std 35 Light"/>
              </a:rPr>
              <a:t>Being implemented </a:t>
            </a:r>
            <a:r>
              <a:rPr b="1" lang="it-IT" sz="1600" spc="-1" strike="noStrike">
                <a:solidFill>
                  <a:srgbClr val="ff3838"/>
                </a:solidFill>
                <a:latin typeface="Avenir LT Std 35 Light"/>
              </a:rPr>
              <a:t>WHAT??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24560" y="497520"/>
            <a:ext cx="11018880" cy="74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Conclusions</a:t>
            </a:r>
            <a:endParaRPr b="0" lang="it-IT" sz="3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024560" y="1407600"/>
            <a:ext cx="10515240" cy="4378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6000"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Therefore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our software has the goal </a:t>
            </a: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of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c9211e"/>
                </a:solidFill>
                <a:latin typeface="Avenir LT Std 35 Light"/>
              </a:rPr>
              <a:t>to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simplify the </a:t>
            </a: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management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c9211e"/>
                </a:solidFill>
                <a:latin typeface="Avenir LT Std 35 Light"/>
              </a:rPr>
              <a:t>hiring process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of candidates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for the company.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OPPURE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c9211e"/>
                </a:solidFill>
                <a:latin typeface="Avenir LT Std 35 Light"/>
              </a:rPr>
              <a:t>Our software has the goal to help the company with the hiring process.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Next </a:t>
            </a: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implementations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c9211e"/>
                </a:solidFill>
                <a:latin typeface="Avenir LT Std 35 Light"/>
              </a:rPr>
              <a:t>coming features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: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1" marL="914400" indent="-38376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i="1" lang="it-IT" sz="2000" spc="-1" strike="noStrike">
                <a:solidFill>
                  <a:srgbClr val="000000"/>
                </a:solidFill>
                <a:latin typeface="Avenir LT Std 35 Light"/>
              </a:rPr>
              <a:t>Add, edit and remove a candidate;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1" marL="914400" indent="-38376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i="1" lang="it-IT" sz="2000" spc="-1" strike="noStrike">
                <a:solidFill>
                  <a:srgbClr val="000000"/>
                </a:solidFill>
                <a:latin typeface="Avenir LT Std 35 Light"/>
              </a:rPr>
              <a:t>Log-in system;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lvl="1" marL="914400" indent="-383760" algn="just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i="1" lang="it-IT" sz="2000" spc="-1" strike="noStrike">
                <a:solidFill>
                  <a:srgbClr val="000000"/>
                </a:solidFill>
                <a:latin typeface="Avenir LT Std 35 Light"/>
              </a:rPr>
              <a:t>New filters.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The app might be updated in the future to allow to manage all the </a:t>
            </a: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human resources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c9211e"/>
                </a:solidFill>
                <a:latin typeface="Avenir LT Std 35 Light"/>
              </a:rPr>
              <a:t>employees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c9211e"/>
                </a:solidFill>
                <a:latin typeface="Avenir LT Std 35 Light"/>
              </a:rPr>
              <a:t>becoming a more general tool for the company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c9211e"/>
                </a:solidFill>
                <a:latin typeface="Avenir LT Std 35 Light"/>
              </a:rPr>
              <a:t>Aggiungete i link al progetto su github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pic>
        <p:nvPicPr>
          <p:cNvPr id="197" name="Immagine 10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18560" y="4817880"/>
            <a:ext cx="11473200" cy="74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89000"/>
              </a:lnSpc>
            </a:pP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Thank you for the attention.</a:t>
            </a:r>
            <a:endParaRPr b="0" lang="it-IT" sz="3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99" name="Immagine 10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  <p:pic>
        <p:nvPicPr>
          <p:cNvPr id="200" name="Immagine 3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381560" y="774720"/>
            <a:ext cx="4042800" cy="404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448000" y="3089520"/>
            <a:ext cx="7632000" cy="94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it-IT" sz="6000" spc="-1" strike="noStrike">
                <a:latin typeface="Arial"/>
              </a:rPr>
              <a:t>BACKUP</a:t>
            </a:r>
            <a:endParaRPr b="0" lang="it-IT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Franklin Gothic Book"/>
              </a:rPr>
              <a:t>DESCRIZIONI PIU’ TECNICHE: Ambiente utilizzato, control version tool ecc. ecc.</a:t>
            </a:r>
            <a:endParaRPr b="0" lang="it-IT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24560" y="497520"/>
            <a:ext cx="8223480" cy="74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it-IT" sz="3600" spc="-1" strike="noStrike">
                <a:solidFill>
                  <a:srgbClr val="000000"/>
                </a:solidFill>
                <a:latin typeface="Avenir LT Std 35 Light"/>
              </a:rPr>
              <a:t>What is «Suit»?</a:t>
            </a:r>
            <a:endParaRPr b="0" lang="it-IT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024560" y="1407600"/>
            <a:ext cx="10515240" cy="1635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000"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Suit is our HR management web app that aims to simplify the process of finding and hiring </a:t>
            </a: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potential candidates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ff3838"/>
                </a:solidFill>
                <a:latin typeface="Avenir LT Std 35 Light"/>
              </a:rPr>
              <a:t>employees,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pic>
        <p:nvPicPr>
          <p:cNvPr id="134" name="Immagine 6" descr=""/>
          <p:cNvPicPr/>
          <p:nvPr/>
        </p:nvPicPr>
        <p:blipFill>
          <a:blip r:embed="rId1"/>
          <a:srcRect l="0" t="17835" r="0" b="14557"/>
          <a:stretch/>
        </p:blipFill>
        <p:spPr>
          <a:xfrm>
            <a:off x="1116000" y="2273040"/>
            <a:ext cx="10522080" cy="3957840"/>
          </a:xfrm>
          <a:prstGeom prst="rect">
            <a:avLst/>
          </a:prstGeom>
          <a:ln>
            <a:noFill/>
          </a:ln>
        </p:spPr>
      </p:pic>
      <p:pic>
        <p:nvPicPr>
          <p:cNvPr id="135" name="Immagine 4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371600" y="442800"/>
            <a:ext cx="3390120" cy="594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0000"/>
          </a:bodyPr>
          <a:p>
            <a:pPr>
              <a:lnSpc>
                <a:spcPct val="89000"/>
              </a:lnSpc>
            </a:pPr>
            <a:r>
              <a:rPr b="1" lang="it-IT" sz="3600" spc="-1" strike="noStrike">
                <a:solidFill>
                  <a:srgbClr val="000000"/>
                </a:solidFill>
                <a:latin typeface="Avenir LT Std 35 Light"/>
              </a:rPr>
              <a:t>How is it made?</a:t>
            </a:r>
            <a:endParaRPr b="0" lang="it-IT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227920" y="3130200"/>
            <a:ext cx="2342520" cy="502560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8" name="Group 3"/>
          <p:cNvGrpSpPr/>
          <p:nvPr/>
        </p:nvGrpSpPr>
        <p:grpSpPr>
          <a:xfrm>
            <a:off x="210960" y="596160"/>
            <a:ext cx="5684760" cy="5608800"/>
            <a:chOff x="210960" y="596160"/>
            <a:chExt cx="5684760" cy="5608800"/>
          </a:xfrm>
        </p:grpSpPr>
        <p:sp>
          <p:nvSpPr>
            <p:cNvPr id="139" name="CustomShape 4"/>
            <p:cNvSpPr/>
            <p:nvPr/>
          </p:nvSpPr>
          <p:spPr>
            <a:xfrm flipH="1" rot="8403000">
              <a:off x="895680" y="1549080"/>
              <a:ext cx="4313880" cy="37029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40" name="Immagine 5" descr=""/>
            <p:cNvPicPr/>
            <p:nvPr/>
          </p:nvPicPr>
          <p:blipFill>
            <a:blip r:embed="rId1"/>
            <a:stretch/>
          </p:blipFill>
          <p:spPr>
            <a:xfrm>
              <a:off x="1402200" y="2928240"/>
              <a:ext cx="2138760" cy="2133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1" name="Immagine 7" descr=""/>
            <p:cNvPicPr/>
            <p:nvPr/>
          </p:nvPicPr>
          <p:blipFill>
            <a:blip r:embed="rId2"/>
            <a:stretch/>
          </p:blipFill>
          <p:spPr>
            <a:xfrm>
              <a:off x="3387240" y="1758960"/>
              <a:ext cx="1097640" cy="10976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2" name="Immagine 8" descr=""/>
          <p:cNvPicPr/>
          <p:nvPr/>
        </p:nvPicPr>
        <p:blipFill>
          <a:blip r:embed="rId3"/>
          <a:srcRect l="25339" t="25508" r="25339" b="25169"/>
          <a:stretch/>
        </p:blipFill>
        <p:spPr>
          <a:xfrm>
            <a:off x="1104120" y="5156280"/>
            <a:ext cx="630000" cy="630000"/>
          </a:xfrm>
          <a:prstGeom prst="rect">
            <a:avLst/>
          </a:prstGeom>
          <a:ln>
            <a:noFill/>
          </a:ln>
        </p:spPr>
      </p:pic>
      <p:pic>
        <p:nvPicPr>
          <p:cNvPr id="143" name="Immagine 9" descr=""/>
          <p:cNvPicPr/>
          <p:nvPr/>
        </p:nvPicPr>
        <p:blipFill>
          <a:blip r:embed="rId4"/>
          <a:stretch/>
        </p:blipFill>
        <p:spPr>
          <a:xfrm>
            <a:off x="5489280" y="2429280"/>
            <a:ext cx="1849680" cy="1849680"/>
          </a:xfrm>
          <a:prstGeom prst="rect">
            <a:avLst/>
          </a:prstGeom>
          <a:ln>
            <a:noFill/>
          </a:ln>
        </p:spPr>
      </p:pic>
      <p:pic>
        <p:nvPicPr>
          <p:cNvPr id="144" name="Immagine 11" descr=""/>
          <p:cNvPicPr/>
          <p:nvPr/>
        </p:nvPicPr>
        <p:blipFill>
          <a:blip r:embed="rId5"/>
          <a:stretch/>
        </p:blipFill>
        <p:spPr>
          <a:xfrm>
            <a:off x="4762080" y="5081400"/>
            <a:ext cx="3288960" cy="1680840"/>
          </a:xfrm>
          <a:prstGeom prst="rect">
            <a:avLst/>
          </a:prstGeom>
          <a:ln>
            <a:noFill/>
          </a:ln>
        </p:spPr>
      </p:pic>
      <p:grpSp>
        <p:nvGrpSpPr>
          <p:cNvPr id="145" name="Group 5"/>
          <p:cNvGrpSpPr/>
          <p:nvPr/>
        </p:nvGrpSpPr>
        <p:grpSpPr>
          <a:xfrm>
            <a:off x="6913440" y="443160"/>
            <a:ext cx="5684760" cy="5608800"/>
            <a:chOff x="6913440" y="443160"/>
            <a:chExt cx="5684760" cy="5608800"/>
          </a:xfrm>
        </p:grpSpPr>
        <p:sp>
          <p:nvSpPr>
            <p:cNvPr id="146" name="CustomShape 6"/>
            <p:cNvSpPr/>
            <p:nvPr/>
          </p:nvSpPr>
          <p:spPr>
            <a:xfrm rot="13197000">
              <a:off x="7598520" y="1396080"/>
              <a:ext cx="4313880" cy="37029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47" name="Immagine 4" descr=""/>
            <p:cNvPicPr/>
            <p:nvPr/>
          </p:nvPicPr>
          <p:blipFill>
            <a:blip r:embed="rId6"/>
            <a:stretch/>
          </p:blipFill>
          <p:spPr>
            <a:xfrm>
              <a:off x="9834840" y="2257200"/>
              <a:ext cx="1259640" cy="1259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8" name="Immagine 12" descr=""/>
            <p:cNvPicPr/>
            <p:nvPr/>
          </p:nvPicPr>
          <p:blipFill>
            <a:blip r:embed="rId7"/>
            <a:stretch/>
          </p:blipFill>
          <p:spPr>
            <a:xfrm>
              <a:off x="8195040" y="1620360"/>
              <a:ext cx="1617480" cy="1617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9" name="Immagine 13" descr=""/>
            <p:cNvPicPr/>
            <p:nvPr/>
          </p:nvPicPr>
          <p:blipFill>
            <a:blip r:embed="rId8"/>
            <a:stretch/>
          </p:blipFill>
          <p:spPr>
            <a:xfrm>
              <a:off x="8795880" y="3790800"/>
              <a:ext cx="1919880" cy="899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0" name="CustomShape 7"/>
          <p:cNvSpPr/>
          <p:nvPr/>
        </p:nvSpPr>
        <p:spPr>
          <a:xfrm>
            <a:off x="2121120" y="5520600"/>
            <a:ext cx="1609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venir LT Std 35 Light"/>
              </a:rPr>
              <a:t>Front-end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9487440" y="5311440"/>
            <a:ext cx="1609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venir LT Std 35 Light"/>
              </a:rPr>
              <a:t>Back-end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152" name="Immagine 27" descr="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24560" y="497520"/>
            <a:ext cx="8223480" cy="744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9000"/>
              </a:lnSpc>
            </a:pPr>
            <a:r>
              <a:rPr b="1" lang="it-IT" sz="3600" spc="-1" strike="noStrike">
                <a:solidFill>
                  <a:srgbClr val="000000"/>
                </a:solidFill>
                <a:latin typeface="Avenir LT Std 35 Light"/>
              </a:rPr>
              <a:t>How does it work?</a:t>
            </a:r>
            <a:endParaRPr b="0" lang="it-IT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24560" y="1407600"/>
            <a:ext cx="10515240" cy="132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The software has a top section which contains the search bar and the filter panel, and the main section which shows the candidates in a table.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pic>
        <p:nvPicPr>
          <p:cNvPr id="155" name="Immagine 4" descr=""/>
          <p:cNvPicPr/>
          <p:nvPr/>
        </p:nvPicPr>
        <p:blipFill>
          <a:blip r:embed="rId1"/>
          <a:srcRect l="0" t="17835" r="0" b="14557"/>
          <a:stretch/>
        </p:blipFill>
        <p:spPr>
          <a:xfrm>
            <a:off x="1116000" y="2273040"/>
            <a:ext cx="10522080" cy="3957840"/>
          </a:xfrm>
          <a:prstGeom prst="rect">
            <a:avLst/>
          </a:prstGeom>
          <a:ln>
            <a:noFill/>
          </a:ln>
        </p:spPr>
      </p:pic>
      <p:pic>
        <p:nvPicPr>
          <p:cNvPr id="156" name="Immagine 5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24560" y="497520"/>
            <a:ext cx="11018880" cy="74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Search and filters </a:t>
            </a:r>
            <a:r>
              <a:rPr b="1" lang="it-IT" sz="3400" spc="-1" strike="noStrike">
                <a:solidFill>
                  <a:srgbClr val="000000"/>
                </a:solidFill>
                <a:latin typeface="Times New Roman"/>
              </a:rPr>
              <a:t>•</a:t>
            </a: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 Search bar</a:t>
            </a:r>
            <a:endParaRPr b="0" lang="it-IT" sz="3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024560" y="1407600"/>
            <a:ext cx="10515240" cy="132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The search bar allows you to search for a candidate by first name and last name using the incremental search method </a:t>
            </a:r>
            <a:r>
              <a:rPr b="1" i="1" lang="it-IT" sz="2000" spc="-1" strike="noStrike">
                <a:solidFill>
                  <a:srgbClr val="000000"/>
                </a:solidFill>
                <a:latin typeface="Avenir LT Std 35 Light"/>
              </a:rPr>
              <a:t>(case insensitive)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pic>
        <p:nvPicPr>
          <p:cNvPr id="159" name="Immagine 4" descr=""/>
          <p:cNvPicPr/>
          <p:nvPr/>
        </p:nvPicPr>
        <p:blipFill>
          <a:blip r:embed="rId1"/>
          <a:srcRect l="0" t="28022" r="0" b="34557"/>
          <a:stretch/>
        </p:blipFill>
        <p:spPr>
          <a:xfrm>
            <a:off x="1024560" y="2894760"/>
            <a:ext cx="10805400" cy="2272680"/>
          </a:xfrm>
          <a:prstGeom prst="rect">
            <a:avLst/>
          </a:prstGeom>
          <a:ln>
            <a:noFill/>
          </a:ln>
        </p:spPr>
      </p:pic>
      <p:pic>
        <p:nvPicPr>
          <p:cNvPr id="160" name="Immagine 5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24560" y="497520"/>
            <a:ext cx="11018880" cy="74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Search and filters </a:t>
            </a:r>
            <a:r>
              <a:rPr b="1" lang="it-IT" sz="3400" spc="-1" strike="noStrike">
                <a:solidFill>
                  <a:srgbClr val="000000"/>
                </a:solidFill>
                <a:latin typeface="Times New Roman"/>
              </a:rPr>
              <a:t>•</a:t>
            </a: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 Filters</a:t>
            </a:r>
            <a:endParaRPr b="0" lang="it-IT" sz="3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024560" y="1407600"/>
            <a:ext cx="10515240" cy="721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The following panel allows you to apply and combine filters</a:t>
            </a: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 in order to show specific candidates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ff3838"/>
                </a:solidFill>
                <a:latin typeface="Avenir LT Std 35 Light"/>
              </a:rPr>
              <a:t>for a more detailed search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0466640" y="6486120"/>
            <a:ext cx="17154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it-IT" sz="1600" spc="-1" strike="noStrike">
                <a:solidFill>
                  <a:srgbClr val="000000"/>
                </a:solidFill>
                <a:latin typeface="Avenir LT Std 35 Light"/>
              </a:rPr>
              <a:t>Being modified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164" name="Immagine 6" descr=""/>
          <p:cNvPicPr/>
          <p:nvPr/>
        </p:nvPicPr>
        <p:blipFill>
          <a:blip r:embed="rId1"/>
          <a:srcRect l="23615" t="29788" r="54773" b="39769"/>
          <a:stretch/>
        </p:blipFill>
        <p:spPr>
          <a:xfrm>
            <a:off x="4264920" y="2509920"/>
            <a:ext cx="4538160" cy="3594960"/>
          </a:xfrm>
          <a:prstGeom prst="rect">
            <a:avLst/>
          </a:prstGeom>
          <a:ln>
            <a:noFill/>
          </a:ln>
        </p:spPr>
      </p:pic>
      <p:pic>
        <p:nvPicPr>
          <p:cNvPr id="165" name="Immagine 7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24560" y="497520"/>
            <a:ext cx="11018880" cy="74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1" lang="it-IT" sz="3400" spc="-1" strike="noStrike">
                <a:solidFill>
                  <a:srgbClr val="000000"/>
                </a:solidFill>
                <a:latin typeface="Avenir LT Std 35 Light"/>
              </a:rPr>
              <a:t>Rows and candidates</a:t>
            </a:r>
            <a:endParaRPr b="0" lang="it-IT" sz="3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792080" y="1524240"/>
            <a:ext cx="3109680" cy="439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8000"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Deleted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ff3838"/>
                </a:solidFill>
                <a:latin typeface="Avenir LT Std 35 Light"/>
              </a:rPr>
              <a:t>rejected(?)</a:t>
            </a:r>
            <a:r>
              <a:rPr b="0" lang="it-IT" sz="2000" spc="-1" strike="sngStrike">
                <a:solidFill>
                  <a:srgbClr val="ff3838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candidate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pic>
        <p:nvPicPr>
          <p:cNvPr id="168" name="Immagine 3" descr=""/>
          <p:cNvPicPr/>
          <p:nvPr/>
        </p:nvPicPr>
        <p:blipFill>
          <a:blip r:embed="rId1"/>
          <a:srcRect l="0" t="59375" r="0" b="18002"/>
          <a:stretch/>
        </p:blipFill>
        <p:spPr>
          <a:xfrm>
            <a:off x="1157400" y="4177080"/>
            <a:ext cx="10508040" cy="133560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1164240" y="1407600"/>
            <a:ext cx="555840" cy="555840"/>
          </a:xfrm>
          <a:prstGeom prst="rect">
            <a:avLst/>
          </a:prstGeom>
          <a:solidFill>
            <a:srgbClr val="ff0000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1792080" y="2234160"/>
            <a:ext cx="539568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38000"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Non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ff3838"/>
                </a:solidFill>
                <a:latin typeface="Avenir LT Std 35 Light"/>
              </a:rPr>
              <a:t>not</a:t>
            </a:r>
            <a:r>
              <a:rPr b="0" lang="it-IT" sz="2000" spc="-1" strike="sng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-deleted and </a:t>
            </a:r>
            <a:r>
              <a:rPr b="0" lang="it-IT" sz="2000" spc="-1" strike="sngStrike" u="sng">
                <a:solidFill>
                  <a:srgbClr val="000000"/>
                </a:solidFill>
                <a:uFillTx/>
                <a:latin typeface="Avenir LT Std 35 Light"/>
              </a:rPr>
              <a:t>non </a:t>
            </a:r>
            <a:r>
              <a:rPr b="0" lang="it-IT" sz="2000" spc="-1" strike="noStrike">
                <a:solidFill>
                  <a:srgbClr val="ff3838"/>
                </a:solidFill>
                <a:latin typeface="Avenir LT Std 35 Light"/>
              </a:rPr>
              <a:t>not</a:t>
            </a: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-employed candidate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164240" y="2117520"/>
            <a:ext cx="555840" cy="5558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1792080" y="2940120"/>
            <a:ext cx="451944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20000"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Hired candidate </a:t>
            </a:r>
            <a:r>
              <a:rPr b="0" lang="it-IT" sz="2000" spc="-1" strike="noStrike">
                <a:solidFill>
                  <a:srgbClr val="ff3838"/>
                </a:solidFill>
                <a:latin typeface="Avenir LT Std 35 Light"/>
              </a:rPr>
              <a:t>(non si capisce se assunto da Lanit o attualmente occupato)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1164240" y="2823840"/>
            <a:ext cx="555840" cy="555840"/>
          </a:xfrm>
          <a:prstGeom prst="rect">
            <a:avLst/>
          </a:prstGeom>
          <a:solidFill>
            <a:srgbClr val="00b050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Immagine 11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24560" y="497520"/>
            <a:ext cx="11018880" cy="74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1" lang="it-IT" sz="3600" spc="-1" strike="noStrike">
                <a:solidFill>
                  <a:srgbClr val="000000"/>
                </a:solidFill>
                <a:latin typeface="Avenir LT Std 35 Light"/>
              </a:rPr>
              <a:t>Action list </a:t>
            </a:r>
            <a:r>
              <a:rPr b="1" lang="it-IT" sz="3200" spc="-1" strike="noStrike">
                <a:solidFill>
                  <a:srgbClr val="000000"/>
                </a:solidFill>
                <a:latin typeface="Times New Roman"/>
              </a:rPr>
              <a:t>•</a:t>
            </a:r>
            <a:r>
              <a:rPr b="1" lang="it-IT" sz="3600" spc="-1" strike="noStrike">
                <a:solidFill>
                  <a:srgbClr val="000000"/>
                </a:solidFill>
                <a:latin typeface="Avenir LT Std 35 Light"/>
              </a:rPr>
              <a:t> Details</a:t>
            </a:r>
            <a:endParaRPr b="0" lang="it-IT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024560" y="1407600"/>
            <a:ext cx="10515240" cy="773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This button allows you to see all the candidate information.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pic>
        <p:nvPicPr>
          <p:cNvPr id="177" name="Immagine 5" descr=""/>
          <p:cNvPicPr/>
          <p:nvPr/>
        </p:nvPicPr>
        <p:blipFill>
          <a:blip r:embed="rId1"/>
          <a:srcRect l="79130" t="57402" r="18438" b="37072"/>
          <a:stretch/>
        </p:blipFill>
        <p:spPr>
          <a:xfrm>
            <a:off x="10836720" y="333000"/>
            <a:ext cx="703080" cy="899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8" name="Immagine 6" descr=""/>
          <p:cNvPicPr/>
          <p:nvPr/>
        </p:nvPicPr>
        <p:blipFill>
          <a:blip r:embed="rId2"/>
          <a:srcRect l="0" t="33873" r="0" b="26078"/>
          <a:stretch/>
        </p:blipFill>
        <p:spPr>
          <a:xfrm>
            <a:off x="1024560" y="2168280"/>
            <a:ext cx="10757880" cy="242136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1024560" y="4779720"/>
            <a:ext cx="10515240" cy="18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6000"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The row expands and shows the following information:</a:t>
            </a:r>
            <a:endParaRPr b="0" lang="it-IT" sz="20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Full name;</a:t>
            </a:r>
            <a:endParaRPr b="0" lang="it-IT" sz="20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Birth date;</a:t>
            </a:r>
            <a:endParaRPr b="0" lang="it-IT" sz="20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Whether he/her is employed or not;</a:t>
            </a:r>
            <a:endParaRPr b="0" lang="it-IT" sz="2000" spc="-1" strike="noStrike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Salary.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9216360" y="6377400"/>
            <a:ext cx="32403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7962120" y="4773600"/>
            <a:ext cx="32004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sngStrike">
                <a:solidFill>
                  <a:srgbClr val="000000"/>
                </a:solidFill>
                <a:latin typeface="Avenir LT Std 35 Light"/>
              </a:rPr>
              <a:t>In the future there will be also</a:t>
            </a:r>
            <a:r>
              <a:rPr b="0" lang="it-IT" sz="1800" spc="-1" strike="noStrike">
                <a:solidFill>
                  <a:srgbClr val="000000"/>
                </a:solidFill>
                <a:latin typeface="Avenir LT Std 35 Light"/>
              </a:rPr>
              <a:t> </a:t>
            </a:r>
            <a:r>
              <a:rPr b="0" lang="it-IT" sz="1800" spc="-1" strike="noStrike">
                <a:solidFill>
                  <a:srgbClr val="ff3838"/>
                </a:solidFill>
                <a:latin typeface="Avenir LT Std 35 Light"/>
              </a:rPr>
              <a:t>coming soon</a:t>
            </a:r>
            <a:r>
              <a:rPr b="0" lang="it-IT" sz="1800" spc="-1" strike="noStrike">
                <a:solidFill>
                  <a:srgbClr val="000000"/>
                </a:solidFill>
                <a:latin typeface="Avenir LT Std 35 Light"/>
              </a:rPr>
              <a:t>:</a:t>
            </a:r>
            <a:endParaRPr b="0" lang="it-IT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venir LT Std 35 Light"/>
              </a:rPr>
              <a:t>Contacts;</a:t>
            </a:r>
            <a:endParaRPr b="0" lang="it-IT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Avenir LT Std 35 Light"/>
              </a:rPr>
              <a:t>Notes.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82" name="Immagine 10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24560" y="497520"/>
            <a:ext cx="11018880" cy="744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1" lang="it-IT" sz="3600" spc="-1" strike="noStrike">
                <a:solidFill>
                  <a:srgbClr val="000000"/>
                </a:solidFill>
                <a:latin typeface="Avenir LT Std 35 Light"/>
              </a:rPr>
              <a:t>Action list </a:t>
            </a:r>
            <a:r>
              <a:rPr b="1" lang="it-IT" sz="3200" spc="-1" strike="noStrike">
                <a:solidFill>
                  <a:srgbClr val="000000"/>
                </a:solidFill>
                <a:latin typeface="Times New Roman"/>
              </a:rPr>
              <a:t>•</a:t>
            </a:r>
            <a:r>
              <a:rPr b="1" lang="it-IT" sz="3600" spc="-1" strike="noStrike">
                <a:solidFill>
                  <a:srgbClr val="000000"/>
                </a:solidFill>
                <a:latin typeface="Avenir LT Std 35 Light"/>
              </a:rPr>
              <a:t> Candidate modification</a:t>
            </a:r>
            <a:endParaRPr b="0" lang="it-IT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024560" y="1407600"/>
            <a:ext cx="10515240" cy="1322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it-IT" sz="2000" spc="-1" strike="noStrike">
                <a:solidFill>
                  <a:srgbClr val="000000"/>
                </a:solidFill>
                <a:latin typeface="Avenir LT Std 35 Light"/>
              </a:rPr>
              <a:t>This button lets you edit the candidate information.</a:t>
            </a:r>
            <a:endParaRPr b="0" lang="it-IT" sz="2000" spc="-1" strike="noStrike">
              <a:solidFill>
                <a:srgbClr val="4f4d46"/>
              </a:solidFill>
              <a:latin typeface="Franklin Gothic Book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9984960" y="6486120"/>
            <a:ext cx="21970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it-IT" sz="1600" spc="-1" strike="noStrike">
                <a:solidFill>
                  <a:srgbClr val="000000"/>
                </a:solidFill>
                <a:latin typeface="Avenir LT Std 35 Light"/>
              </a:rPr>
              <a:t>Being implemented </a:t>
            </a:r>
            <a:r>
              <a:rPr b="1" lang="it-IT" sz="1600" spc="-1" strike="noStrike">
                <a:solidFill>
                  <a:srgbClr val="ff3838"/>
                </a:solidFill>
                <a:latin typeface="Avenir LT Std 35 Light"/>
              </a:rPr>
              <a:t>WHAT???</a:t>
            </a:r>
            <a:endParaRPr b="0" lang="it-IT" sz="1600" spc="-1" strike="noStrike">
              <a:latin typeface="Arial"/>
            </a:endParaRPr>
          </a:p>
        </p:txBody>
      </p:sp>
      <p:pic>
        <p:nvPicPr>
          <p:cNvPr id="186" name="Immagine 10" descr=""/>
          <p:cNvPicPr/>
          <p:nvPr/>
        </p:nvPicPr>
        <p:blipFill>
          <a:blip r:embed="rId1"/>
          <a:srcRect l="80781" t="57402" r="16443" b="37072"/>
          <a:stretch/>
        </p:blipFill>
        <p:spPr>
          <a:xfrm>
            <a:off x="10791360" y="333360"/>
            <a:ext cx="803520" cy="899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7" name="Immagine 11" descr=""/>
          <p:cNvPicPr/>
          <p:nvPr/>
        </p:nvPicPr>
        <p:blipFill>
          <a:blip r:embed="rId2"/>
          <a:srcRect l="0" t="17785" r="0" b="13868"/>
          <a:stretch/>
        </p:blipFill>
        <p:spPr>
          <a:xfrm>
            <a:off x="1024560" y="2242800"/>
            <a:ext cx="10589760" cy="4068720"/>
          </a:xfrm>
          <a:prstGeom prst="rect">
            <a:avLst/>
          </a:prstGeom>
          <a:ln>
            <a:noFill/>
          </a:ln>
        </p:spPr>
      </p:pic>
      <p:pic>
        <p:nvPicPr>
          <p:cNvPr id="188" name="Immagine 6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440" y="6357240"/>
            <a:ext cx="500400" cy="50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141</TotalTime>
  <Application>LibreOffice/6.2.0.3$Linux_X86_64 LibreOffice_project/20$Build-3</Application>
  <Words>289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2019-02-21T22:59:03Z</dcterms:created>
  <dc:creator>Famiglia Del Basso</dc:creator>
  <dc:description/>
  <dc:language>it-IT</dc:language>
  <cp:lastModifiedBy/>
  <dcterms:modified xsi:type="dcterms:W3CDTF">2019-03-05T09:54:48Z</dcterms:modified>
  <cp:revision>21</cp:revision>
  <dc:subject/>
  <dc:title>Suit Database Alternanza scuola-lavoro 2018/2019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