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8" r:id="rId2"/>
  </p:sldMasterIdLst>
  <p:sldIdLst>
    <p:sldId id="257" r:id="rId3"/>
    <p:sldId id="258" r:id="rId4"/>
    <p:sldId id="267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74" r:id="rId13"/>
    <p:sldId id="273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  <a:srgbClr val="727069"/>
    <a:srgbClr val="4F4D46"/>
    <a:srgbClr val="DD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660"/>
  </p:normalViewPr>
  <p:slideViewPr>
    <p:cSldViewPr snapToGrid="0">
      <p:cViewPr>
        <p:scale>
          <a:sx n="50" d="100"/>
          <a:sy n="50" d="100"/>
        </p:scale>
        <p:origin x="186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6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903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329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77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776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3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925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03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8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926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350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375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2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7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4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05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705913C-D455-491B-A56E-B276DCE62E7A}" type="datetimeFigureOut">
              <a:rPr lang="it-IT" smtClean="0"/>
              <a:t>02/04/2019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2D0480-470F-45BA-8A2B-522EE741392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0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t-scuolalavoro/suit" TargetMode="Externa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11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337987"/>
            <a:ext cx="12191999" cy="1335100"/>
          </a:xfrm>
        </p:spPr>
        <p:txBody>
          <a:bodyPr>
            <a:normAutofit/>
          </a:bodyPr>
          <a:lstStyle/>
          <a:p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Alternanza scuola-lavoro </a:t>
            </a:r>
            <a:b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</a:br>
            <a:r>
              <a:rPr lang="it-IT" sz="4400" dirty="0" smtClean="0">
                <a:solidFill>
                  <a:srgbClr val="4F4D46"/>
                </a:solidFill>
                <a:latin typeface="Avenir LT Std 35 Light" panose="020B0402020203020204" pitchFamily="34" charset="0"/>
              </a:rPr>
              <a:t>2018/2019</a:t>
            </a:r>
            <a:endParaRPr lang="it-IT" sz="4400" dirty="0">
              <a:solidFill>
                <a:srgbClr val="4F4D46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40" y="4642662"/>
            <a:ext cx="1521904" cy="189448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75" y="4811583"/>
            <a:ext cx="2475644" cy="107960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4" name="Gruppo 3"/>
          <p:cNvGrpSpPr/>
          <p:nvPr/>
        </p:nvGrpSpPr>
        <p:grpSpPr>
          <a:xfrm>
            <a:off x="2629056" y="1747587"/>
            <a:ext cx="6933889" cy="2646878"/>
            <a:chOff x="2752371" y="1852089"/>
            <a:chExt cx="6933889" cy="2646878"/>
          </a:xfrm>
        </p:grpSpPr>
        <p:sp>
          <p:nvSpPr>
            <p:cNvPr id="6" name="CasellaDiTesto 5"/>
            <p:cNvSpPr txBox="1"/>
            <p:nvPr/>
          </p:nvSpPr>
          <p:spPr>
            <a:xfrm>
              <a:off x="2752371" y="1852089"/>
              <a:ext cx="486222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600" dirty="0" smtClean="0">
                  <a:solidFill>
                    <a:schemeClr val="accent1">
                      <a:lumMod val="75000"/>
                    </a:schemeClr>
                  </a:solidFill>
                  <a:latin typeface="Town 40 Stencil Medium" panose="00000600000000000000" pitchFamily="2" charset="0"/>
                </a:rPr>
                <a:t>SUIT</a:t>
              </a:r>
              <a:endParaRPr lang="it-IT" sz="16600" dirty="0">
                <a:solidFill>
                  <a:schemeClr val="accent1">
                    <a:lumMod val="75000"/>
                  </a:schemeClr>
                </a:solidFill>
                <a:latin typeface="Town 40 Stencil Medium" panose="00000600000000000000" pitchFamily="2" charset="0"/>
              </a:endParaRPr>
            </a:p>
          </p:txBody>
        </p:sp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99" y="2143453"/>
              <a:ext cx="2071661" cy="2071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4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deletion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delete the candidate. It will still be possible to see the deleted candidates through the filter panel.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83047" t="57409" r="14096" b="37078"/>
          <a:stretch/>
        </p:blipFill>
        <p:spPr>
          <a:xfrm>
            <a:off x="10719893" y="310447"/>
            <a:ext cx="82999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/>
          <a:srcRect l="31264" t="32247" r="32542" b="44506"/>
          <a:stretch/>
        </p:blipFill>
        <p:spPr>
          <a:xfrm>
            <a:off x="2870093" y="2730137"/>
            <a:ext cx="7328343" cy="264635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95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 </a:t>
            </a:r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addition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add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 new candidate. The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textfields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are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when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there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something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wrong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.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Otherwise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,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they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be green.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submit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 candidate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only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the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textfields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are green.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/>
          <a:srcRect l="88284" t="20532" r="2479" b="74795"/>
          <a:stretch/>
        </p:blipFill>
        <p:spPr>
          <a:xfrm>
            <a:off x="9531249" y="497682"/>
            <a:ext cx="1920027" cy="5461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5"/>
          <a:srcRect t="8681" r="22670" b="9201"/>
          <a:stretch/>
        </p:blipFill>
        <p:spPr>
          <a:xfrm>
            <a:off x="2681833" y="2346436"/>
            <a:ext cx="7201085" cy="42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Conclusions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5176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Our software has the goal to help the company with the hiring process.</a:t>
            </a:r>
          </a:p>
          <a:p>
            <a:pPr marL="0" indent="0" algn="just"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Coming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features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: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lvl="1" algn="just"/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better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user-friendly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interface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;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lvl="1" algn="just"/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New 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filters.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app might be updated in the future to allow to manage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employees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becoming a more general tool for the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company.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GitHub 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project link: </a:t>
            </a:r>
            <a:r>
              <a:rPr lang="en-US" dirty="0">
                <a:solidFill>
                  <a:srgbClr val="FF0000"/>
                </a:solidFill>
                <a:latin typeface="Avenir LT Std 35 Light" panose="020B0402020203020204" pitchFamily="34" charset="0"/>
                <a:hlinkClick r:id="rId2"/>
              </a:rPr>
              <a:t>https://github.com/lt-scuolalavoro/suit</a:t>
            </a:r>
            <a:endParaRPr lang="it-IT" dirty="0">
              <a:solidFill>
                <a:srgbClr val="FF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1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8457" y="4817963"/>
            <a:ext cx="11473542" cy="745218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Thank you for the attention.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35" y="774881"/>
            <a:ext cx="4043082" cy="40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What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«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Suit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»?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635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Suit is our HR management web app that aims to simplify the process of finding and </a:t>
            </a:r>
            <a:r>
              <a:rPr lang="en-US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hiring employees.</a:t>
            </a:r>
            <a:endParaRPr lang="en-US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grpSp>
        <p:nvGrpSpPr>
          <p:cNvPr id="6" name="Gruppo 5"/>
          <p:cNvGrpSpPr/>
          <p:nvPr/>
        </p:nvGrpSpPr>
        <p:grpSpPr>
          <a:xfrm>
            <a:off x="1116016" y="2272937"/>
            <a:ext cx="10522468" cy="3958046"/>
            <a:chOff x="1116016" y="2272937"/>
            <a:chExt cx="10522468" cy="3958046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4"/>
            <a:srcRect t="17839" b="14560"/>
            <a:stretch/>
          </p:blipFill>
          <p:spPr>
            <a:xfrm>
              <a:off x="1116016" y="2272937"/>
              <a:ext cx="10522468" cy="3958046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 rotWithShape="1">
            <a:blip r:embed="rId5"/>
            <a:srcRect l="88284" t="19375" r="2479" b="74375"/>
            <a:stretch/>
          </p:blipFill>
          <p:spPr>
            <a:xfrm>
              <a:off x="10448898" y="2860085"/>
              <a:ext cx="1015078" cy="386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8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599" y="442948"/>
            <a:ext cx="3390545" cy="594360"/>
          </a:xfrm>
        </p:spPr>
        <p:txBody>
          <a:bodyPr>
            <a:normAutofit fontScale="90000"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made?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22" name="Freccia bidirezionale orizzontale 21"/>
          <p:cNvSpPr/>
          <p:nvPr/>
        </p:nvSpPr>
        <p:spPr>
          <a:xfrm>
            <a:off x="5227829" y="3130260"/>
            <a:ext cx="2342778" cy="502825"/>
          </a:xfrm>
          <a:prstGeom prst="leftRightArrow">
            <a:avLst>
              <a:gd name="adj1" fmla="val 55196"/>
              <a:gd name="adj2" fmla="val 50000"/>
            </a:avLst>
          </a:prstGeom>
          <a:noFill/>
          <a:ln>
            <a:solidFill>
              <a:srgbClr val="4F4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896686" y="1548882"/>
            <a:ext cx="4314067" cy="3703146"/>
            <a:chOff x="1015075" y="1934925"/>
            <a:chExt cx="4314067" cy="3703146"/>
          </a:xfrm>
        </p:grpSpPr>
        <p:sp>
          <p:nvSpPr>
            <p:cNvPr id="19" name="Ovale 18"/>
            <p:cNvSpPr/>
            <p:nvPr/>
          </p:nvSpPr>
          <p:spPr>
            <a:xfrm rot="8402822" flipH="1">
              <a:off x="1015075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86" y="3314442"/>
              <a:ext cx="2139198" cy="2133835"/>
            </a:xfrm>
            <a:prstGeom prst="rect">
              <a:avLst/>
            </a:prstGeom>
          </p:spPr>
        </p:pic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628" y="2145154"/>
              <a:ext cx="1097881" cy="1097881"/>
            </a:xfrm>
            <a:prstGeom prst="rect">
              <a:avLst/>
            </a:prstGeom>
          </p:spPr>
        </p:pic>
      </p:grp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3" t="25496" r="25333" b="25170"/>
          <a:stretch/>
        </p:blipFill>
        <p:spPr>
          <a:xfrm>
            <a:off x="1103967" y="5156236"/>
            <a:ext cx="630283" cy="6302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10" y="2429377"/>
            <a:ext cx="1849985" cy="184998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45" y="5081361"/>
            <a:ext cx="3289490" cy="1681295"/>
          </a:xfrm>
          <a:prstGeom prst="rect">
            <a:avLst/>
          </a:prstGeom>
        </p:spPr>
      </p:pic>
      <p:grpSp>
        <p:nvGrpSpPr>
          <p:cNvPr id="26" name="Gruppo 25"/>
          <p:cNvGrpSpPr/>
          <p:nvPr/>
        </p:nvGrpSpPr>
        <p:grpSpPr>
          <a:xfrm>
            <a:off x="7598790" y="1395897"/>
            <a:ext cx="4314067" cy="3703146"/>
            <a:chOff x="7494267" y="1934925"/>
            <a:chExt cx="4314067" cy="3703146"/>
          </a:xfrm>
        </p:grpSpPr>
        <p:sp>
          <p:nvSpPr>
            <p:cNvPr id="18" name="Ovale 17"/>
            <p:cNvSpPr/>
            <p:nvPr/>
          </p:nvSpPr>
          <p:spPr>
            <a:xfrm rot="13197178">
              <a:off x="7494267" y="1934925"/>
              <a:ext cx="4314067" cy="370314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273" y="2796262"/>
              <a:ext cx="1260000" cy="1260000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373" y="2159416"/>
              <a:ext cx="1617979" cy="1617979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231" y="4329681"/>
              <a:ext cx="1920137" cy="900064"/>
            </a:xfrm>
            <a:prstGeom prst="rect">
              <a:avLst/>
            </a:prstGeom>
          </p:spPr>
        </p:pic>
      </p:grpSp>
      <p:sp>
        <p:nvSpPr>
          <p:cNvPr id="24" name="CasellaDiTesto 23"/>
          <p:cNvSpPr txBox="1"/>
          <p:nvPr/>
        </p:nvSpPr>
        <p:spPr>
          <a:xfrm>
            <a:off x="2121020" y="5520750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Front-end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9487591" y="5311464"/>
            <a:ext cx="161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venir LT Std 35 Light" panose="020B0402020203020204" pitchFamily="34" charset="0"/>
              </a:rPr>
              <a:t>Back-end</a:t>
            </a:r>
            <a:endParaRPr lang="it-IT" sz="2400" dirty="0">
              <a:latin typeface="Avenir LT Std 35 Light" panose="020B0402020203020204" pitchFamily="34" charset="0"/>
            </a:endParaRP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9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8223733" cy="745218"/>
          </a:xfrm>
        </p:spPr>
        <p:txBody>
          <a:bodyPr>
            <a:normAutofit/>
          </a:bodyPr>
          <a:lstStyle/>
          <a:p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How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does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6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it</a:t>
            </a:r>
            <a:r>
              <a:rPr lang="it-IT" sz="36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work?</a:t>
            </a:r>
            <a:endParaRPr lang="it-IT" sz="36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software has a top section which contains the search bar and the filter panel, and the main section which shows the candidates in a table.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17839" b="14560"/>
          <a:stretch/>
        </p:blipFill>
        <p:spPr>
          <a:xfrm>
            <a:off x="1116016" y="2272937"/>
            <a:ext cx="10522468" cy="395804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448898" y="2860085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bar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search bar allows you to search for a candidate by first name and last name using the incremental search method </a:t>
            </a:r>
            <a:r>
              <a:rPr lang="en-US" b="1" i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(case insensitive)</a:t>
            </a:r>
            <a:r>
              <a:rPr lang="en-US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8024" b="34563"/>
          <a:stretch/>
        </p:blipFill>
        <p:spPr>
          <a:xfrm>
            <a:off x="1024576" y="2894888"/>
            <a:ext cx="10805716" cy="227293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88284" t="19375" r="2479" b="74375"/>
          <a:stretch/>
        </p:blipFill>
        <p:spPr>
          <a:xfrm>
            <a:off x="10690198" y="2894888"/>
            <a:ext cx="1015078" cy="3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Search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4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3400" b="1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215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panel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allows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apply</a:t>
            </a: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combine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filters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pc="-1" dirty="0" smtClean="0">
                <a:solidFill>
                  <a:schemeClr val="tx1"/>
                </a:solidFill>
                <a:latin typeface="Avenir LT Std 35 Light"/>
              </a:rPr>
              <a:t>for 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a more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detailed</a:t>
            </a:r>
            <a:r>
              <a:rPr lang="it-IT" spc="-1" dirty="0">
                <a:solidFill>
                  <a:schemeClr val="tx1"/>
                </a:solidFill>
                <a:latin typeface="Avenir LT Std 35 Light"/>
              </a:rPr>
              <a:t> </a:t>
            </a:r>
            <a:r>
              <a:rPr lang="it-IT" spc="-1" dirty="0" err="1">
                <a:solidFill>
                  <a:schemeClr val="tx1"/>
                </a:solidFill>
                <a:latin typeface="Avenir LT Std 35 Light"/>
              </a:rPr>
              <a:t>search</a:t>
            </a:r>
            <a:r>
              <a:rPr lang="it-IT" dirty="0" smtClean="0">
                <a:solidFill>
                  <a:schemeClr val="tx1"/>
                </a:solidFill>
                <a:latin typeface="Avenir LT Std 35 Light" panose="020B0402020203020204" pitchFamily="34" charset="0"/>
              </a:rPr>
              <a:t>.</a:t>
            </a:r>
            <a:endParaRPr lang="it-IT" dirty="0">
              <a:solidFill>
                <a:schemeClr val="tx1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l="23943" t="22768" r="57103" b="46339"/>
          <a:stretch/>
        </p:blipFill>
        <p:spPr>
          <a:xfrm>
            <a:off x="4441371" y="2293997"/>
            <a:ext cx="4164748" cy="38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Rows</a:t>
            </a:r>
            <a:r>
              <a:rPr lang="it-IT" sz="3400" b="1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sz="3400" b="1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candidates</a:t>
            </a:r>
            <a:endParaRPr lang="it-IT" sz="3400" b="1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2151" y="1524089"/>
            <a:ext cx="3968569" cy="439592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bg1"/>
              </a:buClr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Rejected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hired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t="59385" b="18004"/>
          <a:stretch/>
        </p:blipFill>
        <p:spPr>
          <a:xfrm>
            <a:off x="1157416" y="4177054"/>
            <a:ext cx="10508234" cy="133588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4276" y="1407651"/>
            <a:ext cx="556030" cy="55603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792151" y="2234017"/>
            <a:ext cx="53960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deleted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and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164276" y="2117579"/>
            <a:ext cx="556030" cy="556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92151" y="2940204"/>
            <a:ext cx="4519749" cy="43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bg1"/>
              </a:buClr>
              <a:buFont typeface="Franklin Gothic Book" panose="020B0503020102020204" pitchFamily="34" charset="0"/>
              <a:buNone/>
            </a:pPr>
            <a:r>
              <a:rPr lang="it-IT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Employed</a:t>
            </a:r>
            <a:r>
              <a:rPr lang="it-IT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</a:t>
            </a:r>
            <a:endParaRPr lang="it-IT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1164276" y="2823766"/>
            <a:ext cx="556030" cy="55603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0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Details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773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allows you to see all the candidate information.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l="79138" t="57409" r="18441" b="37078"/>
          <a:stretch/>
        </p:blipFill>
        <p:spPr>
          <a:xfrm>
            <a:off x="10836792" y="332931"/>
            <a:ext cx="703384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1024576" y="4779590"/>
            <a:ext cx="10515600" cy="223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The row expands and shows the </a:t>
            </a:r>
            <a:r>
              <a:rPr lang="it-IT" sz="2000" dirty="0" err="1">
                <a:solidFill>
                  <a:srgbClr val="000000"/>
                </a:solidFill>
                <a:latin typeface="Avenir LT Std 35 Light" panose="020B0402020203020204" pitchFamily="34" charset="0"/>
              </a:rPr>
              <a:t>following</a:t>
            </a:r>
            <a:r>
              <a:rPr lang="it-IT" sz="2000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information (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inserted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):</a:t>
            </a:r>
            <a:endParaRPr lang="it-IT" sz="2000" dirty="0">
              <a:solidFill>
                <a:srgbClr val="000000"/>
              </a:solidFill>
              <a:latin typeface="Avenir LT Std 35 Light" panose="020B0402020203020204" pitchFamily="34" charset="0"/>
            </a:endParaRPr>
          </a:p>
          <a:p>
            <a:pPr algn="just"/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Notes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about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the candidate;</a:t>
            </a:r>
          </a:p>
          <a:p>
            <a:pPr algn="just"/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All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the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contact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links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or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mails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which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have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been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registered</a:t>
            </a:r>
            <a:r>
              <a:rPr lang="it-IT" sz="20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.</a:t>
            </a:r>
          </a:p>
          <a:p>
            <a:pPr lvl="1" algn="just"/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click on a web link,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be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redirected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to the site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clicked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(ex: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Facebook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profile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);</a:t>
            </a:r>
          </a:p>
          <a:p>
            <a:pPr lvl="1" algn="just"/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If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you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click on an email,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your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email client </a:t>
            </a:r>
            <a:r>
              <a:rPr lang="it-IT" sz="1800" dirty="0" err="1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will</a:t>
            </a:r>
            <a:r>
              <a:rPr lang="it-IT" sz="1800" dirty="0" smtClean="0">
                <a:solidFill>
                  <a:srgbClr val="000000"/>
                </a:solidFill>
                <a:latin typeface="Avenir LT Std 35 Light" panose="020B0402020203020204" pitchFamily="34" charset="0"/>
              </a:rPr>
              <a:t> open.</a:t>
            </a:r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9216483" y="6377266"/>
            <a:ext cx="3240618" cy="36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b="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5"/>
          <a:srcRect t="33303" b="18303"/>
          <a:stretch/>
        </p:blipFill>
        <p:spPr>
          <a:xfrm>
            <a:off x="1753893" y="1982907"/>
            <a:ext cx="9560744" cy="2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576" y="497682"/>
            <a:ext cx="11019378" cy="745218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Action list </a:t>
            </a:r>
            <a:r>
              <a:rPr lang="it-IT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it-IT" sz="3600" b="1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 Candidate modification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4576" y="1407651"/>
            <a:ext cx="10515600" cy="1322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Avenir LT Std 35 Light" panose="020B0402020203020204" pitchFamily="34" charset="0"/>
              </a:rPr>
              <a:t>This button lets you edit the candidate information.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l="80790" t="57409" r="16444" b="37078"/>
          <a:stretch/>
        </p:blipFill>
        <p:spPr>
          <a:xfrm>
            <a:off x="10791219" y="333507"/>
            <a:ext cx="803882" cy="90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8000"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" y="6357256"/>
            <a:ext cx="500743" cy="500743"/>
          </a:xfrm>
          <a:prstGeom prst="rect">
            <a:avLst/>
          </a:prstGeom>
          <a:noFill/>
        </p:spPr>
      </p:pic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5"/>
          <a:srcRect l="-1370" t="8125" r="23964" b="9197"/>
          <a:stretch/>
        </p:blipFill>
        <p:spPr>
          <a:xfrm>
            <a:off x="2906679" y="2068894"/>
            <a:ext cx="7255172" cy="43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Personalizzato 5">
      <a:dk1>
        <a:sysClr val="windowText" lastClr="000000"/>
      </a:dk1>
      <a:lt1>
        <a:sysClr val="window" lastClr="FFFFFF"/>
      </a:lt1>
      <a:dk2>
        <a:srgbClr val="4F4D46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2060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204</TotalTime>
  <Words>359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4" baseType="lpstr">
      <vt:lpstr>Arial</vt:lpstr>
      <vt:lpstr>Avenir LT Std 35 Light</vt:lpstr>
      <vt:lpstr>Calibri</vt:lpstr>
      <vt:lpstr>Calibri Light</vt:lpstr>
      <vt:lpstr>Franklin Gothic Book</vt:lpstr>
      <vt:lpstr>Goudy Old Style</vt:lpstr>
      <vt:lpstr>Times New Roman</vt:lpstr>
      <vt:lpstr>Town 40 Stencil Medium</vt:lpstr>
      <vt:lpstr>Wingdings 2</vt:lpstr>
      <vt:lpstr>HDOfficeLightV0</vt:lpstr>
      <vt:lpstr>Crop</vt:lpstr>
      <vt:lpstr>Alternanza scuola-lavoro  2018/2019</vt:lpstr>
      <vt:lpstr>What is «Suit»?</vt:lpstr>
      <vt:lpstr>How is it made?</vt:lpstr>
      <vt:lpstr>How does it work?</vt:lpstr>
      <vt:lpstr>Search and filters • Search bar</vt:lpstr>
      <vt:lpstr>Search and filters • Filters</vt:lpstr>
      <vt:lpstr>Rows and candidates</vt:lpstr>
      <vt:lpstr>Action list • Details</vt:lpstr>
      <vt:lpstr>Action list • Candidate modification</vt:lpstr>
      <vt:lpstr>Action list • Candidate deletion</vt:lpstr>
      <vt:lpstr>Candidate addition</vt:lpstr>
      <vt:lpstr>Conclusions</vt:lpstr>
      <vt:lpstr>Thank you for the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Database Alternanza scuola-lavoro 2018/2019</dc:title>
  <dc:creator>Famiglia Del Basso</dc:creator>
  <cp:lastModifiedBy>Famiglia Del Basso</cp:lastModifiedBy>
  <cp:revision>36</cp:revision>
  <dcterms:created xsi:type="dcterms:W3CDTF">2019-02-21T22:59:03Z</dcterms:created>
  <dcterms:modified xsi:type="dcterms:W3CDTF">2019-04-02T21:29:50Z</dcterms:modified>
</cp:coreProperties>
</file>