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13" r:id="rId5"/>
    <p:sldId id="480" r:id="rId6"/>
    <p:sldId id="527" r:id="rId7"/>
    <p:sldId id="536" r:id="rId8"/>
    <p:sldId id="537" r:id="rId9"/>
    <p:sldId id="528" r:id="rId10"/>
    <p:sldId id="529" r:id="rId11"/>
    <p:sldId id="516" r:id="rId12"/>
    <p:sldId id="518" r:id="rId13"/>
    <p:sldId id="521" r:id="rId14"/>
    <p:sldId id="522" r:id="rId15"/>
    <p:sldId id="530" r:id="rId16"/>
    <p:sldId id="4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not designed to sustain high request rate for small objects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a multi-tenant service, there is an imposed limit on request throughput per S3 bucket for the benefit of overall availabilityB大小的文件S3的吞吐量比</a:t>
            </a:r>
            <a:r>
              <a:rPr lang="en-US">
                <a:sym typeface="+mn-ea"/>
              </a:rPr>
              <a:t>    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首先介绍一下</a:t>
            </a:r>
            <a:r>
              <a:rPr lang="en-US" altLang="zh-CN"/>
              <a:t>serverless</a:t>
            </a:r>
            <a:r>
              <a:rPr lang="zh-CN" altLang="en-US"/>
              <a:t>的计算框架</a:t>
            </a:r>
            <a:endParaRPr lang="zh-CN" altLang="en-US"/>
          </a:p>
          <a:p>
            <a:endParaRPr lang="en-US" altLang="zh-CN"/>
          </a:p>
          <a:p>
            <a:r>
              <a:t>* 为了实现资源的高弹性和扩展性，serverless采用存算分离的架构，由FaaS提供计算资源，BaaS提供存储服务。</a:t>
            </a:r>
          </a:p>
          <a:p>
            <a:r>
              <a:t>* 下面这张图展示了完整的serverless的计算架构。</a:t>
            </a:r>
          </a:p>
          <a:p>
            <a:r>
              <a:t>  * 当请求到达时首先通过API网关路由到对应的沙箱；</a:t>
            </a:r>
          </a:p>
          <a:p>
            <a:r>
              <a:t>  * 然后在沙箱中实例化无状态函数进行计算；</a:t>
            </a:r>
          </a:p>
          <a:p>
            <a:r>
              <a:t>  * 这里的无状态是指函数计算完成后，产生的数据和状态或者原地销毁，或者存储到外部的共享存储中，也就是BaaS这一端。</a:t>
            </a:r>
          </a:p>
          <a:p>
            <a:r>
              <a:t>  * 这里的共享存储可以是跨数据中心的对象存储S3、kv数据库DynamoDB，也可以是内存kv存储系统ElastiCache，可以在上面部署redis或者memcached。考虑成本问题，S3使用最为广泛。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Distributed compilation</a:t>
            </a:r>
            <a:endParaRPr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 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5554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Data access frequency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940" y="3195320"/>
            <a:ext cx="5079365" cy="3266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0155" y="3348355"/>
            <a:ext cx="1381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 </a:t>
            </a:r>
            <a:r>
              <a:rPr lang="zh-CN" altLang="en-US">
                <a:ea typeface="+mn-lt"/>
              </a:rPr>
              <a:t>Distributed</a:t>
            </a:r>
            <a:endParaRPr lang="zh-CN" altLang="en-US">
              <a:ea typeface="+mn-lt"/>
            </a:endParaRPr>
          </a:p>
          <a:p>
            <a:r>
              <a:rPr lang="zh-CN" altLang="en-US">
                <a:ea typeface="+mn-lt"/>
              </a:rPr>
              <a:t>Compilation</a:t>
            </a:r>
            <a:endParaRPr lang="zh-CN" altLang="en-US">
              <a:ea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0315" y="440880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MapReduce</a:t>
            </a:r>
            <a:endParaRPr lang="zh-CN" altLang="en-US">
              <a:ea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8390" y="540575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Video Analytics</a:t>
            </a:r>
            <a:endParaRPr lang="zh-CN" altLang="en-US">
              <a:ea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2175" y="2426335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I/O Throughput: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Write (dotted), Read (solid)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46285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93350" y="3348355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0.95GB</a:t>
            </a:r>
            <a:endParaRPr lang="en-US" altLang="zh-CN">
              <a:ea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3195" y="440880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100GB</a:t>
            </a:r>
            <a:endParaRPr lang="zh-CN" altLang="en-US">
              <a:ea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38765" y="540575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6GB</a:t>
            </a:r>
            <a:endParaRPr lang="en-US" altLang="zh-CN"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throughput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not designed to sustain high request rate for small objects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a multi-tenant service, there is an imposed limit on request throughput per S3 bucket for the benefit of overall availability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3125470"/>
            <a:ext cx="5908040" cy="30270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02125" y="6152515"/>
            <a:ext cx="468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Peak storage throughput per lambda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965315" y="3164840"/>
            <a:ext cx="2540" cy="260985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latency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559050"/>
            <a:ext cx="9169400" cy="32270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069205" y="2676525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743440" y="2677160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0245" y="5786120"/>
            <a:ext cx="597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Latency of write (left) and read (right) operations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using different AWS data storage services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定量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09327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Cloud Programming Simplified: A Berkeley View on Serverless Computing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Understanding Ephemeral Storage for Serverless Analytics  ATC’18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Occupy the Cloud: Distributed Computing for the 99%  SoCC ’17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[6] Cloudburst: Stateful Functions-as-a-Service  VLDB’20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[7] 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[8] Anna: A kvs for any scale  TKDE’19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Throughput&amp;Capacity  reqirements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典型的</a:t>
            </a:r>
            <a:r>
              <a:rPr lang="zh-CN" altLang="en-US"/>
              <a:t>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28700" y="1891030"/>
          <a:ext cx="10398760" cy="26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660"/>
                <a:gridCol w="1829435"/>
                <a:gridCol w="1099185"/>
                <a:gridCol w="1575435"/>
                <a:gridCol w="1032510"/>
                <a:gridCol w="1867447"/>
              </a:tblGrid>
              <a:tr h="6400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Mapreduce sort benchmark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Video analytics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Distributed compilation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TPC-DS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Big data benchmark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Locus</a:t>
                      </a:r>
                      <a:r>
                        <a:rPr lang="en-US" altLang="zh-CN" baseline="30000" dirty="0"/>
                        <a:t>[1]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 ✔️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Caerus</a:t>
                      </a:r>
                      <a:r>
                        <a:rPr lang="en-US" altLang="zh-CN" baseline="30000" dirty="0"/>
                        <a:t>[2]</a:t>
                      </a:r>
                      <a:endParaRPr lang="en-US" altLang="zh-CN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Pocket</a:t>
                      </a:r>
                      <a:r>
                        <a:rPr lang="en-US" altLang="zh-CN" sz="1800" baseline="30000" dirty="0">
                          <a:sym typeface="+mn-ea"/>
                        </a:rPr>
                        <a:t>[3]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Ephemeral Storage</a:t>
                      </a:r>
                      <a:r>
                        <a:rPr lang="en-US" altLang="zh-CN" sz="1800" baseline="30000" dirty="0">
                          <a:sym typeface="+mn-ea"/>
                        </a:rPr>
                        <a:t>[4]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Sonic</a:t>
                      </a:r>
                      <a:r>
                        <a:rPr lang="en-US" altLang="zh-CN" sz="1800" baseline="30000" dirty="0">
                          <a:sym typeface="+mn-ea"/>
                        </a:rPr>
                        <a:t>[5]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035685" y="1885315"/>
            <a:ext cx="2962275" cy="61341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78735" y="189484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Application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5790" y="2130425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Paper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50" y="5535930"/>
            <a:ext cx="117227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1" name="太阳形 10"/>
          <p:cNvSpPr/>
          <p:nvPr/>
        </p:nvSpPr>
        <p:spPr>
          <a:xfrm>
            <a:off x="4868545" y="4636770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太阳形 11"/>
          <p:cNvSpPr/>
          <p:nvPr/>
        </p:nvSpPr>
        <p:spPr>
          <a:xfrm>
            <a:off x="6232525" y="4636770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太阳形 12"/>
          <p:cNvSpPr/>
          <p:nvPr/>
        </p:nvSpPr>
        <p:spPr>
          <a:xfrm>
            <a:off x="7596505" y="4636770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and merge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38855" y="2727960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8" name="文本框 137"/>
          <p:cNvSpPr txBox="1"/>
          <p:nvPr/>
        </p:nvSpPr>
        <p:spPr>
          <a:xfrm>
            <a:off x="7657465" y="2727960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/>
              <a:t>eeduce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Video analytics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Split video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Decode frames and MXNET classification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7845" y="5894705"/>
            <a:ext cx="345122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6340" y="601789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6865" y="3133725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Split_</a:t>
            </a:r>
            <a:r>
              <a:rPr lang="en-US" altLang="zh-CN" b="1"/>
              <a:t>Video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08705" y="410337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5285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08705" y="506984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52850" y="5132070"/>
            <a:ext cx="164401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16700" y="5132070"/>
            <a:ext cx="177990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endCxn id="37" idx="0"/>
          </p:cNvCxnSpPr>
          <p:nvPr/>
        </p:nvCxnSpPr>
        <p:spPr>
          <a:xfrm flipH="1">
            <a:off x="7659370" y="3529330"/>
            <a:ext cx="1905" cy="636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0"/>
          </p:cNvCxnSpPr>
          <p:nvPr/>
        </p:nvCxnSpPr>
        <p:spPr>
          <a:xfrm flipH="1">
            <a:off x="4489450" y="35394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4358005" y="374205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文档 26"/>
          <p:cNvSpPr/>
          <p:nvPr/>
        </p:nvSpPr>
        <p:spPr>
          <a:xfrm>
            <a:off x="7507605" y="371094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9961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文档 28"/>
          <p:cNvSpPr/>
          <p:nvPr/>
        </p:nvSpPr>
        <p:spPr>
          <a:xfrm>
            <a:off x="4363720" y="470916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65429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文档 30"/>
          <p:cNvSpPr/>
          <p:nvPr/>
        </p:nvSpPr>
        <p:spPr>
          <a:xfrm>
            <a:off x="7518400" y="471995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31485" y="40500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sp>
        <p:nvSpPr>
          <p:cNvPr id="33" name="文本框 32"/>
          <p:cNvSpPr txBox="1"/>
          <p:nvPr/>
        </p:nvSpPr>
        <p:spPr>
          <a:xfrm>
            <a:off x="5531485" y="50025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4" name="直接箭头连接符 33"/>
          <p:cNvCxnSpPr>
            <a:stCxn id="21" idx="2"/>
            <a:endCxn id="11" idx="1"/>
          </p:cNvCxnSpPr>
          <p:nvPr/>
        </p:nvCxnSpPr>
        <p:spPr>
          <a:xfrm>
            <a:off x="4575175" y="5414645"/>
            <a:ext cx="1498600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11" idx="1"/>
          </p:cNvCxnSpPr>
          <p:nvPr/>
        </p:nvCxnSpPr>
        <p:spPr>
          <a:xfrm flipH="1">
            <a:off x="6073775" y="5414645"/>
            <a:ext cx="1433195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678555" y="411162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7" name="圆角矩形 36"/>
          <p:cNvSpPr/>
          <p:nvPr/>
        </p:nvSpPr>
        <p:spPr>
          <a:xfrm>
            <a:off x="692277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37045" y="414210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9" name="文本框 38"/>
          <p:cNvSpPr txBox="1"/>
          <p:nvPr/>
        </p:nvSpPr>
        <p:spPr>
          <a:xfrm>
            <a:off x="3700145" y="510032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6616700" y="509270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3287395" y="648589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Video Analytics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Distributed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compilation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stage：compile stage and link 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3605" y="2404745"/>
            <a:ext cx="7845425" cy="342836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3592195" y="6071235"/>
            <a:ext cx="500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The traditional compilation sequence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Multi-tier storage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everages different storage media (DRAM, Flash, disk) to store a job’s data in the tier(s) that satisfy the I/O demands of the application while minimizing 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4715" y="2988310"/>
            <a:ext cx="5323205" cy="290449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335780" y="6043930"/>
            <a:ext cx="3829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Pocket system architecture 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The granularity of data access varies widely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I/O size-aware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2934970"/>
            <a:ext cx="5991860" cy="304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9975" y="5976620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ags/tag2.xml><?xml version="1.0" encoding="utf-8"?>
<p:tagLst xmlns:p="http://schemas.openxmlformats.org/presentationml/2006/main">
  <p:tag name="KSO_WM_UNIT_PLACING_PICTURE_USER_VIEWPORT" val="{&quot;height&quot;:7572,&quot;width&quot;:17328}"/>
</p:tagLst>
</file>

<file path=ppt/tags/tag3.xml><?xml version="1.0" encoding="utf-8"?>
<p:tagLst xmlns:p="http://schemas.openxmlformats.org/presentationml/2006/main">
  <p:tag name="KSO_WM_UNIT_PLACING_PICTURE_USER_VIEWPORT" val="{&quot;height&quot;:9015,&quot;width&quot;:17760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3842</Words>
  <Application>WPS 演示</Application>
  <PresentationFormat>宽屏</PresentationFormat>
  <Paragraphs>324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等线</vt:lpstr>
      <vt:lpstr>微软雅黑</vt:lpstr>
      <vt:lpstr>Wingdings</vt:lpstr>
      <vt:lpstr>Arial Unicode MS</vt:lpstr>
      <vt:lpstr>等线 Light</vt:lpstr>
      <vt:lpstr>Calibri</vt:lpstr>
      <vt:lpstr>week3-k8s-网络通信及应用示例</vt:lpstr>
      <vt:lpstr> Serverless Data Analytics</vt:lpstr>
      <vt:lpstr>本周工作</vt:lpstr>
      <vt:lpstr>典型的数据分析应用</vt:lpstr>
      <vt:lpstr>典型的数据分析应用</vt:lpstr>
      <vt:lpstr>典型的数据分析应用</vt:lpstr>
      <vt:lpstr>典型的数据分析应用</vt:lpstr>
      <vt:lpstr>Pocket[1]</vt:lpstr>
      <vt:lpstr>Caerus[1]</vt:lpstr>
      <vt:lpstr>数据分析应用的数据特征</vt:lpstr>
      <vt:lpstr>数据分析应用的数据特征</vt:lpstr>
      <vt:lpstr>数据分析应用的数据特征</vt:lpstr>
      <vt:lpstr>数据分析应用的数据特征</vt:lpstr>
      <vt:lpstr>定量实验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357</cp:revision>
  <dcterms:created xsi:type="dcterms:W3CDTF">2021-11-05T01:41:00Z</dcterms:created>
  <dcterms:modified xsi:type="dcterms:W3CDTF">2022-03-20T13:59:43Z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