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4" r:id="rId3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6" r:id="rId20"/>
    <p:sldId id="5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我汇报的主要内容是：</a:t>
            </a:r>
            <a:r>
              <a:rPr lang="en-US" altLang="zh-CN"/>
              <a:t>Serverless</a:t>
            </a:r>
            <a:r>
              <a:rPr lang="zh-CN" altLang="en-US"/>
              <a:t>数据分析应用的</a:t>
            </a:r>
            <a:r>
              <a:rPr lang="en-US" altLang="zh-CN"/>
              <a:t>I/O</a:t>
            </a:r>
            <a:r>
              <a:rPr lang="zh-CN" altLang="en-US"/>
              <a:t>时延问题以及初步的解决</a:t>
            </a:r>
            <a:r>
              <a:rPr lang="zh-CN" altLang="en-US"/>
              <a:t>方案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基于上述观察采用</a:t>
            </a:r>
            <a:r>
              <a:rPr lang="en-US" altLang="zh-CN"/>
              <a:t>stage</a:t>
            </a:r>
            <a:r>
              <a:rPr lang="zh-CN" altLang="en-US"/>
              <a:t>感知的数据</a:t>
            </a:r>
            <a:r>
              <a:rPr lang="zh-CN" altLang="en-US"/>
              <a:t>传输方式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internal storage</a:t>
            </a:r>
            <a:r>
              <a:rPr lang="zh-CN" altLang="en-US"/>
              <a:t>缓存一个</a:t>
            </a:r>
            <a:r>
              <a:rPr lang="en-US" altLang="zh-CN"/>
              <a:t>stage</a:t>
            </a:r>
            <a:r>
              <a:rPr lang="zh-CN" altLang="en-US"/>
              <a:t>内的数据，不同的</a:t>
            </a:r>
            <a:r>
              <a:rPr lang="en-US" altLang="zh-CN"/>
              <a:t>VM</a:t>
            </a:r>
            <a:r>
              <a:rPr lang="zh-CN" altLang="en-US"/>
              <a:t>间可以根据动态维护的</a:t>
            </a:r>
            <a:r>
              <a:rPr lang="en-US" altLang="zh-CN"/>
              <a:t>DAG</a:t>
            </a:r>
            <a:r>
              <a:rPr lang="zh-CN" altLang="en-US"/>
              <a:t>图通过</a:t>
            </a:r>
            <a:r>
              <a:rPr lang="en-US" altLang="zh-CN"/>
              <a:t>direct-passing</a:t>
            </a:r>
            <a:r>
              <a:rPr lang="zh-CN" altLang="en-US"/>
              <a:t>的方式直接传输数据；</a:t>
            </a:r>
            <a:endParaRPr lang="zh-CN" altLang="en-US"/>
          </a:p>
          <a:p>
            <a:r>
              <a:rPr lang="en-US" altLang="zh-CN"/>
              <a:t>-- </a:t>
            </a:r>
            <a:r>
              <a:rPr lang="zh-CN" altLang="en-US"/>
              <a:t>利用</a:t>
            </a:r>
            <a:r>
              <a:rPr lang="en-US" altLang="zh-CN"/>
              <a:t>external  storage</a:t>
            </a:r>
            <a:r>
              <a:rPr lang="zh-CN" altLang="en-US"/>
              <a:t>缓存</a:t>
            </a:r>
            <a:r>
              <a:rPr lang="en-US" altLang="zh-CN"/>
              <a:t>stage</a:t>
            </a:r>
            <a:r>
              <a:rPr lang="zh-CN" altLang="en-US"/>
              <a:t>间的数据，各个</a:t>
            </a:r>
            <a:r>
              <a:rPr lang="en-US" altLang="zh-CN"/>
              <a:t>VM</a:t>
            </a:r>
            <a:r>
              <a:rPr lang="zh-CN" altLang="en-US"/>
              <a:t>可以从快速存储节点中读取更新</a:t>
            </a:r>
            <a:r>
              <a:rPr lang="en-US" altLang="zh-CN"/>
              <a:t>stage</a:t>
            </a:r>
            <a:r>
              <a:rPr lang="zh-CN" altLang="en-US"/>
              <a:t>间的</a:t>
            </a:r>
            <a:r>
              <a:rPr lang="zh-CN" altLang="en-US"/>
              <a:t>数据。；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* MapReduce sort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Terasort</a:t>
            </a:r>
            <a:r>
              <a:rPr lang="zh-CN" altLang="en-US">
                <a:sym typeface="+mn-ea"/>
              </a:rPr>
              <a:t>）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We implemented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the Terasort [30] algorithm to perform sort in two stages: 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partition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stage that range-partitions the input and writes out to intermediate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storage</a:t>
            </a:r>
            <a:r>
              <a:rPr lang="zh-CN">
                <a:sym typeface="+mn-ea"/>
              </a:rPr>
              <a:t>；</a:t>
            </a:r>
            <a:endParaRPr lang="zh-CN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>
                <a:sym typeface="+mn-ea"/>
              </a:rPr>
              <a:t>a merge stage that, for each partition, merges and sorts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all intermediate data for that partition and writes out the sorted output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** Each intermediate file is written and read only once and its size is directly proportional to the dataset size and inversely related to the number of  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    workers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I/O </a:t>
            </a:r>
            <a:r>
              <a:rPr lang="en-US">
                <a:sym typeface="+mn-ea"/>
              </a:rPr>
              <a:t>intensive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gensort Data Generator. http://www.ordinal.com/gensort.html.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**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scatter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通信方式，并发度并不会增加中间数据的</a:t>
            </a:r>
            <a:r>
              <a:rPr lang="zh-CN" altLang="en-US">
                <a:sym typeface="+mn-ea"/>
              </a:rPr>
              <a:t>规模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* 接下来是请求吞吐率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下面这张表格展示了随数据对象大小变化时，S3和redis的请求吞吐量限制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* 可以看出S3的请求速率是受限的，尤其是对于小文件的读写无法提供较高的吞吐率，可以看到对于10KB大小的文件S3的吞吐量比Redis低了两个数量级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VM-Storage（并发度低时，性能好）</a:t>
            </a:r>
            <a:endParaRPr lang="zh-CN" altLang="en-US"/>
          </a:p>
          <a:p>
            <a:r>
              <a:rPr lang="zh-CN" altLang="en-US"/>
              <a:t>方案：将发送函数的状态保存在VM的存储中，并将接收函数调度在同一VM上执行</a:t>
            </a:r>
            <a:endParaRPr lang="zh-CN" altLang="en-US"/>
          </a:p>
          <a:p>
            <a:r>
              <a:rPr lang="zh-CN" altLang="en-US"/>
              <a:t>问题：当接收函数并发度过高时，会导致单个VM负载过重，而且会使接收函数进</a:t>
            </a:r>
            <a:endParaRPr lang="zh-CN" altLang="en-US"/>
          </a:p>
          <a:p>
            <a:r>
              <a:rPr lang="zh-CN" altLang="en-US"/>
              <a:t>行排队。</a:t>
            </a:r>
            <a:endParaRPr lang="zh-CN" altLang="en-US"/>
          </a:p>
          <a:p>
            <a:r>
              <a:rPr lang="zh-CN" altLang="en-US"/>
              <a:t> Direct-Passing（没有调度限制，支持更高的并发度）</a:t>
            </a:r>
            <a:endParaRPr lang="zh-CN" altLang="en-US"/>
          </a:p>
          <a:p>
            <a:r>
              <a:rPr lang="zh-CN" altLang="en-US"/>
              <a:t>方案：将发送函数的输出保存在其VM1存储中，当接收函数被调度在另一个VM2执</a:t>
            </a:r>
            <a:endParaRPr lang="zh-CN" altLang="en-US"/>
          </a:p>
          <a:p>
            <a:r>
              <a:rPr lang="zh-CN" altLang="en-US"/>
              <a:t>行时，将数据从VM1拷贝到VM2。</a:t>
            </a:r>
            <a:endParaRPr lang="zh-CN" altLang="en-US"/>
          </a:p>
          <a:p>
            <a:r>
              <a:rPr lang="zh-CN" altLang="en-US"/>
              <a:t>问题：当不同VM上的接收函数同时获取一台VM上发送函数的输出数据，VM的网</a:t>
            </a:r>
            <a:endParaRPr lang="zh-CN" altLang="en-US"/>
          </a:p>
          <a:p>
            <a:r>
              <a:rPr lang="zh-CN" altLang="en-US"/>
              <a:t>络带宽将成为瓶颈。</a:t>
            </a:r>
            <a:endParaRPr lang="zh-CN" altLang="en-US"/>
          </a:p>
          <a:p>
            <a:r>
              <a:rPr lang="zh-CN" altLang="en-US"/>
              <a:t> Remote-Storage（没有调度限制，网络带宽大）</a:t>
            </a:r>
            <a:endParaRPr lang="zh-CN" altLang="en-US"/>
          </a:p>
          <a:p>
            <a:r>
              <a:rPr lang="zh-CN" altLang="en-US"/>
              <a:t>方案：发送函数将输出文件上传到远端存储系统，接受函数执行时下载。</a:t>
            </a:r>
            <a:endParaRPr lang="zh-CN" altLang="en-US"/>
          </a:p>
          <a:p>
            <a:r>
              <a:rPr lang="zh-CN" altLang="en-US"/>
              <a:t>问题：需要与远端存储系统通信两次，通信时延高。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The best data passing method differs in every case.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最佳方案随着函数并发度的变化</a:t>
            </a:r>
            <a:r>
              <a:rPr lang="zh-CN" altLang="en-US"/>
              <a:t>而变化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1320" y="2732405"/>
            <a:ext cx="1229360" cy="9029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sym typeface="+mn-ea"/>
              </a:rPr>
              <a:t>作图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77535" y="4679950"/>
            <a:ext cx="837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1687830" y="1886585"/>
            <a:ext cx="5962015" cy="264795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861185" y="1998345"/>
            <a:ext cx="2478405" cy="9582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61515" y="2557780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1435" y="404685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860550" y="3117850"/>
            <a:ext cx="383984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61515" y="404685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585845" y="209550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701415" y="24130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701415" y="263398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701415" y="21920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110480" y="209613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26050" y="240220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26050" y="262318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26050" y="218122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5" idx="3"/>
            <a:endCxn id="29" idx="1"/>
          </p:cNvCxnSpPr>
          <p:nvPr/>
        </p:nvCxnSpPr>
        <p:spPr>
          <a:xfrm flipV="1">
            <a:off x="4059555" y="2256155"/>
            <a:ext cx="1166495" cy="10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3"/>
            <a:endCxn id="27" idx="1"/>
          </p:cNvCxnSpPr>
          <p:nvPr/>
        </p:nvCxnSpPr>
        <p:spPr>
          <a:xfrm>
            <a:off x="4059555" y="2266950"/>
            <a:ext cx="1166495" cy="210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28" idx="1"/>
          </p:cNvCxnSpPr>
          <p:nvPr/>
        </p:nvCxnSpPr>
        <p:spPr>
          <a:xfrm>
            <a:off x="4059555" y="2266950"/>
            <a:ext cx="1166495" cy="431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3" idx="3"/>
            <a:endCxn id="29" idx="1"/>
          </p:cNvCxnSpPr>
          <p:nvPr/>
        </p:nvCxnSpPr>
        <p:spPr>
          <a:xfrm flipV="1">
            <a:off x="4059555" y="2256155"/>
            <a:ext cx="1166495" cy="2317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27" idx="1"/>
          </p:cNvCxnSpPr>
          <p:nvPr/>
        </p:nvCxnSpPr>
        <p:spPr>
          <a:xfrm flipV="1">
            <a:off x="4059555" y="2477135"/>
            <a:ext cx="116649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3" idx="3"/>
            <a:endCxn id="28" idx="1"/>
          </p:cNvCxnSpPr>
          <p:nvPr/>
        </p:nvCxnSpPr>
        <p:spPr>
          <a:xfrm>
            <a:off x="4059555" y="2487930"/>
            <a:ext cx="1166495" cy="210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9" idx="1"/>
          </p:cNvCxnSpPr>
          <p:nvPr/>
        </p:nvCxnSpPr>
        <p:spPr>
          <a:xfrm flipV="1">
            <a:off x="4059555" y="2256155"/>
            <a:ext cx="11664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3"/>
            <a:endCxn id="27" idx="1"/>
          </p:cNvCxnSpPr>
          <p:nvPr/>
        </p:nvCxnSpPr>
        <p:spPr>
          <a:xfrm flipV="1">
            <a:off x="4059555" y="2477135"/>
            <a:ext cx="1166495" cy="2317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 flipV="1">
            <a:off x="4059555" y="2702560"/>
            <a:ext cx="115252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2321560" y="318897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2437130" y="326390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437130" y="349250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3383280" y="318389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3498850" y="325882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498850" y="34874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 flipV="1">
            <a:off x="2795270" y="33337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 flipV="1">
            <a:off x="2795270" y="3562350"/>
            <a:ext cx="70358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383280" y="3808730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3498850" y="38836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3498850" y="41122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4810760" y="317817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4926330" y="3333750"/>
            <a:ext cx="358140" cy="1498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4926330" y="35744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4926330" y="384683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4926330" y="411924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 flipV="1">
            <a:off x="3856990" y="3921760"/>
            <a:ext cx="1069340" cy="368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3856990" y="4187190"/>
            <a:ext cx="1069340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3856990" y="3333750"/>
            <a:ext cx="1069340" cy="74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3856990" y="3562350"/>
            <a:ext cx="1069340" cy="86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6667500" y="2871470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6783070" y="317754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83070" y="339852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6783070" y="2956560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29" idx="3"/>
            <a:endCxn id="69" idx="1"/>
          </p:cNvCxnSpPr>
          <p:nvPr/>
        </p:nvCxnSpPr>
        <p:spPr>
          <a:xfrm>
            <a:off x="5584190" y="225615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7" idx="3"/>
            <a:endCxn id="67" idx="1"/>
          </p:cNvCxnSpPr>
          <p:nvPr/>
        </p:nvCxnSpPr>
        <p:spPr>
          <a:xfrm>
            <a:off x="5584190" y="247713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8" idx="3"/>
            <a:endCxn id="68" idx="1"/>
          </p:cNvCxnSpPr>
          <p:nvPr/>
        </p:nvCxnSpPr>
        <p:spPr>
          <a:xfrm>
            <a:off x="5584190" y="2698115"/>
            <a:ext cx="1198880" cy="775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8" idx="3"/>
          </p:cNvCxnSpPr>
          <p:nvPr/>
        </p:nvCxnSpPr>
        <p:spPr>
          <a:xfrm flipV="1">
            <a:off x="5284470" y="3037840"/>
            <a:ext cx="1482090" cy="370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 flipV="1">
            <a:off x="5284470" y="3252470"/>
            <a:ext cx="1498600" cy="3968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5284470" y="3473450"/>
            <a:ext cx="1498600" cy="448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 flipV="1">
            <a:off x="5284470" y="3252470"/>
            <a:ext cx="1498600" cy="156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5284470" y="3408680"/>
            <a:ext cx="1498600" cy="64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</p:cNvCxnSpPr>
          <p:nvPr/>
        </p:nvCxnSpPr>
        <p:spPr>
          <a:xfrm flipV="1">
            <a:off x="5284470" y="3037840"/>
            <a:ext cx="1492250" cy="611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</p:cNvCxnSpPr>
          <p:nvPr/>
        </p:nvCxnSpPr>
        <p:spPr>
          <a:xfrm flipV="1">
            <a:off x="5284470" y="3495040"/>
            <a:ext cx="1471930" cy="154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5284470" y="3031490"/>
            <a:ext cx="1498600" cy="890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5284470" y="3252470"/>
            <a:ext cx="1498600" cy="6692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5284470" y="3031490"/>
            <a:ext cx="1498600" cy="1162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5284470" y="3252470"/>
            <a:ext cx="149860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5284470" y="3473450"/>
            <a:ext cx="149860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788160" y="3178175"/>
            <a:ext cx="772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4">
                    <a:lumMod val="75000"/>
                  </a:schemeClr>
                </a:solidFill>
              </a:rPr>
              <a:t>Task</a:t>
            </a:r>
            <a:endParaRPr lang="en-US" altLang="zh-CN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Idea</a:t>
            </a:r>
            <a:endParaRPr lang="zh-CN" altLang="en-US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Challenge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 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storage：VM direct-passing      latency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External storage：High throughput for samll files      </a:t>
            </a:r>
            <a:r>
              <a:rPr lang="en-US" altLang="zh-CN">
                <a:uFillTx/>
                <a:latin typeface="等线" panose="02010600030101010101" charset="-122"/>
                <a:sym typeface="+mn-ea"/>
              </a:rPr>
              <a:t>I/O rate sensitive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latin typeface="等线" panose="02010600030101010101" charset="-122"/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Implementation</a:t>
            </a:r>
            <a:endParaRPr lang="en-US" altLang="zh-CN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 b="1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Cloudburst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等线" panose="02010600030101010101" charset="-122"/>
                <a:sym typeface="+mn-ea"/>
              </a:rPr>
              <a:t> Pywren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5636895" y="198818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6954520" y="2314575"/>
            <a:ext cx="259080" cy="17653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TeraSort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730"/>
            <a:ext cx="10910570" cy="5354320"/>
          </a:xfrm>
        </p:spPr>
        <p:txBody>
          <a:bodyPr>
            <a:normAutofit lnSpcReduction="10000"/>
          </a:bodyPr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1428750" lvl="2" indent="-514350">
              <a:buNone/>
            </a:pPr>
            <a:endParaRPr lang="en-US" altLang="zh-CN" b="1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 sz="20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89380" y="1962785"/>
            <a:ext cx="100393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0505" y="20656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5580" y="2028190"/>
            <a:ext cx="95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501140" y="235966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0185" y="230822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501140" y="265366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65580" y="263906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501140" y="294767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580" y="291465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501140" y="324167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580" y="3204845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490345" y="46691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80185" y="46316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501140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97940" y="52609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101975" y="20878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45460" y="1715770"/>
            <a:ext cx="1026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275965" y="20408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101340" y="265430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79775" y="26123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102610" y="340423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77235" y="335724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104515" y="468503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279140" y="463804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5" idx="3"/>
            <a:endCxn id="22" idx="1"/>
          </p:cNvCxnSpPr>
          <p:nvPr/>
        </p:nvCxnSpPr>
        <p:spPr>
          <a:xfrm>
            <a:off x="2281555" y="2212975"/>
            <a:ext cx="820420" cy="120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8" idx="3"/>
            <a:endCxn id="22" idx="2"/>
          </p:cNvCxnSpPr>
          <p:nvPr/>
        </p:nvCxnSpPr>
        <p:spPr>
          <a:xfrm flipV="1">
            <a:off x="2282190" y="2361565"/>
            <a:ext cx="1245235" cy="14541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3"/>
            <a:endCxn id="35" idx="1"/>
          </p:cNvCxnSpPr>
          <p:nvPr/>
        </p:nvCxnSpPr>
        <p:spPr>
          <a:xfrm flipV="1">
            <a:off x="2282190" y="2791460"/>
            <a:ext cx="819150" cy="95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2" idx="3"/>
            <a:endCxn id="37" idx="1"/>
          </p:cNvCxnSpPr>
          <p:nvPr/>
        </p:nvCxnSpPr>
        <p:spPr>
          <a:xfrm>
            <a:off x="2282190" y="3094990"/>
            <a:ext cx="820420" cy="4464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4" idx="3"/>
            <a:endCxn id="35" idx="2"/>
          </p:cNvCxnSpPr>
          <p:nvPr/>
        </p:nvCxnSpPr>
        <p:spPr>
          <a:xfrm flipV="1">
            <a:off x="2282190" y="2927985"/>
            <a:ext cx="1244600" cy="46101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285365" y="483552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850515" y="5260975"/>
            <a:ext cx="148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139440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005705" y="1395730"/>
            <a:ext cx="1378585" cy="38646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75580" y="153670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250180" y="149034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275580" y="17189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250180" y="167259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275580" y="19018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76545" y="181673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275580" y="20840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229225" y="2037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274945" y="236664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248910" y="23133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274945" y="25488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248910" y="25158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274945" y="27317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375910" y="264668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274945" y="29140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229225" y="286893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275580" y="32042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29860" y="31445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275580" y="33864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229225" y="33401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275580" y="35693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376545" y="34842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275580" y="37515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229225" y="49498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274945" y="444881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229860" y="440245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274945" y="463105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229225" y="4584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274945" y="48139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75910" y="472884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274945" y="49961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29225" y="370332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339715" y="400304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4791710" y="5260975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3952875" y="199326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3952875" y="162814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3952875" y="181038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3952875" y="217551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3952240" y="245808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3952240" y="264033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3952240" y="279146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3952240" y="279146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3953510" y="329565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3953510" y="347789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3953510" y="354139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3953510" y="354139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3955415" y="454025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3955415" y="472249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3955415" y="482219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3955415" y="482219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428865" y="208407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553325" y="203708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429500" y="28232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553960" y="277622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428865" y="370522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553325" y="365823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429500" y="444436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7553960" y="439737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7464425" y="39973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176645" y="162941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185535" y="222123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186170" y="222123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185535" y="222123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186170" y="217551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185535" y="300545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186170" y="384302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185535" y="458152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004685" y="297561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123680" y="1901825"/>
            <a:ext cx="1184275" cy="3166110"/>
          </a:xfrm>
          <a:prstGeom prst="rect">
            <a:avLst/>
          </a:prstGeom>
          <a:solidFill>
            <a:schemeClr val="bg2">
              <a:lumMod val="85000"/>
            </a:schemeClr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8943340" y="520573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000240" y="5225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244965" y="20212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168765" y="19932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249410" y="267652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173210" y="264858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253855" y="356933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177655" y="354139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253855" y="437769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177655" y="434975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330055" y="403415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279765" y="222123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280400" y="296037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268970" y="384238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280400" y="458470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2441575" y="1809115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071620" y="16529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384290" y="121158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410575" y="190182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9175" y="1697355"/>
            <a:ext cx="104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典型的数据分析应用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MapReduce sort</a:t>
            </a: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Two 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range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partition stage and merge </a:t>
            </a:r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sort stage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+mn-lt"/>
                <a:ea typeface="+mn-lt"/>
              </a:rPr>
              <a:t> I/O-intensive</a:t>
            </a:r>
            <a:endParaRPr lang="en-US" altLang="zh-CN">
              <a:solidFill>
                <a:schemeClr val="tx1"/>
              </a:solidFill>
              <a:uFillTx/>
              <a:latin typeface="+mn-lt"/>
              <a:ea typeface="+mn-lt"/>
            </a:endParaRPr>
          </a:p>
          <a:p>
            <a:pPr marL="0" indent="0">
              <a:buNone/>
            </a:pPr>
            <a:endParaRPr lang="en-US" altLang="zh-CN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5005" y="2971165"/>
            <a:ext cx="100393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6130" y="30740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45970" y="303657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056765" y="336804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46605" y="333057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056765" y="366204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46605" y="362458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2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056765" y="3956050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46605" y="3918585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3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056765" y="425005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46605" y="42125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4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045970" y="5677535"/>
            <a:ext cx="781050" cy="2940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810" y="564007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plit K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056765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853565" y="626935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22" name="流程图: 终止 21"/>
          <p:cNvSpPr/>
          <p:nvPr/>
        </p:nvSpPr>
        <p:spPr>
          <a:xfrm>
            <a:off x="3657600" y="309626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01085" y="2724150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1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32225" y="304927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5" name="流程图: 终止 34"/>
          <p:cNvSpPr/>
          <p:nvPr/>
        </p:nvSpPr>
        <p:spPr>
          <a:xfrm>
            <a:off x="3656965" y="366268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831590" y="361569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7" name="流程图: 终止 36"/>
          <p:cNvSpPr/>
          <p:nvPr/>
        </p:nvSpPr>
        <p:spPr>
          <a:xfrm>
            <a:off x="3658235" y="441261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832860" y="4365625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sp>
        <p:nvSpPr>
          <p:cNvPr id="39" name="流程图: 终止 38"/>
          <p:cNvSpPr/>
          <p:nvPr/>
        </p:nvSpPr>
        <p:spPr>
          <a:xfrm>
            <a:off x="3660140" y="569341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834765" y="5646420"/>
            <a:ext cx="50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tag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7" idx="3"/>
            <a:endCxn id="22" idx="1"/>
          </p:cNvCxnSpPr>
          <p:nvPr/>
        </p:nvCxnSpPr>
        <p:spPr>
          <a:xfrm>
            <a:off x="2837180" y="3220720"/>
            <a:ext cx="820420" cy="127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9" idx="3"/>
            <a:endCxn id="25" idx="2"/>
          </p:cNvCxnSpPr>
          <p:nvPr/>
        </p:nvCxnSpPr>
        <p:spPr>
          <a:xfrm flipV="1">
            <a:off x="2837815" y="3417570"/>
            <a:ext cx="1245235" cy="97155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1" idx="3"/>
            <a:endCxn id="35" idx="1"/>
          </p:cNvCxnSpPr>
          <p:nvPr/>
        </p:nvCxnSpPr>
        <p:spPr>
          <a:xfrm flipV="1">
            <a:off x="2837815" y="3799840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3"/>
            <a:endCxn id="37" idx="1"/>
          </p:cNvCxnSpPr>
          <p:nvPr/>
        </p:nvCxnSpPr>
        <p:spPr>
          <a:xfrm>
            <a:off x="2837815" y="4102735"/>
            <a:ext cx="820420" cy="447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stCxn id="15" idx="3"/>
            <a:endCxn id="36" idx="2"/>
          </p:cNvCxnSpPr>
          <p:nvPr/>
        </p:nvCxnSpPr>
        <p:spPr>
          <a:xfrm flipV="1">
            <a:off x="2837815" y="3983990"/>
            <a:ext cx="1244600" cy="41275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2840990" y="5843905"/>
            <a:ext cx="819150" cy="88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406140" y="626935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3695065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5561330" y="2404110"/>
            <a:ext cx="1378585" cy="38646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831205" y="254508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805805" y="249872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85" name="矩形 84"/>
          <p:cNvSpPr/>
          <p:nvPr/>
        </p:nvSpPr>
        <p:spPr>
          <a:xfrm>
            <a:off x="5831205" y="27273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805805" y="268097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87" name="矩形 86"/>
          <p:cNvSpPr/>
          <p:nvPr/>
        </p:nvSpPr>
        <p:spPr>
          <a:xfrm>
            <a:off x="5831205" y="291020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32170" y="282511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89" name="矩形 88"/>
          <p:cNvSpPr/>
          <p:nvPr/>
        </p:nvSpPr>
        <p:spPr>
          <a:xfrm>
            <a:off x="5831205" y="30924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84850" y="304546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1" name="矩形 90"/>
          <p:cNvSpPr/>
          <p:nvPr/>
        </p:nvSpPr>
        <p:spPr>
          <a:xfrm>
            <a:off x="5830570" y="337502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804535" y="332168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93" name="矩形 92"/>
          <p:cNvSpPr/>
          <p:nvPr/>
        </p:nvSpPr>
        <p:spPr>
          <a:xfrm>
            <a:off x="5830570" y="355727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5804535" y="352425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95" name="矩形 94"/>
          <p:cNvSpPr/>
          <p:nvPr/>
        </p:nvSpPr>
        <p:spPr>
          <a:xfrm>
            <a:off x="5830570" y="374015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931535" y="3655060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97" name="矩形 96"/>
          <p:cNvSpPr/>
          <p:nvPr/>
        </p:nvSpPr>
        <p:spPr>
          <a:xfrm>
            <a:off x="5830570" y="392239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784850" y="387731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99" name="矩形 98"/>
          <p:cNvSpPr/>
          <p:nvPr/>
        </p:nvSpPr>
        <p:spPr>
          <a:xfrm>
            <a:off x="5831205" y="42125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85485" y="41529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1" name="矩形 100"/>
          <p:cNvSpPr/>
          <p:nvPr/>
        </p:nvSpPr>
        <p:spPr>
          <a:xfrm>
            <a:off x="5831205" y="43948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5784850" y="43484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831205" y="45777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932170" y="44926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05" name="矩形 104"/>
          <p:cNvSpPr/>
          <p:nvPr/>
        </p:nvSpPr>
        <p:spPr>
          <a:xfrm>
            <a:off x="5831205" y="47599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784850" y="595820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07" name="矩形 106"/>
          <p:cNvSpPr/>
          <p:nvPr/>
        </p:nvSpPr>
        <p:spPr>
          <a:xfrm>
            <a:off x="5830570" y="545719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785485" y="5410835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Partition0</a:t>
            </a:r>
            <a:endParaRPr lang="en-US" altLang="zh-CN" sz="1200"/>
          </a:p>
        </p:txBody>
      </p:sp>
      <p:sp>
        <p:nvSpPr>
          <p:cNvPr id="109" name="矩形 108"/>
          <p:cNvSpPr/>
          <p:nvPr/>
        </p:nvSpPr>
        <p:spPr>
          <a:xfrm>
            <a:off x="5830570" y="563943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784850" y="559308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  Partition1</a:t>
            </a:r>
            <a:endParaRPr lang="en-US" altLang="zh-CN" sz="1200"/>
          </a:p>
        </p:txBody>
      </p:sp>
      <p:sp>
        <p:nvSpPr>
          <p:cNvPr id="111" name="矩形 110"/>
          <p:cNvSpPr/>
          <p:nvPr/>
        </p:nvSpPr>
        <p:spPr>
          <a:xfrm>
            <a:off x="5830570" y="5822315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931535" y="5737225"/>
            <a:ext cx="748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/>
              <a:t>...     ...</a:t>
            </a:r>
            <a:endParaRPr lang="en-US" altLang="zh-CN" sz="1400" b="1"/>
          </a:p>
        </p:txBody>
      </p:sp>
      <p:sp>
        <p:nvSpPr>
          <p:cNvPr id="113" name="矩形 112"/>
          <p:cNvSpPr/>
          <p:nvPr/>
        </p:nvSpPr>
        <p:spPr>
          <a:xfrm>
            <a:off x="5830570" y="6004560"/>
            <a:ext cx="91059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784850" y="4711700"/>
            <a:ext cx="1002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PartitionR-1</a:t>
            </a:r>
            <a:endParaRPr lang="en-US" altLang="zh-CN" sz="1200"/>
          </a:p>
        </p:txBody>
      </p:sp>
      <p:sp>
        <p:nvSpPr>
          <p:cNvPr id="115" name="文本框 114"/>
          <p:cNvSpPr txBox="1"/>
          <p:nvPr/>
        </p:nvSpPr>
        <p:spPr>
          <a:xfrm>
            <a:off x="5895340" y="501142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347335" y="626935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Intermediate </a:t>
            </a:r>
            <a:r>
              <a:rPr lang="en-US" altLang="zh-CN"/>
              <a:t>files</a:t>
            </a:r>
            <a:endParaRPr lang="en-US" altLang="zh-CN"/>
          </a:p>
        </p:txBody>
      </p:sp>
      <p:cxnSp>
        <p:nvCxnSpPr>
          <p:cNvPr id="119" name="曲线连接符 118"/>
          <p:cNvCxnSpPr>
            <a:stCxn id="22" idx="3"/>
            <a:endCxn id="87" idx="1"/>
          </p:cNvCxnSpPr>
          <p:nvPr/>
        </p:nvCxnSpPr>
        <p:spPr>
          <a:xfrm flipV="1">
            <a:off x="4508500" y="3001645"/>
            <a:ext cx="1322705" cy="231775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/>
          <p:cNvCxnSpPr>
            <a:stCxn id="22" idx="3"/>
            <a:endCxn id="61" idx="1"/>
          </p:cNvCxnSpPr>
          <p:nvPr/>
        </p:nvCxnSpPr>
        <p:spPr>
          <a:xfrm flipV="1">
            <a:off x="4508500" y="2636520"/>
            <a:ext cx="1322705" cy="59690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/>
          <p:cNvCxnSpPr>
            <a:stCxn id="22" idx="3"/>
            <a:endCxn id="85" idx="1"/>
          </p:cNvCxnSpPr>
          <p:nvPr/>
        </p:nvCxnSpPr>
        <p:spPr>
          <a:xfrm flipV="1">
            <a:off x="4508500" y="2818765"/>
            <a:ext cx="1322705" cy="41465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曲线连接符 121"/>
          <p:cNvCxnSpPr>
            <a:stCxn id="22" idx="3"/>
            <a:endCxn id="89" idx="1"/>
          </p:cNvCxnSpPr>
          <p:nvPr/>
        </p:nvCxnSpPr>
        <p:spPr>
          <a:xfrm flipV="1">
            <a:off x="4508500" y="3183890"/>
            <a:ext cx="1322705" cy="495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曲线连接符 122"/>
          <p:cNvCxnSpPr>
            <a:stCxn id="35" idx="3"/>
            <a:endCxn id="91" idx="1"/>
          </p:cNvCxnSpPr>
          <p:nvPr/>
        </p:nvCxnSpPr>
        <p:spPr>
          <a:xfrm flipV="1">
            <a:off x="4507865" y="3466465"/>
            <a:ext cx="1322705" cy="33337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曲线连接符 123"/>
          <p:cNvCxnSpPr>
            <a:stCxn id="35" idx="3"/>
            <a:endCxn id="93" idx="1"/>
          </p:cNvCxnSpPr>
          <p:nvPr/>
        </p:nvCxnSpPr>
        <p:spPr>
          <a:xfrm flipV="1">
            <a:off x="4507865" y="3648710"/>
            <a:ext cx="1322705" cy="151130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35" idx="3"/>
            <a:endCxn id="95" idx="1"/>
          </p:cNvCxnSpPr>
          <p:nvPr/>
        </p:nvCxnSpPr>
        <p:spPr>
          <a:xfrm>
            <a:off x="4507865" y="3799840"/>
            <a:ext cx="1322705" cy="31750"/>
          </a:xfrm>
          <a:prstGeom prst="curvedConnector3">
            <a:avLst>
              <a:gd name="adj1" fmla="val 50024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35" idx="3"/>
            <a:endCxn id="97" idx="1"/>
          </p:cNvCxnSpPr>
          <p:nvPr/>
        </p:nvCxnSpPr>
        <p:spPr>
          <a:xfrm>
            <a:off x="4507865" y="3799840"/>
            <a:ext cx="1322705" cy="213995"/>
          </a:xfrm>
          <a:prstGeom prst="curvedConnector3">
            <a:avLst>
              <a:gd name="adj1" fmla="val 50024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stCxn id="37" idx="3"/>
            <a:endCxn id="99" idx="1"/>
          </p:cNvCxnSpPr>
          <p:nvPr/>
        </p:nvCxnSpPr>
        <p:spPr>
          <a:xfrm flipV="1">
            <a:off x="4509135" y="4304030"/>
            <a:ext cx="1322070" cy="2457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37" idx="3"/>
            <a:endCxn id="101" idx="1"/>
          </p:cNvCxnSpPr>
          <p:nvPr/>
        </p:nvCxnSpPr>
        <p:spPr>
          <a:xfrm flipV="1">
            <a:off x="4509135" y="4486275"/>
            <a:ext cx="1322070" cy="635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曲线连接符 128"/>
          <p:cNvCxnSpPr>
            <a:stCxn id="37" idx="3"/>
            <a:endCxn id="103" idx="1"/>
          </p:cNvCxnSpPr>
          <p:nvPr/>
        </p:nvCxnSpPr>
        <p:spPr>
          <a:xfrm>
            <a:off x="4509135" y="4549775"/>
            <a:ext cx="1322070" cy="119380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曲线连接符 129"/>
          <p:cNvCxnSpPr>
            <a:stCxn id="37" idx="3"/>
            <a:endCxn id="105" idx="1"/>
          </p:cNvCxnSpPr>
          <p:nvPr/>
        </p:nvCxnSpPr>
        <p:spPr>
          <a:xfrm>
            <a:off x="4509135" y="4549775"/>
            <a:ext cx="1322070" cy="3016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39" idx="3"/>
            <a:endCxn id="107" idx="1"/>
          </p:cNvCxnSpPr>
          <p:nvPr/>
        </p:nvCxnSpPr>
        <p:spPr>
          <a:xfrm flipV="1">
            <a:off x="4511040" y="5548630"/>
            <a:ext cx="1319530" cy="2819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曲线连接符 131"/>
          <p:cNvCxnSpPr>
            <a:stCxn id="39" idx="3"/>
            <a:endCxn id="109" idx="1"/>
          </p:cNvCxnSpPr>
          <p:nvPr/>
        </p:nvCxnSpPr>
        <p:spPr>
          <a:xfrm flipV="1">
            <a:off x="4511040" y="5730875"/>
            <a:ext cx="1319530" cy="9969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线连接符 132"/>
          <p:cNvCxnSpPr>
            <a:stCxn id="39" idx="3"/>
            <a:endCxn id="111" idx="1"/>
          </p:cNvCxnSpPr>
          <p:nvPr/>
        </p:nvCxnSpPr>
        <p:spPr>
          <a:xfrm>
            <a:off x="4511040" y="5830570"/>
            <a:ext cx="1319530" cy="83185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tx1"/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曲线连接符 133"/>
          <p:cNvCxnSpPr>
            <a:stCxn id="39" idx="3"/>
            <a:endCxn id="113" idx="1"/>
          </p:cNvCxnSpPr>
          <p:nvPr/>
        </p:nvCxnSpPr>
        <p:spPr>
          <a:xfrm>
            <a:off x="4511040" y="5830570"/>
            <a:ext cx="1319530" cy="2654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终止 135"/>
          <p:cNvSpPr/>
          <p:nvPr/>
        </p:nvSpPr>
        <p:spPr>
          <a:xfrm>
            <a:off x="7984490" y="309245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8108950" y="304546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39" name="流程图: 终止 138"/>
          <p:cNvSpPr/>
          <p:nvPr/>
        </p:nvSpPr>
        <p:spPr>
          <a:xfrm>
            <a:off x="7985125" y="3831590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109585" y="3784600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1" name="流程图: 终止 140"/>
          <p:cNvSpPr/>
          <p:nvPr/>
        </p:nvSpPr>
        <p:spPr>
          <a:xfrm>
            <a:off x="7984490" y="471360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8108950" y="466661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3" name="流程图: 终止 142"/>
          <p:cNvSpPr/>
          <p:nvPr/>
        </p:nvSpPr>
        <p:spPr>
          <a:xfrm>
            <a:off x="7985125" y="5452745"/>
            <a:ext cx="850900" cy="273685"/>
          </a:xfrm>
          <a:prstGeom prst="flowChartTermina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8109585" y="5405755"/>
            <a:ext cx="60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sort</a:t>
            </a:r>
            <a:endParaRPr lang="en-US" altLang="zh-CN"/>
          </a:p>
        </p:txBody>
      </p:sp>
      <p:sp>
        <p:nvSpPr>
          <p:cNvPr id="145" name="文本框 144"/>
          <p:cNvSpPr txBox="1"/>
          <p:nvPr/>
        </p:nvSpPr>
        <p:spPr>
          <a:xfrm>
            <a:off x="8020050" y="500570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47" name="曲线连接符 146"/>
          <p:cNvCxnSpPr>
            <a:endCxn id="136" idx="1"/>
          </p:cNvCxnSpPr>
          <p:nvPr/>
        </p:nvCxnSpPr>
        <p:spPr>
          <a:xfrm>
            <a:off x="6732270" y="2637790"/>
            <a:ext cx="1252220" cy="591820"/>
          </a:xfrm>
          <a:prstGeom prst="curvedConnector3">
            <a:avLst>
              <a:gd name="adj1" fmla="val 50051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曲线连接符 148"/>
          <p:cNvCxnSpPr>
            <a:stCxn id="91" idx="3"/>
            <a:endCxn id="136" idx="1"/>
          </p:cNvCxnSpPr>
          <p:nvPr/>
        </p:nvCxnSpPr>
        <p:spPr>
          <a:xfrm flipV="1">
            <a:off x="6741160" y="3229610"/>
            <a:ext cx="1243330" cy="2368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曲线连接符 149"/>
          <p:cNvCxnSpPr>
            <a:stCxn id="99" idx="3"/>
            <a:endCxn id="136" idx="1"/>
          </p:cNvCxnSpPr>
          <p:nvPr/>
        </p:nvCxnSpPr>
        <p:spPr>
          <a:xfrm flipV="1">
            <a:off x="6741795" y="3229610"/>
            <a:ext cx="1242695" cy="107442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曲线连接符 150"/>
          <p:cNvCxnSpPr>
            <a:stCxn id="107" idx="3"/>
            <a:endCxn id="136" idx="1"/>
          </p:cNvCxnSpPr>
          <p:nvPr/>
        </p:nvCxnSpPr>
        <p:spPr>
          <a:xfrm flipV="1">
            <a:off x="6741160" y="3229610"/>
            <a:ext cx="1243330" cy="23190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89" idx="3"/>
            <a:endCxn id="143" idx="1"/>
          </p:cNvCxnSpPr>
          <p:nvPr/>
        </p:nvCxnSpPr>
        <p:spPr>
          <a:xfrm>
            <a:off x="6741795" y="3183890"/>
            <a:ext cx="1243330" cy="24060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曲线连接符 152"/>
          <p:cNvCxnSpPr>
            <a:stCxn id="97" idx="3"/>
            <a:endCxn id="143" idx="1"/>
          </p:cNvCxnSpPr>
          <p:nvPr/>
        </p:nvCxnSpPr>
        <p:spPr>
          <a:xfrm>
            <a:off x="6741160" y="4013835"/>
            <a:ext cx="1243965" cy="1576070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曲线连接符 153"/>
          <p:cNvCxnSpPr>
            <a:stCxn id="105" idx="3"/>
            <a:endCxn id="143" idx="1"/>
          </p:cNvCxnSpPr>
          <p:nvPr/>
        </p:nvCxnSpPr>
        <p:spPr>
          <a:xfrm>
            <a:off x="6741795" y="4851400"/>
            <a:ext cx="1243330" cy="73850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曲线连接符 154"/>
          <p:cNvCxnSpPr>
            <a:stCxn id="113" idx="3"/>
            <a:endCxn id="143" idx="1"/>
          </p:cNvCxnSpPr>
          <p:nvPr/>
        </p:nvCxnSpPr>
        <p:spPr>
          <a:xfrm flipV="1">
            <a:off x="6741160" y="5589905"/>
            <a:ext cx="1243965" cy="506095"/>
          </a:xfrm>
          <a:prstGeom prst="curvedConnector3">
            <a:avLst>
              <a:gd name="adj1" fmla="val 50026"/>
            </a:avLst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7560310" y="3983990"/>
            <a:ext cx="459740" cy="8820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/>
              <a:t>...       ...</a:t>
            </a:r>
            <a:endParaRPr lang="en-US" altLang="zh-CN"/>
          </a:p>
        </p:txBody>
      </p:sp>
      <p:sp>
        <p:nvSpPr>
          <p:cNvPr id="158" name="矩形 157"/>
          <p:cNvSpPr/>
          <p:nvPr/>
        </p:nvSpPr>
        <p:spPr>
          <a:xfrm>
            <a:off x="9679305" y="2910205"/>
            <a:ext cx="1184275" cy="3166110"/>
          </a:xfrm>
          <a:prstGeom prst="rect">
            <a:avLst/>
          </a:prstGeom>
          <a:solidFill>
            <a:schemeClr val="bg2"/>
          </a:solidFill>
          <a:ln w="31750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9498965" y="6214110"/>
            <a:ext cx="1364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r>
              <a:rPr lang="en-US" altLang="zh-CN"/>
              <a:t>utput </a:t>
            </a:r>
            <a:r>
              <a:rPr lang="en-US" altLang="zh-CN"/>
              <a:t>files</a:t>
            </a:r>
            <a:endParaRPr lang="en-US" altLang="zh-CN"/>
          </a:p>
        </p:txBody>
      </p:sp>
      <p:sp>
        <p:nvSpPr>
          <p:cNvPr id="160" name="文本框 159"/>
          <p:cNvSpPr txBox="1"/>
          <p:nvPr/>
        </p:nvSpPr>
        <p:spPr>
          <a:xfrm>
            <a:off x="7555865" y="6233795"/>
            <a:ext cx="170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 </a:t>
            </a:r>
            <a:r>
              <a:rPr lang="en-US" altLang="zh-CN"/>
              <a:t>phrase</a:t>
            </a:r>
            <a:endParaRPr lang="en-US" altLang="zh-CN"/>
          </a:p>
        </p:txBody>
      </p:sp>
      <p:sp>
        <p:nvSpPr>
          <p:cNvPr id="161" name="矩形 160"/>
          <p:cNvSpPr/>
          <p:nvPr/>
        </p:nvSpPr>
        <p:spPr>
          <a:xfrm>
            <a:off x="9800590" y="302958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9724390" y="300164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3" name="矩形 162"/>
          <p:cNvSpPr/>
          <p:nvPr/>
        </p:nvSpPr>
        <p:spPr>
          <a:xfrm>
            <a:off x="9805035" y="368490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9728835" y="365696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65" name="矩形 164"/>
          <p:cNvSpPr/>
          <p:nvPr/>
        </p:nvSpPr>
        <p:spPr>
          <a:xfrm>
            <a:off x="9809480" y="4577715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9733280" y="4549775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67" name="矩形 166"/>
          <p:cNvSpPr/>
          <p:nvPr/>
        </p:nvSpPr>
        <p:spPr>
          <a:xfrm>
            <a:off x="9809480" y="5386070"/>
            <a:ext cx="932815" cy="52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9733280" y="5358130"/>
            <a:ext cx="1009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O</a:t>
            </a:r>
            <a:r>
              <a:rPr lang="en-US" altLang="zh-CN"/>
              <a:t>utput</a:t>
            </a:r>
            <a:endParaRPr lang="en-US" altLang="zh-CN"/>
          </a:p>
          <a:p>
            <a:pPr algn="ctr"/>
            <a:r>
              <a:rPr lang="en-US" altLang="zh-CN"/>
              <a:t>file0</a:t>
            </a:r>
            <a:endParaRPr lang="en-US" altLang="zh-CN"/>
          </a:p>
        </p:txBody>
      </p:sp>
      <p:sp>
        <p:nvSpPr>
          <p:cNvPr id="169" name="文本框 168"/>
          <p:cNvSpPr txBox="1"/>
          <p:nvPr/>
        </p:nvSpPr>
        <p:spPr>
          <a:xfrm>
            <a:off x="9885680" y="504253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    ...</a:t>
            </a:r>
            <a:endParaRPr lang="en-US" altLang="zh-CN"/>
          </a:p>
        </p:txBody>
      </p:sp>
      <p:cxnSp>
        <p:nvCxnSpPr>
          <p:cNvPr id="170" name="直接箭头连接符 169"/>
          <p:cNvCxnSpPr>
            <a:stCxn id="136" idx="3"/>
          </p:cNvCxnSpPr>
          <p:nvPr/>
        </p:nvCxnSpPr>
        <p:spPr>
          <a:xfrm>
            <a:off x="8835390" y="322961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39" idx="3"/>
          </p:cNvCxnSpPr>
          <p:nvPr/>
        </p:nvCxnSpPr>
        <p:spPr>
          <a:xfrm>
            <a:off x="8836025" y="3968750"/>
            <a:ext cx="979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/>
          <p:nvPr/>
        </p:nvCxnSpPr>
        <p:spPr>
          <a:xfrm>
            <a:off x="8824595" y="4850765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8836025" y="5593080"/>
            <a:ext cx="9804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/>
          <p:cNvSpPr txBox="1"/>
          <p:nvPr/>
        </p:nvSpPr>
        <p:spPr>
          <a:xfrm>
            <a:off x="3000375" y="286512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627245" y="266128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939915" y="2219960"/>
            <a:ext cx="916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remoteread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966200" y="2910205"/>
            <a:ext cx="72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wirte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800" y="2705735"/>
            <a:ext cx="96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</a:rPr>
              <a:t>Stage 2</a:t>
            </a:r>
            <a:endParaRPr lang="en-US" altLang="zh-CN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824845" cy="5300345"/>
          </a:xfrm>
        </p:spPr>
        <p:txBody>
          <a:bodyPr>
            <a:normAutofit/>
          </a:bodyPr>
          <a:p>
            <a:pPr marL="0" indent="0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定性分析数据分析应用的数据特征</a:t>
            </a:r>
            <a:endParaRPr lang="zh-CN" altLang="en-US" b="1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 b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从相关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paper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中找出典型的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Throughput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Capacity  reqirements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四个个方面分析数据分析应用的数据特征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/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进一步验证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serverless analytics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时延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定量分析数据分析应用的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数据特征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数据分析应用的I/O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rate的分布函数图(CDF)</a:t>
            </a:r>
            <a:endParaRPr lang="en-US" altLang="zh-CN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数据分析应用的数据访问频率图，即吞吐量随时间的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变化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数据分析应用产生中间数据的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规模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buFont typeface="Wingdings" panose="05000000000000000000" charset="0"/>
              <a:buChar char="n"/>
            </a:pP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S3/Redis 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聚合带宽和时延与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的关系图，以此分析数据分析应用的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I/O size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和吞吐率是不是会导致</a:t>
            </a:r>
            <a:r>
              <a:rPr lang="en-US" altLang="zh-CN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S3 I/O rate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瓶颈问题</a:t>
            </a:r>
            <a:endParaRPr lang="zh-CN" altLang="en-US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Data </a:t>
            </a:r>
            <a:r>
              <a:rPr lang="en-US" altLang="zh-CN"/>
              <a:t>analytics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3982720" y="3166745"/>
            <a:ext cx="2048510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31995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104900" y="3166745"/>
            <a:ext cx="2574925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3390" y="4594225"/>
            <a:ext cx="1108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5179060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4630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294630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294630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1249680" y="322643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1365250" y="33013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365250" y="352996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2098675" y="323278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221424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214245" y="35363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3" idx="3"/>
            <a:endCxn id="46" idx="1"/>
          </p:cNvCxnSpPr>
          <p:nvPr/>
        </p:nvCxnSpPr>
        <p:spPr>
          <a:xfrm>
            <a:off x="1723390" y="33762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4" idx="3"/>
            <a:endCxn id="47" idx="1"/>
          </p:cNvCxnSpPr>
          <p:nvPr/>
        </p:nvCxnSpPr>
        <p:spPr>
          <a:xfrm>
            <a:off x="1723390" y="3604895"/>
            <a:ext cx="490855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2098675" y="3857625"/>
            <a:ext cx="589280" cy="5403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214245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2214245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2943860" y="3227705"/>
            <a:ext cx="58928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3058795" y="330771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3059430" y="3541395"/>
            <a:ext cx="358140" cy="1498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3059430" y="39325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059430" y="416115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55" idx="3"/>
            <a:endCxn id="60" idx="1"/>
          </p:cNvCxnSpPr>
          <p:nvPr/>
        </p:nvCxnSpPr>
        <p:spPr>
          <a:xfrm>
            <a:off x="2572385" y="40074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6" idx="3"/>
            <a:endCxn id="61" idx="1"/>
          </p:cNvCxnSpPr>
          <p:nvPr/>
        </p:nvCxnSpPr>
        <p:spPr>
          <a:xfrm>
            <a:off x="2572385" y="4236085"/>
            <a:ext cx="4870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6" idx="3"/>
            <a:endCxn id="58" idx="1"/>
          </p:cNvCxnSpPr>
          <p:nvPr/>
        </p:nvCxnSpPr>
        <p:spPr>
          <a:xfrm>
            <a:off x="2572385" y="3382645"/>
            <a:ext cx="4864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7" idx="3"/>
            <a:endCxn id="59" idx="1"/>
          </p:cNvCxnSpPr>
          <p:nvPr/>
        </p:nvCxnSpPr>
        <p:spPr>
          <a:xfrm>
            <a:off x="2572385" y="3611245"/>
            <a:ext cx="487045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4157345" y="3382645"/>
            <a:ext cx="589280" cy="78422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4272915" y="368871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4272915" y="390969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4272915" y="3467735"/>
            <a:ext cx="358140" cy="149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>
            <a:stCxn id="58" idx="3"/>
            <a:endCxn id="69" idx="1"/>
          </p:cNvCxnSpPr>
          <p:nvPr/>
        </p:nvCxnSpPr>
        <p:spPr>
          <a:xfrm>
            <a:off x="3416935" y="3382645"/>
            <a:ext cx="855980" cy="160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9" idx="3"/>
            <a:endCxn id="67" idx="1"/>
          </p:cNvCxnSpPr>
          <p:nvPr/>
        </p:nvCxnSpPr>
        <p:spPr>
          <a:xfrm>
            <a:off x="3417570" y="3616325"/>
            <a:ext cx="855345" cy="147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0" idx="3"/>
            <a:endCxn id="68" idx="1"/>
          </p:cNvCxnSpPr>
          <p:nvPr/>
        </p:nvCxnSpPr>
        <p:spPr>
          <a:xfrm flipV="1">
            <a:off x="3417570" y="3984625"/>
            <a:ext cx="855345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8" idx="3"/>
            <a:endCxn id="67" idx="1"/>
          </p:cNvCxnSpPr>
          <p:nvPr/>
        </p:nvCxnSpPr>
        <p:spPr>
          <a:xfrm>
            <a:off x="3416935" y="3382645"/>
            <a:ext cx="85598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8" idx="3"/>
            <a:endCxn id="68" idx="1"/>
          </p:cNvCxnSpPr>
          <p:nvPr/>
        </p:nvCxnSpPr>
        <p:spPr>
          <a:xfrm>
            <a:off x="3416935" y="3382645"/>
            <a:ext cx="855980" cy="6019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9" idx="3"/>
            <a:endCxn id="69" idx="1"/>
          </p:cNvCxnSpPr>
          <p:nvPr/>
        </p:nvCxnSpPr>
        <p:spPr>
          <a:xfrm flipV="1">
            <a:off x="3417570" y="3542665"/>
            <a:ext cx="855345" cy="736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9" idx="3"/>
            <a:endCxn id="68" idx="1"/>
          </p:cNvCxnSpPr>
          <p:nvPr/>
        </p:nvCxnSpPr>
        <p:spPr>
          <a:xfrm>
            <a:off x="3417570" y="3616325"/>
            <a:ext cx="85534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0" idx="3"/>
            <a:endCxn id="69" idx="1"/>
          </p:cNvCxnSpPr>
          <p:nvPr/>
        </p:nvCxnSpPr>
        <p:spPr>
          <a:xfrm flipV="1">
            <a:off x="3417570" y="3542665"/>
            <a:ext cx="855345" cy="464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0" idx="3"/>
            <a:endCxn id="67" idx="1"/>
          </p:cNvCxnSpPr>
          <p:nvPr/>
        </p:nvCxnSpPr>
        <p:spPr>
          <a:xfrm flipV="1">
            <a:off x="3417570" y="3763645"/>
            <a:ext cx="855345" cy="2438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1" idx="3"/>
            <a:endCxn id="69" idx="1"/>
          </p:cNvCxnSpPr>
          <p:nvPr/>
        </p:nvCxnSpPr>
        <p:spPr>
          <a:xfrm flipV="1">
            <a:off x="3417570" y="3542665"/>
            <a:ext cx="855345" cy="693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1" idx="3"/>
            <a:endCxn id="67" idx="1"/>
          </p:cNvCxnSpPr>
          <p:nvPr/>
        </p:nvCxnSpPr>
        <p:spPr>
          <a:xfrm flipV="1">
            <a:off x="3417570" y="3763645"/>
            <a:ext cx="855345" cy="472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1" idx="3"/>
            <a:endCxn id="68" idx="1"/>
          </p:cNvCxnSpPr>
          <p:nvPr/>
        </p:nvCxnSpPr>
        <p:spPr>
          <a:xfrm flipV="1">
            <a:off x="3417570" y="3984625"/>
            <a:ext cx="85534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69" idx="3"/>
            <a:endCxn id="29" idx="1"/>
          </p:cNvCxnSpPr>
          <p:nvPr/>
        </p:nvCxnSpPr>
        <p:spPr>
          <a:xfrm>
            <a:off x="4631055" y="354266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7" idx="3"/>
            <a:endCxn id="27" idx="1"/>
          </p:cNvCxnSpPr>
          <p:nvPr/>
        </p:nvCxnSpPr>
        <p:spPr>
          <a:xfrm>
            <a:off x="4631055" y="376364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8" idx="3"/>
            <a:endCxn id="28" idx="1"/>
          </p:cNvCxnSpPr>
          <p:nvPr/>
        </p:nvCxnSpPr>
        <p:spPr>
          <a:xfrm>
            <a:off x="4631055" y="3984625"/>
            <a:ext cx="6635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8759190" y="3166745"/>
            <a:ext cx="1097915" cy="132842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圆角矩形 119"/>
          <p:cNvSpPr/>
          <p:nvPr/>
        </p:nvSpPr>
        <p:spPr>
          <a:xfrm>
            <a:off x="8845550" y="3218180"/>
            <a:ext cx="912495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45550" y="4594225"/>
            <a:ext cx="1120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92035" y="3166745"/>
            <a:ext cx="1064260" cy="132778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92035" y="4594225"/>
            <a:ext cx="1116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Stage 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圆角矩形 87"/>
          <p:cNvSpPr/>
          <p:nvPr/>
        </p:nvSpPr>
        <p:spPr>
          <a:xfrm>
            <a:off x="7543800" y="3227705"/>
            <a:ext cx="765810" cy="117983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>
            <a:stCxn id="116" idx="3"/>
            <a:endCxn id="121" idx="1"/>
          </p:cNvCxnSpPr>
          <p:nvPr/>
        </p:nvCxnSpPr>
        <p:spPr>
          <a:xfrm>
            <a:off x="8209280" y="3404870"/>
            <a:ext cx="815975" cy="57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17" idx="3"/>
            <a:endCxn id="122" idx="1"/>
          </p:cNvCxnSpPr>
          <p:nvPr/>
        </p:nvCxnSpPr>
        <p:spPr>
          <a:xfrm>
            <a:off x="8209915" y="3695065"/>
            <a:ext cx="808990" cy="1035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18" idx="3"/>
            <a:endCxn id="123" idx="1"/>
          </p:cNvCxnSpPr>
          <p:nvPr/>
        </p:nvCxnSpPr>
        <p:spPr>
          <a:xfrm>
            <a:off x="8209915" y="3961130"/>
            <a:ext cx="815340" cy="174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16" idx="3"/>
            <a:endCxn id="122" idx="1"/>
          </p:cNvCxnSpPr>
          <p:nvPr/>
        </p:nvCxnSpPr>
        <p:spPr>
          <a:xfrm>
            <a:off x="8209280" y="3404870"/>
            <a:ext cx="809625" cy="393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16" idx="3"/>
            <a:endCxn id="123" idx="1"/>
          </p:cNvCxnSpPr>
          <p:nvPr/>
        </p:nvCxnSpPr>
        <p:spPr>
          <a:xfrm>
            <a:off x="8209280" y="3404870"/>
            <a:ext cx="815975" cy="7308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17" idx="3"/>
            <a:endCxn id="121" idx="1"/>
          </p:cNvCxnSpPr>
          <p:nvPr/>
        </p:nvCxnSpPr>
        <p:spPr>
          <a:xfrm flipV="1">
            <a:off x="8209915" y="3462655"/>
            <a:ext cx="815340" cy="232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17" idx="3"/>
            <a:endCxn id="123" idx="1"/>
          </p:cNvCxnSpPr>
          <p:nvPr/>
        </p:nvCxnSpPr>
        <p:spPr>
          <a:xfrm>
            <a:off x="8209915" y="3695065"/>
            <a:ext cx="815340" cy="4406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118" idx="3"/>
            <a:endCxn id="121" idx="1"/>
          </p:cNvCxnSpPr>
          <p:nvPr/>
        </p:nvCxnSpPr>
        <p:spPr>
          <a:xfrm flipV="1">
            <a:off x="8209915" y="3462655"/>
            <a:ext cx="815340" cy="4984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18" idx="3"/>
            <a:endCxn id="122" idx="1"/>
          </p:cNvCxnSpPr>
          <p:nvPr/>
        </p:nvCxnSpPr>
        <p:spPr>
          <a:xfrm flipV="1">
            <a:off x="8209915" y="3798570"/>
            <a:ext cx="808990" cy="1625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9" idx="3"/>
            <a:endCxn id="121" idx="1"/>
          </p:cNvCxnSpPr>
          <p:nvPr/>
        </p:nvCxnSpPr>
        <p:spPr>
          <a:xfrm flipV="1">
            <a:off x="8209915" y="3462655"/>
            <a:ext cx="815340" cy="775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9" idx="3"/>
            <a:endCxn id="122" idx="1"/>
          </p:cNvCxnSpPr>
          <p:nvPr/>
        </p:nvCxnSpPr>
        <p:spPr>
          <a:xfrm flipV="1">
            <a:off x="8209915" y="3798570"/>
            <a:ext cx="808990" cy="440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9" idx="3"/>
            <a:endCxn id="123" idx="1"/>
          </p:cNvCxnSpPr>
          <p:nvPr/>
        </p:nvCxnSpPr>
        <p:spPr>
          <a:xfrm flipV="1">
            <a:off x="8209915" y="4135755"/>
            <a:ext cx="815340" cy="102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圆角矩形 115"/>
          <p:cNvSpPr/>
          <p:nvPr/>
        </p:nvSpPr>
        <p:spPr>
          <a:xfrm>
            <a:off x="7643495" y="3301365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7644130" y="3591560"/>
            <a:ext cx="565785" cy="206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7644130" y="385762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圆角矩形 118"/>
          <p:cNvSpPr/>
          <p:nvPr/>
        </p:nvSpPr>
        <p:spPr>
          <a:xfrm>
            <a:off x="7644130" y="413512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圆角矩形 120"/>
          <p:cNvSpPr/>
          <p:nvPr/>
        </p:nvSpPr>
        <p:spPr>
          <a:xfrm>
            <a:off x="9025255" y="33591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>
          <a:xfrm>
            <a:off x="9018905" y="3695065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圆角矩形 122"/>
          <p:cNvSpPr/>
          <p:nvPr/>
        </p:nvSpPr>
        <p:spPr>
          <a:xfrm>
            <a:off x="9025255" y="4032250"/>
            <a:ext cx="565785" cy="20637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3655060" y="489267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953510" y="251777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854768" y="3535998"/>
            <a:ext cx="1333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 flipH="1">
            <a:off x="3389948" y="3535998"/>
            <a:ext cx="1460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 flipH="1">
            <a:off x="3867785" y="3535680"/>
            <a:ext cx="3822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390265" y="3535680"/>
            <a:ext cx="85979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389948" y="3535998"/>
            <a:ext cx="4641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3405188" y="3535998"/>
            <a:ext cx="4629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3010218" y="3535998"/>
            <a:ext cx="85788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3010218" y="3535998"/>
            <a:ext cx="38036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4104640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70903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325945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864485" y="3241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72237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244850" y="40646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476625" y="24174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3009900" y="2712085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3404870" y="2712085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>
            <a:off x="3622040" y="2712085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>
            <a:off x="3622040" y="2712085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491230" y="47421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390265" y="4359275"/>
            <a:ext cx="24638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 flipH="1">
            <a:off x="3636645" y="4359275"/>
            <a:ext cx="231140" cy="386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 rot="5400000">
            <a:off x="8968740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 rot="5400000">
            <a:off x="857313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 rot="5400000">
            <a:off x="812355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 rot="5400000">
            <a:off x="7728585" y="325564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 rot="5400000">
            <a:off x="8572500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 rot="5400000">
            <a:off x="8123555" y="449961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 rot="5400000">
            <a:off x="8340725" y="24320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>
            <a:stCxn id="158" idx="6"/>
            <a:endCxn id="155" idx="2"/>
          </p:cNvCxnSpPr>
          <p:nvPr/>
        </p:nvCxnSpPr>
        <p:spPr>
          <a:xfrm flipH="1">
            <a:off x="7874000" y="2726690"/>
            <a:ext cx="61214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58" idx="6"/>
            <a:endCxn id="154" idx="2"/>
          </p:cNvCxnSpPr>
          <p:nvPr/>
        </p:nvCxnSpPr>
        <p:spPr>
          <a:xfrm flipH="1">
            <a:off x="8268970" y="2726690"/>
            <a:ext cx="21717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58" idx="6"/>
            <a:endCxn id="153" idx="2"/>
          </p:cNvCxnSpPr>
          <p:nvPr/>
        </p:nvCxnSpPr>
        <p:spPr>
          <a:xfrm>
            <a:off x="8486140" y="2726690"/>
            <a:ext cx="232410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58" idx="6"/>
            <a:endCxn id="152" idx="2"/>
          </p:cNvCxnSpPr>
          <p:nvPr/>
        </p:nvCxnSpPr>
        <p:spPr>
          <a:xfrm>
            <a:off x="8486140" y="2726690"/>
            <a:ext cx="628015" cy="532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椭圆 162"/>
          <p:cNvSpPr/>
          <p:nvPr/>
        </p:nvSpPr>
        <p:spPr>
          <a:xfrm rot="5400000">
            <a:off x="8347710" y="502475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直接箭头连接符 163"/>
          <p:cNvCxnSpPr>
            <a:stCxn id="157" idx="6"/>
            <a:endCxn id="163" idx="2"/>
          </p:cNvCxnSpPr>
          <p:nvPr/>
        </p:nvCxnSpPr>
        <p:spPr>
          <a:xfrm>
            <a:off x="8268970" y="4794250"/>
            <a:ext cx="224155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6"/>
            <a:endCxn id="163" idx="2"/>
          </p:cNvCxnSpPr>
          <p:nvPr/>
        </p:nvCxnSpPr>
        <p:spPr>
          <a:xfrm flipH="1">
            <a:off x="8493125" y="4794250"/>
            <a:ext cx="224790" cy="2336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椭圆 167"/>
          <p:cNvSpPr/>
          <p:nvPr/>
        </p:nvSpPr>
        <p:spPr>
          <a:xfrm rot="5400000">
            <a:off x="857250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5400000">
            <a:off x="8122920" y="38760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0" name="直接箭头连接符 169"/>
          <p:cNvCxnSpPr>
            <a:stCxn id="155" idx="6"/>
            <a:endCxn id="169" idx="2"/>
          </p:cNvCxnSpPr>
          <p:nvPr/>
        </p:nvCxnSpPr>
        <p:spPr>
          <a:xfrm>
            <a:off x="7874000" y="3550285"/>
            <a:ext cx="3943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stCxn id="154" idx="6"/>
            <a:endCxn id="169" idx="2"/>
          </p:cNvCxnSpPr>
          <p:nvPr/>
        </p:nvCxnSpPr>
        <p:spPr>
          <a:xfrm flipH="1">
            <a:off x="826833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53" idx="6"/>
            <a:endCxn id="168" idx="2"/>
          </p:cNvCxnSpPr>
          <p:nvPr/>
        </p:nvCxnSpPr>
        <p:spPr>
          <a:xfrm flipH="1">
            <a:off x="8717915" y="3550285"/>
            <a:ext cx="635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2" idx="6"/>
            <a:endCxn id="168" idx="2"/>
          </p:cNvCxnSpPr>
          <p:nvPr/>
        </p:nvCxnSpPr>
        <p:spPr>
          <a:xfrm flipH="1">
            <a:off x="8717915" y="3550285"/>
            <a:ext cx="396240" cy="3289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69" idx="6"/>
            <a:endCxn id="157" idx="2"/>
          </p:cNvCxnSpPr>
          <p:nvPr/>
        </p:nvCxnSpPr>
        <p:spPr>
          <a:xfrm>
            <a:off x="8268335" y="4170680"/>
            <a:ext cx="63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69" idx="6"/>
            <a:endCxn id="156" idx="2"/>
          </p:cNvCxnSpPr>
          <p:nvPr/>
        </p:nvCxnSpPr>
        <p:spPr>
          <a:xfrm>
            <a:off x="8268335" y="4170680"/>
            <a:ext cx="44958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68" idx="6"/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箭头连接符 176"/>
          <p:cNvCxnSpPr>
            <a:stCxn id="168" idx="6"/>
            <a:endCxn id="157" idx="2"/>
          </p:cNvCxnSpPr>
          <p:nvPr/>
        </p:nvCxnSpPr>
        <p:spPr>
          <a:xfrm flipH="1">
            <a:off x="8268970" y="4170680"/>
            <a:ext cx="448945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任意多边形 179"/>
          <p:cNvSpPr/>
          <p:nvPr/>
        </p:nvSpPr>
        <p:spPr>
          <a:xfrm>
            <a:off x="7503795" y="2320925"/>
            <a:ext cx="1179830" cy="1948180"/>
          </a:xfrm>
          <a:custGeom>
            <a:avLst/>
            <a:gdLst>
              <a:gd name="connisteX0" fmla="*/ 915329 w 1099903"/>
              <a:gd name="connsiteY0" fmla="*/ 3867 h 1953417"/>
              <a:gd name="connisteX1" fmla="*/ 844209 w 1099903"/>
              <a:gd name="connsiteY1" fmla="*/ 3867 h 1953417"/>
              <a:gd name="connisteX2" fmla="*/ 752769 w 1099903"/>
              <a:gd name="connsiteY2" fmla="*/ 34347 h 1953417"/>
              <a:gd name="connisteX3" fmla="*/ 661964 w 1099903"/>
              <a:gd name="connsiteY3" fmla="*/ 85147 h 1953417"/>
              <a:gd name="connisteX4" fmla="*/ 590844 w 1099903"/>
              <a:gd name="connsiteY4" fmla="*/ 135947 h 1953417"/>
              <a:gd name="connisteX5" fmla="*/ 509564 w 1099903"/>
              <a:gd name="connsiteY5" fmla="*/ 206432 h 1953417"/>
              <a:gd name="connisteX6" fmla="*/ 438444 w 1099903"/>
              <a:gd name="connsiteY6" fmla="*/ 277552 h 1953417"/>
              <a:gd name="connisteX7" fmla="*/ 387644 w 1099903"/>
              <a:gd name="connsiteY7" fmla="*/ 348672 h 1953417"/>
              <a:gd name="connisteX8" fmla="*/ 337479 w 1099903"/>
              <a:gd name="connsiteY8" fmla="*/ 440112 h 1953417"/>
              <a:gd name="connisteX9" fmla="*/ 286679 w 1099903"/>
              <a:gd name="connsiteY9" fmla="*/ 511232 h 1953417"/>
              <a:gd name="connisteX10" fmla="*/ 235879 w 1099903"/>
              <a:gd name="connsiteY10" fmla="*/ 581717 h 1953417"/>
              <a:gd name="connisteX11" fmla="*/ 185079 w 1099903"/>
              <a:gd name="connsiteY11" fmla="*/ 652837 h 1953417"/>
              <a:gd name="connisteX12" fmla="*/ 144439 w 1099903"/>
              <a:gd name="connsiteY12" fmla="*/ 723957 h 1953417"/>
              <a:gd name="connisteX13" fmla="*/ 83479 w 1099903"/>
              <a:gd name="connsiteY13" fmla="*/ 795077 h 1953417"/>
              <a:gd name="connisteX14" fmla="*/ 63159 w 1099903"/>
              <a:gd name="connsiteY14" fmla="*/ 866197 h 1953417"/>
              <a:gd name="connisteX15" fmla="*/ 52999 w 1099903"/>
              <a:gd name="connsiteY15" fmla="*/ 936682 h 1953417"/>
              <a:gd name="connisteX16" fmla="*/ 52999 w 1099903"/>
              <a:gd name="connsiteY16" fmla="*/ 1017962 h 1953417"/>
              <a:gd name="connisteX17" fmla="*/ 32679 w 1099903"/>
              <a:gd name="connsiteY17" fmla="*/ 1089082 h 1953417"/>
              <a:gd name="connisteX18" fmla="*/ 22519 w 1099903"/>
              <a:gd name="connsiteY18" fmla="*/ 1160202 h 1953417"/>
              <a:gd name="connisteX19" fmla="*/ 2199 w 1099903"/>
              <a:gd name="connsiteY19" fmla="*/ 1231322 h 1953417"/>
              <a:gd name="connisteX20" fmla="*/ 2199 w 1099903"/>
              <a:gd name="connsiteY20" fmla="*/ 1301807 h 1953417"/>
              <a:gd name="connisteX21" fmla="*/ 12359 w 1099903"/>
              <a:gd name="connsiteY21" fmla="*/ 1372927 h 1953417"/>
              <a:gd name="connisteX22" fmla="*/ 22519 w 1099903"/>
              <a:gd name="connsiteY22" fmla="*/ 1444047 h 1953417"/>
              <a:gd name="connisteX23" fmla="*/ 63159 w 1099903"/>
              <a:gd name="connsiteY23" fmla="*/ 1515167 h 1953417"/>
              <a:gd name="connisteX24" fmla="*/ 103799 w 1099903"/>
              <a:gd name="connsiteY24" fmla="*/ 1586287 h 1953417"/>
              <a:gd name="connisteX25" fmla="*/ 174919 w 1099903"/>
              <a:gd name="connsiteY25" fmla="*/ 1637087 h 1953417"/>
              <a:gd name="connisteX26" fmla="*/ 246039 w 1099903"/>
              <a:gd name="connsiteY26" fmla="*/ 1677092 h 1953417"/>
              <a:gd name="connisteX27" fmla="*/ 317159 w 1099903"/>
              <a:gd name="connsiteY27" fmla="*/ 1727892 h 1953417"/>
              <a:gd name="connisteX28" fmla="*/ 387644 w 1099903"/>
              <a:gd name="connsiteY28" fmla="*/ 1768532 h 1953417"/>
              <a:gd name="connisteX29" fmla="*/ 458764 w 1099903"/>
              <a:gd name="connsiteY29" fmla="*/ 1819332 h 1953417"/>
              <a:gd name="connisteX30" fmla="*/ 529884 w 1099903"/>
              <a:gd name="connsiteY30" fmla="*/ 1849812 h 1953417"/>
              <a:gd name="connisteX31" fmla="*/ 601004 w 1099903"/>
              <a:gd name="connsiteY31" fmla="*/ 1900612 h 1953417"/>
              <a:gd name="connisteX32" fmla="*/ 672124 w 1099903"/>
              <a:gd name="connsiteY32" fmla="*/ 1931092 h 1953417"/>
              <a:gd name="connisteX33" fmla="*/ 742609 w 1099903"/>
              <a:gd name="connsiteY33" fmla="*/ 1951412 h 1953417"/>
              <a:gd name="connisteX34" fmla="*/ 813729 w 1099903"/>
              <a:gd name="connsiteY34" fmla="*/ 1941252 h 1953417"/>
              <a:gd name="connisteX35" fmla="*/ 823889 w 1099903"/>
              <a:gd name="connsiteY35" fmla="*/ 1870132 h 1953417"/>
              <a:gd name="connisteX36" fmla="*/ 844209 w 1099903"/>
              <a:gd name="connsiteY36" fmla="*/ 1799012 h 1953417"/>
              <a:gd name="connisteX37" fmla="*/ 884849 w 1099903"/>
              <a:gd name="connsiteY37" fmla="*/ 1727892 h 1953417"/>
              <a:gd name="connisteX38" fmla="*/ 895009 w 1099903"/>
              <a:gd name="connsiteY38" fmla="*/ 1647247 h 1953417"/>
              <a:gd name="connisteX39" fmla="*/ 905169 w 1099903"/>
              <a:gd name="connsiteY39" fmla="*/ 1576127 h 1953417"/>
              <a:gd name="connisteX40" fmla="*/ 905169 w 1099903"/>
              <a:gd name="connsiteY40" fmla="*/ 1505007 h 1953417"/>
              <a:gd name="connisteX41" fmla="*/ 905169 w 1099903"/>
              <a:gd name="connsiteY41" fmla="*/ 1433887 h 1953417"/>
              <a:gd name="connisteX42" fmla="*/ 915329 w 1099903"/>
              <a:gd name="connsiteY42" fmla="*/ 1362767 h 1953417"/>
              <a:gd name="connisteX43" fmla="*/ 915329 w 1099903"/>
              <a:gd name="connsiteY43" fmla="*/ 1292282 h 1953417"/>
              <a:gd name="connisteX44" fmla="*/ 915329 w 1099903"/>
              <a:gd name="connsiteY44" fmla="*/ 1221162 h 1953417"/>
              <a:gd name="connisteX45" fmla="*/ 915329 w 1099903"/>
              <a:gd name="connsiteY45" fmla="*/ 1150042 h 1953417"/>
              <a:gd name="connisteX46" fmla="*/ 895009 w 1099903"/>
              <a:gd name="connsiteY46" fmla="*/ 1078922 h 1953417"/>
              <a:gd name="connisteX47" fmla="*/ 884849 w 1099903"/>
              <a:gd name="connsiteY47" fmla="*/ 1007802 h 1953417"/>
              <a:gd name="connisteX48" fmla="*/ 884849 w 1099903"/>
              <a:gd name="connsiteY48" fmla="*/ 936682 h 1953417"/>
              <a:gd name="connisteX49" fmla="*/ 884849 w 1099903"/>
              <a:gd name="connsiteY49" fmla="*/ 866197 h 1953417"/>
              <a:gd name="connisteX50" fmla="*/ 905169 w 1099903"/>
              <a:gd name="connsiteY50" fmla="*/ 795077 h 1953417"/>
              <a:gd name="connisteX51" fmla="*/ 955969 w 1099903"/>
              <a:gd name="connsiteY51" fmla="*/ 723957 h 1953417"/>
              <a:gd name="connisteX52" fmla="*/ 1016929 w 1099903"/>
              <a:gd name="connsiteY52" fmla="*/ 652837 h 1953417"/>
              <a:gd name="connisteX53" fmla="*/ 1047409 w 1099903"/>
              <a:gd name="connsiteY53" fmla="*/ 581717 h 1953417"/>
              <a:gd name="connisteX54" fmla="*/ 1077889 w 1099903"/>
              <a:gd name="connsiteY54" fmla="*/ 511232 h 1953417"/>
              <a:gd name="connisteX55" fmla="*/ 1098209 w 1099903"/>
              <a:gd name="connsiteY55" fmla="*/ 440112 h 1953417"/>
              <a:gd name="connisteX56" fmla="*/ 1098209 w 1099903"/>
              <a:gd name="connsiteY56" fmla="*/ 368992 h 1953417"/>
              <a:gd name="connisteX57" fmla="*/ 1098209 w 1099903"/>
              <a:gd name="connsiteY57" fmla="*/ 297872 h 1953417"/>
              <a:gd name="connisteX58" fmla="*/ 1098209 w 1099903"/>
              <a:gd name="connsiteY58" fmla="*/ 226752 h 1953417"/>
              <a:gd name="connisteX59" fmla="*/ 1098209 w 1099903"/>
              <a:gd name="connsiteY59" fmla="*/ 155632 h 1953417"/>
              <a:gd name="connisteX60" fmla="*/ 1077889 w 1099903"/>
              <a:gd name="connsiteY60" fmla="*/ 85147 h 1953417"/>
              <a:gd name="connisteX61" fmla="*/ 1006769 w 1099903"/>
              <a:gd name="connsiteY61" fmla="*/ 34347 h 1953417"/>
              <a:gd name="connisteX62" fmla="*/ 935649 w 1099903"/>
              <a:gd name="connsiteY62" fmla="*/ 24187 h 1953417"/>
              <a:gd name="connisteX63" fmla="*/ 915329 w 1099903"/>
              <a:gd name="connsiteY63" fmla="*/ 3867 h 19534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1099903" h="1953418">
                <a:moveTo>
                  <a:pt x="915330" y="3868"/>
                </a:moveTo>
                <a:cubicBezTo>
                  <a:pt x="896915" y="58"/>
                  <a:pt x="876595" y="-2482"/>
                  <a:pt x="844210" y="3868"/>
                </a:cubicBezTo>
                <a:cubicBezTo>
                  <a:pt x="811825" y="10218"/>
                  <a:pt x="788965" y="17838"/>
                  <a:pt x="752770" y="34348"/>
                </a:cubicBezTo>
                <a:cubicBezTo>
                  <a:pt x="716575" y="50858"/>
                  <a:pt x="694350" y="64828"/>
                  <a:pt x="661965" y="85148"/>
                </a:cubicBezTo>
                <a:cubicBezTo>
                  <a:pt x="629580" y="105468"/>
                  <a:pt x="621325" y="111818"/>
                  <a:pt x="590845" y="135948"/>
                </a:cubicBezTo>
                <a:cubicBezTo>
                  <a:pt x="560365" y="160078"/>
                  <a:pt x="540045" y="177858"/>
                  <a:pt x="509565" y="206433"/>
                </a:cubicBezTo>
                <a:cubicBezTo>
                  <a:pt x="479085" y="235008"/>
                  <a:pt x="462575" y="248978"/>
                  <a:pt x="438445" y="277553"/>
                </a:cubicBezTo>
                <a:cubicBezTo>
                  <a:pt x="414315" y="306128"/>
                  <a:pt x="407965" y="316288"/>
                  <a:pt x="387645" y="348673"/>
                </a:cubicBezTo>
                <a:cubicBezTo>
                  <a:pt x="367325" y="381058"/>
                  <a:pt x="357800" y="407728"/>
                  <a:pt x="337480" y="440113"/>
                </a:cubicBezTo>
                <a:cubicBezTo>
                  <a:pt x="317160" y="472498"/>
                  <a:pt x="307000" y="482658"/>
                  <a:pt x="286680" y="511233"/>
                </a:cubicBezTo>
                <a:cubicBezTo>
                  <a:pt x="266360" y="539808"/>
                  <a:pt x="256200" y="553143"/>
                  <a:pt x="235880" y="581718"/>
                </a:cubicBezTo>
                <a:cubicBezTo>
                  <a:pt x="215560" y="610293"/>
                  <a:pt x="203495" y="624263"/>
                  <a:pt x="185080" y="652838"/>
                </a:cubicBezTo>
                <a:cubicBezTo>
                  <a:pt x="166665" y="681413"/>
                  <a:pt x="164760" y="695383"/>
                  <a:pt x="144440" y="723958"/>
                </a:cubicBezTo>
                <a:cubicBezTo>
                  <a:pt x="124120" y="752533"/>
                  <a:pt x="99990" y="766503"/>
                  <a:pt x="83480" y="795078"/>
                </a:cubicBezTo>
                <a:cubicBezTo>
                  <a:pt x="66970" y="823653"/>
                  <a:pt x="69510" y="837623"/>
                  <a:pt x="63160" y="866198"/>
                </a:cubicBezTo>
                <a:cubicBezTo>
                  <a:pt x="56810" y="894773"/>
                  <a:pt x="54905" y="906203"/>
                  <a:pt x="53000" y="936683"/>
                </a:cubicBezTo>
                <a:cubicBezTo>
                  <a:pt x="51095" y="967163"/>
                  <a:pt x="56810" y="987483"/>
                  <a:pt x="53000" y="1017963"/>
                </a:cubicBezTo>
                <a:cubicBezTo>
                  <a:pt x="49190" y="1048443"/>
                  <a:pt x="39030" y="1060508"/>
                  <a:pt x="32680" y="1089083"/>
                </a:cubicBezTo>
                <a:cubicBezTo>
                  <a:pt x="26330" y="1117658"/>
                  <a:pt x="28870" y="1131628"/>
                  <a:pt x="22520" y="1160203"/>
                </a:cubicBezTo>
                <a:cubicBezTo>
                  <a:pt x="16170" y="1188778"/>
                  <a:pt x="6010" y="1202748"/>
                  <a:pt x="2200" y="1231323"/>
                </a:cubicBezTo>
                <a:cubicBezTo>
                  <a:pt x="-1610" y="1259898"/>
                  <a:pt x="295" y="1273233"/>
                  <a:pt x="2200" y="1301808"/>
                </a:cubicBezTo>
                <a:cubicBezTo>
                  <a:pt x="4105" y="1330383"/>
                  <a:pt x="8550" y="1344353"/>
                  <a:pt x="12360" y="1372928"/>
                </a:cubicBezTo>
                <a:cubicBezTo>
                  <a:pt x="16170" y="1401503"/>
                  <a:pt x="12360" y="1415473"/>
                  <a:pt x="22520" y="1444048"/>
                </a:cubicBezTo>
                <a:cubicBezTo>
                  <a:pt x="32680" y="1472623"/>
                  <a:pt x="46650" y="1486593"/>
                  <a:pt x="63160" y="1515168"/>
                </a:cubicBezTo>
                <a:cubicBezTo>
                  <a:pt x="79670" y="1543743"/>
                  <a:pt x="81575" y="1562158"/>
                  <a:pt x="103800" y="1586288"/>
                </a:cubicBezTo>
                <a:cubicBezTo>
                  <a:pt x="126025" y="1610418"/>
                  <a:pt x="146345" y="1618673"/>
                  <a:pt x="174920" y="1637088"/>
                </a:cubicBezTo>
                <a:cubicBezTo>
                  <a:pt x="203495" y="1655503"/>
                  <a:pt x="217465" y="1658678"/>
                  <a:pt x="246040" y="1677093"/>
                </a:cubicBezTo>
                <a:cubicBezTo>
                  <a:pt x="274615" y="1695508"/>
                  <a:pt x="288585" y="1709478"/>
                  <a:pt x="317160" y="1727893"/>
                </a:cubicBezTo>
                <a:cubicBezTo>
                  <a:pt x="345735" y="1746308"/>
                  <a:pt x="359070" y="1750118"/>
                  <a:pt x="387645" y="1768533"/>
                </a:cubicBezTo>
                <a:cubicBezTo>
                  <a:pt x="416220" y="1786948"/>
                  <a:pt x="430190" y="1802823"/>
                  <a:pt x="458765" y="1819333"/>
                </a:cubicBezTo>
                <a:cubicBezTo>
                  <a:pt x="487340" y="1835843"/>
                  <a:pt x="501310" y="1833303"/>
                  <a:pt x="529885" y="1849813"/>
                </a:cubicBezTo>
                <a:cubicBezTo>
                  <a:pt x="558460" y="1866323"/>
                  <a:pt x="572430" y="1884103"/>
                  <a:pt x="601005" y="1900613"/>
                </a:cubicBezTo>
                <a:cubicBezTo>
                  <a:pt x="629580" y="1917123"/>
                  <a:pt x="643550" y="1920933"/>
                  <a:pt x="672125" y="1931093"/>
                </a:cubicBezTo>
                <a:cubicBezTo>
                  <a:pt x="700700" y="1941253"/>
                  <a:pt x="714035" y="1949508"/>
                  <a:pt x="742610" y="1951413"/>
                </a:cubicBezTo>
                <a:cubicBezTo>
                  <a:pt x="771185" y="1953318"/>
                  <a:pt x="797220" y="1957763"/>
                  <a:pt x="813730" y="1941253"/>
                </a:cubicBezTo>
                <a:cubicBezTo>
                  <a:pt x="830240" y="1924743"/>
                  <a:pt x="817540" y="1898708"/>
                  <a:pt x="823890" y="1870133"/>
                </a:cubicBezTo>
                <a:cubicBezTo>
                  <a:pt x="830240" y="1841558"/>
                  <a:pt x="832145" y="1827588"/>
                  <a:pt x="844210" y="1799013"/>
                </a:cubicBezTo>
                <a:cubicBezTo>
                  <a:pt x="856275" y="1770438"/>
                  <a:pt x="874690" y="1758373"/>
                  <a:pt x="884850" y="1727893"/>
                </a:cubicBezTo>
                <a:cubicBezTo>
                  <a:pt x="895010" y="1697413"/>
                  <a:pt x="891200" y="1677728"/>
                  <a:pt x="895010" y="1647248"/>
                </a:cubicBezTo>
                <a:cubicBezTo>
                  <a:pt x="898820" y="1616768"/>
                  <a:pt x="903265" y="1604703"/>
                  <a:pt x="905170" y="1576128"/>
                </a:cubicBezTo>
                <a:cubicBezTo>
                  <a:pt x="907075" y="1547553"/>
                  <a:pt x="905170" y="1533583"/>
                  <a:pt x="905170" y="1505008"/>
                </a:cubicBezTo>
                <a:cubicBezTo>
                  <a:pt x="905170" y="1476433"/>
                  <a:pt x="903265" y="1462463"/>
                  <a:pt x="905170" y="1433888"/>
                </a:cubicBezTo>
                <a:cubicBezTo>
                  <a:pt x="907075" y="1405313"/>
                  <a:pt x="913425" y="1391343"/>
                  <a:pt x="915330" y="1362768"/>
                </a:cubicBezTo>
                <a:cubicBezTo>
                  <a:pt x="917235" y="1334193"/>
                  <a:pt x="915330" y="1320858"/>
                  <a:pt x="915330" y="1292283"/>
                </a:cubicBezTo>
                <a:cubicBezTo>
                  <a:pt x="915330" y="1263708"/>
                  <a:pt x="915330" y="1249738"/>
                  <a:pt x="915330" y="1221163"/>
                </a:cubicBezTo>
                <a:cubicBezTo>
                  <a:pt x="915330" y="1192588"/>
                  <a:pt x="919140" y="1178618"/>
                  <a:pt x="915330" y="1150043"/>
                </a:cubicBezTo>
                <a:cubicBezTo>
                  <a:pt x="911520" y="1121468"/>
                  <a:pt x="901360" y="1107498"/>
                  <a:pt x="895010" y="1078923"/>
                </a:cubicBezTo>
                <a:cubicBezTo>
                  <a:pt x="888660" y="1050348"/>
                  <a:pt x="886755" y="1036378"/>
                  <a:pt x="884850" y="1007803"/>
                </a:cubicBezTo>
                <a:cubicBezTo>
                  <a:pt x="882945" y="979228"/>
                  <a:pt x="884850" y="965258"/>
                  <a:pt x="884850" y="936683"/>
                </a:cubicBezTo>
                <a:cubicBezTo>
                  <a:pt x="884850" y="908108"/>
                  <a:pt x="881040" y="894773"/>
                  <a:pt x="884850" y="866198"/>
                </a:cubicBezTo>
                <a:cubicBezTo>
                  <a:pt x="888660" y="837623"/>
                  <a:pt x="891200" y="823653"/>
                  <a:pt x="905170" y="795078"/>
                </a:cubicBezTo>
                <a:cubicBezTo>
                  <a:pt x="919140" y="766503"/>
                  <a:pt x="933745" y="752533"/>
                  <a:pt x="955970" y="723958"/>
                </a:cubicBezTo>
                <a:cubicBezTo>
                  <a:pt x="978195" y="695383"/>
                  <a:pt x="998515" y="681413"/>
                  <a:pt x="1016930" y="652838"/>
                </a:cubicBezTo>
                <a:cubicBezTo>
                  <a:pt x="1035345" y="624263"/>
                  <a:pt x="1035345" y="610293"/>
                  <a:pt x="1047410" y="581718"/>
                </a:cubicBezTo>
                <a:cubicBezTo>
                  <a:pt x="1059475" y="553143"/>
                  <a:pt x="1067730" y="539808"/>
                  <a:pt x="1077890" y="511233"/>
                </a:cubicBezTo>
                <a:cubicBezTo>
                  <a:pt x="1088050" y="482658"/>
                  <a:pt x="1094400" y="468688"/>
                  <a:pt x="1098210" y="440113"/>
                </a:cubicBezTo>
                <a:cubicBezTo>
                  <a:pt x="1102020" y="411538"/>
                  <a:pt x="1098210" y="397568"/>
                  <a:pt x="1098210" y="368993"/>
                </a:cubicBezTo>
                <a:cubicBezTo>
                  <a:pt x="1098210" y="340418"/>
                  <a:pt x="1098210" y="326448"/>
                  <a:pt x="1098210" y="297873"/>
                </a:cubicBezTo>
                <a:cubicBezTo>
                  <a:pt x="1098210" y="269298"/>
                  <a:pt x="1098210" y="255328"/>
                  <a:pt x="1098210" y="226753"/>
                </a:cubicBezTo>
                <a:cubicBezTo>
                  <a:pt x="1098210" y="198178"/>
                  <a:pt x="1102020" y="184208"/>
                  <a:pt x="1098210" y="155633"/>
                </a:cubicBezTo>
                <a:cubicBezTo>
                  <a:pt x="1094400" y="127058"/>
                  <a:pt x="1096305" y="109278"/>
                  <a:pt x="1077890" y="85148"/>
                </a:cubicBezTo>
                <a:cubicBezTo>
                  <a:pt x="1059475" y="61018"/>
                  <a:pt x="1035345" y="46413"/>
                  <a:pt x="1006770" y="34348"/>
                </a:cubicBezTo>
                <a:cubicBezTo>
                  <a:pt x="978195" y="22283"/>
                  <a:pt x="954065" y="30538"/>
                  <a:pt x="935650" y="24188"/>
                </a:cubicBezTo>
                <a:cubicBezTo>
                  <a:pt x="917235" y="17838"/>
                  <a:pt x="933745" y="7678"/>
                  <a:pt x="915330" y="3868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1" name="任意多边形 180"/>
          <p:cNvSpPr/>
          <p:nvPr/>
        </p:nvSpPr>
        <p:spPr>
          <a:xfrm>
            <a:off x="8493125" y="2905760"/>
            <a:ext cx="956945" cy="1454150"/>
          </a:xfrm>
          <a:custGeom>
            <a:avLst/>
            <a:gdLst>
              <a:gd name="connisteX0" fmla="*/ 824512 w 956803"/>
              <a:gd name="connsiteY0" fmla="*/ 52999 h 1454021"/>
              <a:gd name="connisteX1" fmla="*/ 743232 w 956803"/>
              <a:gd name="connsiteY1" fmla="*/ 32679 h 1454021"/>
              <a:gd name="connisteX2" fmla="*/ 651792 w 956803"/>
              <a:gd name="connsiteY2" fmla="*/ 12359 h 1454021"/>
              <a:gd name="connisteX3" fmla="*/ 580672 w 956803"/>
              <a:gd name="connsiteY3" fmla="*/ 2199 h 1454021"/>
              <a:gd name="connisteX4" fmla="*/ 510187 w 956803"/>
              <a:gd name="connsiteY4" fmla="*/ 2199 h 1454021"/>
              <a:gd name="connisteX5" fmla="*/ 428907 w 956803"/>
              <a:gd name="connsiteY5" fmla="*/ 22519 h 1454021"/>
              <a:gd name="connisteX6" fmla="*/ 337467 w 956803"/>
              <a:gd name="connsiteY6" fmla="*/ 73319 h 1454021"/>
              <a:gd name="connisteX7" fmla="*/ 266347 w 956803"/>
              <a:gd name="connsiteY7" fmla="*/ 103799 h 1454021"/>
              <a:gd name="connisteX8" fmla="*/ 195227 w 956803"/>
              <a:gd name="connsiteY8" fmla="*/ 154599 h 1454021"/>
              <a:gd name="connisteX9" fmla="*/ 124742 w 956803"/>
              <a:gd name="connsiteY9" fmla="*/ 205399 h 1454021"/>
              <a:gd name="connisteX10" fmla="*/ 73942 w 956803"/>
              <a:gd name="connsiteY10" fmla="*/ 276519 h 1454021"/>
              <a:gd name="connisteX11" fmla="*/ 23142 w 956803"/>
              <a:gd name="connsiteY11" fmla="*/ 347004 h 1454021"/>
              <a:gd name="connisteX12" fmla="*/ 2822 w 956803"/>
              <a:gd name="connsiteY12" fmla="*/ 418124 h 1454021"/>
              <a:gd name="connisteX13" fmla="*/ 12982 w 956803"/>
              <a:gd name="connsiteY13" fmla="*/ 489244 h 1454021"/>
              <a:gd name="connisteX14" fmla="*/ 12982 w 956803"/>
              <a:gd name="connsiteY14" fmla="*/ 560364 h 1454021"/>
              <a:gd name="connisteX15" fmla="*/ 33302 w 956803"/>
              <a:gd name="connsiteY15" fmla="*/ 631484 h 1454021"/>
              <a:gd name="connisteX16" fmla="*/ 43462 w 956803"/>
              <a:gd name="connsiteY16" fmla="*/ 702604 h 1454021"/>
              <a:gd name="connisteX17" fmla="*/ 43462 w 956803"/>
              <a:gd name="connsiteY17" fmla="*/ 773089 h 1454021"/>
              <a:gd name="connisteX18" fmla="*/ 43462 w 956803"/>
              <a:gd name="connsiteY18" fmla="*/ 844209 h 1454021"/>
              <a:gd name="connisteX19" fmla="*/ 43462 w 956803"/>
              <a:gd name="connsiteY19" fmla="*/ 915329 h 1454021"/>
              <a:gd name="connisteX20" fmla="*/ 23142 w 956803"/>
              <a:gd name="connsiteY20" fmla="*/ 986449 h 1454021"/>
              <a:gd name="connisteX21" fmla="*/ 12982 w 956803"/>
              <a:gd name="connsiteY21" fmla="*/ 1057569 h 1454021"/>
              <a:gd name="connisteX22" fmla="*/ 2822 w 956803"/>
              <a:gd name="connsiteY22" fmla="*/ 1128054 h 1454021"/>
              <a:gd name="connisteX23" fmla="*/ 2822 w 956803"/>
              <a:gd name="connsiteY23" fmla="*/ 1199174 h 1454021"/>
              <a:gd name="connisteX24" fmla="*/ 2822 w 956803"/>
              <a:gd name="connsiteY24" fmla="*/ 1270294 h 1454021"/>
              <a:gd name="connisteX25" fmla="*/ 33302 w 956803"/>
              <a:gd name="connsiteY25" fmla="*/ 1341414 h 1454021"/>
              <a:gd name="connisteX26" fmla="*/ 104422 w 956803"/>
              <a:gd name="connsiteY26" fmla="*/ 1392214 h 1454021"/>
              <a:gd name="connisteX27" fmla="*/ 175542 w 956803"/>
              <a:gd name="connsiteY27" fmla="*/ 1422694 h 1454021"/>
              <a:gd name="connisteX28" fmla="*/ 246027 w 956803"/>
              <a:gd name="connsiteY28" fmla="*/ 1443014 h 1454021"/>
              <a:gd name="connisteX29" fmla="*/ 327307 w 956803"/>
              <a:gd name="connsiteY29" fmla="*/ 1453174 h 1454021"/>
              <a:gd name="connisteX30" fmla="*/ 398427 w 956803"/>
              <a:gd name="connsiteY30" fmla="*/ 1453174 h 1454021"/>
              <a:gd name="connisteX31" fmla="*/ 469547 w 956803"/>
              <a:gd name="connsiteY31" fmla="*/ 1453174 h 1454021"/>
              <a:gd name="connisteX32" fmla="*/ 540667 w 956803"/>
              <a:gd name="connsiteY32" fmla="*/ 1443014 h 1454021"/>
              <a:gd name="connisteX33" fmla="*/ 611152 w 956803"/>
              <a:gd name="connsiteY33" fmla="*/ 1422694 h 1454021"/>
              <a:gd name="connisteX34" fmla="*/ 682272 w 956803"/>
              <a:gd name="connsiteY34" fmla="*/ 1382054 h 1454021"/>
              <a:gd name="connisteX35" fmla="*/ 753392 w 956803"/>
              <a:gd name="connsiteY35" fmla="*/ 1321094 h 1454021"/>
              <a:gd name="connisteX36" fmla="*/ 824512 w 956803"/>
              <a:gd name="connsiteY36" fmla="*/ 1260134 h 1454021"/>
              <a:gd name="connisteX37" fmla="*/ 875312 w 956803"/>
              <a:gd name="connsiteY37" fmla="*/ 1189014 h 1454021"/>
              <a:gd name="connisteX38" fmla="*/ 895632 w 956803"/>
              <a:gd name="connsiteY38" fmla="*/ 1117894 h 1454021"/>
              <a:gd name="connisteX39" fmla="*/ 905792 w 956803"/>
              <a:gd name="connsiteY39" fmla="*/ 1037249 h 1454021"/>
              <a:gd name="connisteX40" fmla="*/ 926112 w 956803"/>
              <a:gd name="connsiteY40" fmla="*/ 966129 h 1454021"/>
              <a:gd name="connisteX41" fmla="*/ 936272 w 956803"/>
              <a:gd name="connsiteY41" fmla="*/ 895009 h 1454021"/>
              <a:gd name="connisteX42" fmla="*/ 946432 w 956803"/>
              <a:gd name="connsiteY42" fmla="*/ 823889 h 1454021"/>
              <a:gd name="connisteX43" fmla="*/ 955957 w 956803"/>
              <a:gd name="connsiteY43" fmla="*/ 752769 h 1454021"/>
              <a:gd name="connisteX44" fmla="*/ 955957 w 956803"/>
              <a:gd name="connsiteY44" fmla="*/ 682284 h 1454021"/>
              <a:gd name="connisteX45" fmla="*/ 955957 w 956803"/>
              <a:gd name="connsiteY45" fmla="*/ 611164 h 1454021"/>
              <a:gd name="connisteX46" fmla="*/ 955957 w 956803"/>
              <a:gd name="connsiteY46" fmla="*/ 540044 h 1454021"/>
              <a:gd name="connisteX47" fmla="*/ 955957 w 956803"/>
              <a:gd name="connsiteY47" fmla="*/ 468924 h 1454021"/>
              <a:gd name="connisteX48" fmla="*/ 955957 w 956803"/>
              <a:gd name="connsiteY48" fmla="*/ 397804 h 1454021"/>
              <a:gd name="connisteX49" fmla="*/ 955957 w 956803"/>
              <a:gd name="connsiteY49" fmla="*/ 326684 h 1454021"/>
              <a:gd name="connisteX50" fmla="*/ 946432 w 956803"/>
              <a:gd name="connsiteY50" fmla="*/ 256199 h 1454021"/>
              <a:gd name="connisteX51" fmla="*/ 895632 w 956803"/>
              <a:gd name="connsiteY51" fmla="*/ 185079 h 1454021"/>
              <a:gd name="connisteX52" fmla="*/ 834672 w 956803"/>
              <a:gd name="connsiteY52" fmla="*/ 113959 h 1454021"/>
              <a:gd name="connisteX53" fmla="*/ 794032 w 956803"/>
              <a:gd name="connsiteY53" fmla="*/ 42839 h 1454021"/>
              <a:gd name="connisteX54" fmla="*/ 824512 w 956803"/>
              <a:gd name="connsiteY54" fmla="*/ 52999 h 145402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</a:cxnLst>
            <a:rect l="l" t="t" r="r" b="b"/>
            <a:pathLst>
              <a:path w="956804" h="1454021">
                <a:moveTo>
                  <a:pt x="824512" y="53000"/>
                </a:moveTo>
                <a:cubicBezTo>
                  <a:pt x="814352" y="51095"/>
                  <a:pt x="777522" y="40935"/>
                  <a:pt x="743232" y="32680"/>
                </a:cubicBezTo>
                <a:cubicBezTo>
                  <a:pt x="708942" y="24425"/>
                  <a:pt x="684177" y="18710"/>
                  <a:pt x="651792" y="12360"/>
                </a:cubicBezTo>
                <a:cubicBezTo>
                  <a:pt x="619407" y="6010"/>
                  <a:pt x="609247" y="4105"/>
                  <a:pt x="580672" y="2200"/>
                </a:cubicBezTo>
                <a:cubicBezTo>
                  <a:pt x="552097" y="295"/>
                  <a:pt x="540667" y="-1610"/>
                  <a:pt x="510187" y="2200"/>
                </a:cubicBezTo>
                <a:cubicBezTo>
                  <a:pt x="479707" y="6010"/>
                  <a:pt x="463197" y="8550"/>
                  <a:pt x="428907" y="22520"/>
                </a:cubicBezTo>
                <a:cubicBezTo>
                  <a:pt x="394617" y="36490"/>
                  <a:pt x="369852" y="56810"/>
                  <a:pt x="337467" y="73320"/>
                </a:cubicBezTo>
                <a:cubicBezTo>
                  <a:pt x="305082" y="89830"/>
                  <a:pt x="294922" y="87290"/>
                  <a:pt x="266347" y="103800"/>
                </a:cubicBezTo>
                <a:cubicBezTo>
                  <a:pt x="237772" y="120310"/>
                  <a:pt x="223802" y="134280"/>
                  <a:pt x="195227" y="154600"/>
                </a:cubicBezTo>
                <a:cubicBezTo>
                  <a:pt x="166652" y="174920"/>
                  <a:pt x="148872" y="181270"/>
                  <a:pt x="124742" y="205400"/>
                </a:cubicBezTo>
                <a:cubicBezTo>
                  <a:pt x="100612" y="229530"/>
                  <a:pt x="94262" y="247945"/>
                  <a:pt x="73942" y="276520"/>
                </a:cubicBezTo>
                <a:cubicBezTo>
                  <a:pt x="53622" y="305095"/>
                  <a:pt x="37112" y="318430"/>
                  <a:pt x="23142" y="347005"/>
                </a:cubicBezTo>
                <a:cubicBezTo>
                  <a:pt x="9172" y="375580"/>
                  <a:pt x="4727" y="389550"/>
                  <a:pt x="2822" y="418125"/>
                </a:cubicBezTo>
                <a:cubicBezTo>
                  <a:pt x="917" y="446700"/>
                  <a:pt x="11077" y="460670"/>
                  <a:pt x="12982" y="489245"/>
                </a:cubicBezTo>
                <a:cubicBezTo>
                  <a:pt x="14887" y="517820"/>
                  <a:pt x="9172" y="531790"/>
                  <a:pt x="12982" y="560365"/>
                </a:cubicBezTo>
                <a:cubicBezTo>
                  <a:pt x="16792" y="588940"/>
                  <a:pt x="26952" y="602910"/>
                  <a:pt x="33302" y="631485"/>
                </a:cubicBezTo>
                <a:cubicBezTo>
                  <a:pt x="39652" y="660060"/>
                  <a:pt x="41557" y="674030"/>
                  <a:pt x="43462" y="702605"/>
                </a:cubicBezTo>
                <a:cubicBezTo>
                  <a:pt x="45367" y="731180"/>
                  <a:pt x="43462" y="744515"/>
                  <a:pt x="43462" y="773090"/>
                </a:cubicBezTo>
                <a:cubicBezTo>
                  <a:pt x="43462" y="801665"/>
                  <a:pt x="43462" y="815635"/>
                  <a:pt x="43462" y="844210"/>
                </a:cubicBezTo>
                <a:cubicBezTo>
                  <a:pt x="43462" y="872785"/>
                  <a:pt x="47272" y="886755"/>
                  <a:pt x="43462" y="915330"/>
                </a:cubicBezTo>
                <a:cubicBezTo>
                  <a:pt x="39652" y="943905"/>
                  <a:pt x="29492" y="957875"/>
                  <a:pt x="23142" y="986450"/>
                </a:cubicBezTo>
                <a:cubicBezTo>
                  <a:pt x="16792" y="1015025"/>
                  <a:pt x="16792" y="1028995"/>
                  <a:pt x="12982" y="1057570"/>
                </a:cubicBezTo>
                <a:cubicBezTo>
                  <a:pt x="9172" y="1086145"/>
                  <a:pt x="4727" y="1099480"/>
                  <a:pt x="2822" y="1128055"/>
                </a:cubicBezTo>
                <a:cubicBezTo>
                  <a:pt x="917" y="1156630"/>
                  <a:pt x="2822" y="1170600"/>
                  <a:pt x="2822" y="1199175"/>
                </a:cubicBezTo>
                <a:cubicBezTo>
                  <a:pt x="2822" y="1227750"/>
                  <a:pt x="-3528" y="1241720"/>
                  <a:pt x="2822" y="1270295"/>
                </a:cubicBezTo>
                <a:cubicBezTo>
                  <a:pt x="9172" y="1298870"/>
                  <a:pt x="12982" y="1317285"/>
                  <a:pt x="33302" y="1341415"/>
                </a:cubicBezTo>
                <a:cubicBezTo>
                  <a:pt x="53622" y="1365545"/>
                  <a:pt x="75847" y="1375705"/>
                  <a:pt x="104422" y="1392215"/>
                </a:cubicBezTo>
                <a:cubicBezTo>
                  <a:pt x="132997" y="1408725"/>
                  <a:pt x="146967" y="1412535"/>
                  <a:pt x="175542" y="1422695"/>
                </a:cubicBezTo>
                <a:cubicBezTo>
                  <a:pt x="204117" y="1432855"/>
                  <a:pt x="215547" y="1436665"/>
                  <a:pt x="246027" y="1443015"/>
                </a:cubicBezTo>
                <a:cubicBezTo>
                  <a:pt x="276507" y="1449365"/>
                  <a:pt x="296827" y="1451270"/>
                  <a:pt x="327307" y="1453175"/>
                </a:cubicBezTo>
                <a:cubicBezTo>
                  <a:pt x="357787" y="1455080"/>
                  <a:pt x="369852" y="1453175"/>
                  <a:pt x="398427" y="1453175"/>
                </a:cubicBezTo>
                <a:cubicBezTo>
                  <a:pt x="427002" y="1453175"/>
                  <a:pt x="440972" y="1455080"/>
                  <a:pt x="469547" y="1453175"/>
                </a:cubicBezTo>
                <a:cubicBezTo>
                  <a:pt x="498122" y="1451270"/>
                  <a:pt x="512092" y="1449365"/>
                  <a:pt x="540667" y="1443015"/>
                </a:cubicBezTo>
                <a:cubicBezTo>
                  <a:pt x="569242" y="1436665"/>
                  <a:pt x="582577" y="1434760"/>
                  <a:pt x="611152" y="1422695"/>
                </a:cubicBezTo>
                <a:cubicBezTo>
                  <a:pt x="639727" y="1410630"/>
                  <a:pt x="653697" y="1402375"/>
                  <a:pt x="682272" y="1382055"/>
                </a:cubicBezTo>
                <a:cubicBezTo>
                  <a:pt x="710847" y="1361735"/>
                  <a:pt x="724817" y="1345225"/>
                  <a:pt x="753392" y="1321095"/>
                </a:cubicBezTo>
                <a:cubicBezTo>
                  <a:pt x="781967" y="1296965"/>
                  <a:pt x="800382" y="1286805"/>
                  <a:pt x="824512" y="1260135"/>
                </a:cubicBezTo>
                <a:cubicBezTo>
                  <a:pt x="848642" y="1233465"/>
                  <a:pt x="861342" y="1217590"/>
                  <a:pt x="875312" y="1189015"/>
                </a:cubicBezTo>
                <a:cubicBezTo>
                  <a:pt x="889282" y="1160440"/>
                  <a:pt x="889282" y="1148375"/>
                  <a:pt x="895632" y="1117895"/>
                </a:cubicBezTo>
                <a:cubicBezTo>
                  <a:pt x="901982" y="1087415"/>
                  <a:pt x="899442" y="1067730"/>
                  <a:pt x="905792" y="1037250"/>
                </a:cubicBezTo>
                <a:cubicBezTo>
                  <a:pt x="912142" y="1006770"/>
                  <a:pt x="919762" y="994705"/>
                  <a:pt x="926112" y="966130"/>
                </a:cubicBezTo>
                <a:cubicBezTo>
                  <a:pt x="932462" y="937555"/>
                  <a:pt x="932462" y="923585"/>
                  <a:pt x="936272" y="895010"/>
                </a:cubicBezTo>
                <a:cubicBezTo>
                  <a:pt x="940082" y="866435"/>
                  <a:pt x="942622" y="852465"/>
                  <a:pt x="946432" y="823890"/>
                </a:cubicBezTo>
                <a:cubicBezTo>
                  <a:pt x="950242" y="795315"/>
                  <a:pt x="954052" y="781345"/>
                  <a:pt x="955957" y="752770"/>
                </a:cubicBezTo>
                <a:cubicBezTo>
                  <a:pt x="957862" y="724195"/>
                  <a:pt x="955957" y="710860"/>
                  <a:pt x="955957" y="682285"/>
                </a:cubicBezTo>
                <a:cubicBezTo>
                  <a:pt x="955957" y="653710"/>
                  <a:pt x="955957" y="639740"/>
                  <a:pt x="955957" y="611165"/>
                </a:cubicBezTo>
                <a:cubicBezTo>
                  <a:pt x="955957" y="582590"/>
                  <a:pt x="955957" y="568620"/>
                  <a:pt x="955957" y="540045"/>
                </a:cubicBezTo>
                <a:cubicBezTo>
                  <a:pt x="955957" y="511470"/>
                  <a:pt x="955957" y="497500"/>
                  <a:pt x="955957" y="468925"/>
                </a:cubicBezTo>
                <a:cubicBezTo>
                  <a:pt x="955957" y="440350"/>
                  <a:pt x="955957" y="426380"/>
                  <a:pt x="955957" y="397805"/>
                </a:cubicBezTo>
                <a:cubicBezTo>
                  <a:pt x="955957" y="369230"/>
                  <a:pt x="957862" y="355260"/>
                  <a:pt x="955957" y="326685"/>
                </a:cubicBezTo>
                <a:cubicBezTo>
                  <a:pt x="954052" y="298110"/>
                  <a:pt x="958497" y="284775"/>
                  <a:pt x="946432" y="256200"/>
                </a:cubicBezTo>
                <a:cubicBezTo>
                  <a:pt x="934367" y="227625"/>
                  <a:pt x="917857" y="213655"/>
                  <a:pt x="895632" y="185080"/>
                </a:cubicBezTo>
                <a:cubicBezTo>
                  <a:pt x="873407" y="156505"/>
                  <a:pt x="854992" y="142535"/>
                  <a:pt x="834672" y="113960"/>
                </a:cubicBezTo>
                <a:cubicBezTo>
                  <a:pt x="814352" y="85385"/>
                  <a:pt x="795937" y="54905"/>
                  <a:pt x="794032" y="42840"/>
                </a:cubicBezTo>
                <a:cubicBezTo>
                  <a:pt x="792127" y="30775"/>
                  <a:pt x="834672" y="54905"/>
                  <a:pt x="824512" y="53000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2" name="任意多边形 181"/>
          <p:cNvSpPr/>
          <p:nvPr/>
        </p:nvSpPr>
        <p:spPr>
          <a:xfrm>
            <a:off x="7779385" y="4359275"/>
            <a:ext cx="1186180" cy="1076960"/>
          </a:xfrm>
          <a:custGeom>
            <a:avLst/>
            <a:gdLst>
              <a:gd name="connisteX0" fmla="*/ 1099043 w 1192177"/>
              <a:gd name="connsiteY0" fmla="*/ 733918 h 1041541"/>
              <a:gd name="connisteX1" fmla="*/ 1058403 w 1192177"/>
              <a:gd name="connsiteY1" fmla="*/ 815198 h 1041541"/>
              <a:gd name="connisteX2" fmla="*/ 997443 w 1192177"/>
              <a:gd name="connsiteY2" fmla="*/ 886318 h 1041541"/>
              <a:gd name="connisteX3" fmla="*/ 926323 w 1192177"/>
              <a:gd name="connsiteY3" fmla="*/ 957438 h 1041541"/>
              <a:gd name="connisteX4" fmla="*/ 855838 w 1192177"/>
              <a:gd name="connsiteY4" fmla="*/ 1008238 h 1041541"/>
              <a:gd name="connisteX5" fmla="*/ 784718 w 1192177"/>
              <a:gd name="connsiteY5" fmla="*/ 1038718 h 1041541"/>
              <a:gd name="connisteX6" fmla="*/ 693278 w 1192177"/>
              <a:gd name="connsiteY6" fmla="*/ 1038718 h 1041541"/>
              <a:gd name="connisteX7" fmla="*/ 601838 w 1192177"/>
              <a:gd name="connsiteY7" fmla="*/ 1038718 h 1041541"/>
              <a:gd name="connisteX8" fmla="*/ 530718 w 1192177"/>
              <a:gd name="connsiteY8" fmla="*/ 1028558 h 1041541"/>
              <a:gd name="connisteX9" fmla="*/ 439913 w 1192177"/>
              <a:gd name="connsiteY9" fmla="*/ 998078 h 1041541"/>
              <a:gd name="connisteX10" fmla="*/ 368793 w 1192177"/>
              <a:gd name="connsiteY10" fmla="*/ 957438 h 1041541"/>
              <a:gd name="connisteX11" fmla="*/ 287513 w 1192177"/>
              <a:gd name="connsiteY11" fmla="*/ 926958 h 1041541"/>
              <a:gd name="connisteX12" fmla="*/ 206233 w 1192177"/>
              <a:gd name="connsiteY12" fmla="*/ 845678 h 1041541"/>
              <a:gd name="connisteX13" fmla="*/ 135113 w 1192177"/>
              <a:gd name="connsiteY13" fmla="*/ 784718 h 1041541"/>
              <a:gd name="connisteX14" fmla="*/ 74788 w 1192177"/>
              <a:gd name="connsiteY14" fmla="*/ 714233 h 1041541"/>
              <a:gd name="connisteX15" fmla="*/ 44308 w 1192177"/>
              <a:gd name="connsiteY15" fmla="*/ 643113 h 1041541"/>
              <a:gd name="connisteX16" fmla="*/ 23988 w 1192177"/>
              <a:gd name="connsiteY16" fmla="*/ 571993 h 1041541"/>
              <a:gd name="connisteX17" fmla="*/ 3668 w 1192177"/>
              <a:gd name="connsiteY17" fmla="*/ 500873 h 1041541"/>
              <a:gd name="connisteX18" fmla="*/ 3668 w 1192177"/>
              <a:gd name="connsiteY18" fmla="*/ 429753 h 1041541"/>
              <a:gd name="connisteX19" fmla="*/ 3668 w 1192177"/>
              <a:gd name="connsiteY19" fmla="*/ 348473 h 1041541"/>
              <a:gd name="connisteX20" fmla="*/ 44308 w 1192177"/>
              <a:gd name="connsiteY20" fmla="*/ 277988 h 1041541"/>
              <a:gd name="connisteX21" fmla="*/ 105268 w 1192177"/>
              <a:gd name="connsiteY21" fmla="*/ 206868 h 1041541"/>
              <a:gd name="connisteX22" fmla="*/ 175753 w 1192177"/>
              <a:gd name="connsiteY22" fmla="*/ 156068 h 1041541"/>
              <a:gd name="connisteX23" fmla="*/ 257033 w 1192177"/>
              <a:gd name="connsiteY23" fmla="*/ 105268 h 1041541"/>
              <a:gd name="connisteX24" fmla="*/ 338313 w 1192177"/>
              <a:gd name="connsiteY24" fmla="*/ 64628 h 1041541"/>
              <a:gd name="connisteX25" fmla="*/ 409433 w 1192177"/>
              <a:gd name="connsiteY25" fmla="*/ 23988 h 1041541"/>
              <a:gd name="connisteX26" fmla="*/ 480553 w 1192177"/>
              <a:gd name="connsiteY26" fmla="*/ 3668 h 1041541"/>
              <a:gd name="connisteX27" fmla="*/ 551038 w 1192177"/>
              <a:gd name="connsiteY27" fmla="*/ 3668 h 1041541"/>
              <a:gd name="connisteX28" fmla="*/ 622158 w 1192177"/>
              <a:gd name="connsiteY28" fmla="*/ 3668 h 1041541"/>
              <a:gd name="connisteX29" fmla="*/ 693278 w 1192177"/>
              <a:gd name="connsiteY29" fmla="*/ 3668 h 1041541"/>
              <a:gd name="connisteX30" fmla="*/ 764398 w 1192177"/>
              <a:gd name="connsiteY30" fmla="*/ 3668 h 1041541"/>
              <a:gd name="connisteX31" fmla="*/ 835518 w 1192177"/>
              <a:gd name="connsiteY31" fmla="*/ 3668 h 1041541"/>
              <a:gd name="connisteX32" fmla="*/ 916163 w 1192177"/>
              <a:gd name="connsiteY32" fmla="*/ 44308 h 1041541"/>
              <a:gd name="connisteX33" fmla="*/ 987283 w 1192177"/>
              <a:gd name="connsiteY33" fmla="*/ 74788 h 1041541"/>
              <a:gd name="connisteX34" fmla="*/ 1058403 w 1192177"/>
              <a:gd name="connsiteY34" fmla="*/ 115428 h 1041541"/>
              <a:gd name="connisteX35" fmla="*/ 1129523 w 1192177"/>
              <a:gd name="connsiteY35" fmla="*/ 186548 h 1041541"/>
              <a:gd name="connisteX36" fmla="*/ 1170163 w 1192177"/>
              <a:gd name="connsiteY36" fmla="*/ 257668 h 1041541"/>
              <a:gd name="connisteX37" fmla="*/ 1190483 w 1192177"/>
              <a:gd name="connsiteY37" fmla="*/ 338948 h 1041541"/>
              <a:gd name="connisteX38" fmla="*/ 1190483 w 1192177"/>
              <a:gd name="connsiteY38" fmla="*/ 419593 h 1041541"/>
              <a:gd name="connisteX39" fmla="*/ 1190483 w 1192177"/>
              <a:gd name="connsiteY39" fmla="*/ 490713 h 1041541"/>
              <a:gd name="connisteX40" fmla="*/ 1190483 w 1192177"/>
              <a:gd name="connsiteY40" fmla="*/ 561833 h 1041541"/>
              <a:gd name="connisteX41" fmla="*/ 1180323 w 1192177"/>
              <a:gd name="connsiteY41" fmla="*/ 632953 h 1041541"/>
              <a:gd name="connisteX42" fmla="*/ 1109203 w 1192177"/>
              <a:gd name="connsiteY42" fmla="*/ 704073 h 1041541"/>
              <a:gd name="connisteX43" fmla="*/ 1099043 w 1192177"/>
              <a:gd name="connsiteY43" fmla="*/ 733918 h 104154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192177" h="1041541">
                <a:moveTo>
                  <a:pt x="1099044" y="733919"/>
                </a:moveTo>
                <a:cubicBezTo>
                  <a:pt x="1088884" y="756144"/>
                  <a:pt x="1078724" y="784719"/>
                  <a:pt x="1058404" y="815199"/>
                </a:cubicBezTo>
                <a:cubicBezTo>
                  <a:pt x="1038084" y="845679"/>
                  <a:pt x="1024114" y="857744"/>
                  <a:pt x="997444" y="886319"/>
                </a:cubicBezTo>
                <a:cubicBezTo>
                  <a:pt x="970774" y="914894"/>
                  <a:pt x="954899" y="933309"/>
                  <a:pt x="926324" y="957439"/>
                </a:cubicBezTo>
                <a:cubicBezTo>
                  <a:pt x="897749" y="981569"/>
                  <a:pt x="884414" y="991729"/>
                  <a:pt x="855839" y="1008239"/>
                </a:cubicBezTo>
                <a:cubicBezTo>
                  <a:pt x="827264" y="1024749"/>
                  <a:pt x="817104" y="1032369"/>
                  <a:pt x="784719" y="1038719"/>
                </a:cubicBezTo>
                <a:cubicBezTo>
                  <a:pt x="752334" y="1045069"/>
                  <a:pt x="730109" y="1038719"/>
                  <a:pt x="693279" y="1038719"/>
                </a:cubicBezTo>
                <a:cubicBezTo>
                  <a:pt x="656449" y="1038719"/>
                  <a:pt x="634224" y="1040624"/>
                  <a:pt x="601839" y="1038719"/>
                </a:cubicBezTo>
                <a:cubicBezTo>
                  <a:pt x="569454" y="1036814"/>
                  <a:pt x="563104" y="1036814"/>
                  <a:pt x="530719" y="1028559"/>
                </a:cubicBezTo>
                <a:cubicBezTo>
                  <a:pt x="498334" y="1020304"/>
                  <a:pt x="472299" y="1012049"/>
                  <a:pt x="439914" y="998079"/>
                </a:cubicBezTo>
                <a:cubicBezTo>
                  <a:pt x="407529" y="984109"/>
                  <a:pt x="399274" y="971409"/>
                  <a:pt x="368794" y="957439"/>
                </a:cubicBezTo>
                <a:cubicBezTo>
                  <a:pt x="338314" y="943469"/>
                  <a:pt x="319899" y="949184"/>
                  <a:pt x="287514" y="926959"/>
                </a:cubicBezTo>
                <a:cubicBezTo>
                  <a:pt x="255129" y="904734"/>
                  <a:pt x="236714" y="874254"/>
                  <a:pt x="206234" y="845679"/>
                </a:cubicBezTo>
                <a:cubicBezTo>
                  <a:pt x="175754" y="817104"/>
                  <a:pt x="161149" y="810754"/>
                  <a:pt x="135114" y="784719"/>
                </a:cubicBezTo>
                <a:cubicBezTo>
                  <a:pt x="109079" y="758684"/>
                  <a:pt x="93204" y="742809"/>
                  <a:pt x="74789" y="714234"/>
                </a:cubicBezTo>
                <a:cubicBezTo>
                  <a:pt x="56374" y="685659"/>
                  <a:pt x="54469" y="671689"/>
                  <a:pt x="44309" y="643114"/>
                </a:cubicBezTo>
                <a:cubicBezTo>
                  <a:pt x="34149" y="614539"/>
                  <a:pt x="32244" y="600569"/>
                  <a:pt x="23989" y="571994"/>
                </a:cubicBezTo>
                <a:cubicBezTo>
                  <a:pt x="15734" y="543419"/>
                  <a:pt x="7479" y="529449"/>
                  <a:pt x="3669" y="500874"/>
                </a:cubicBezTo>
                <a:cubicBezTo>
                  <a:pt x="-141" y="472299"/>
                  <a:pt x="3669" y="460234"/>
                  <a:pt x="3669" y="429754"/>
                </a:cubicBezTo>
                <a:cubicBezTo>
                  <a:pt x="3669" y="399274"/>
                  <a:pt x="-4586" y="378954"/>
                  <a:pt x="3669" y="348474"/>
                </a:cubicBezTo>
                <a:cubicBezTo>
                  <a:pt x="11924" y="317994"/>
                  <a:pt x="23989" y="306564"/>
                  <a:pt x="44309" y="277989"/>
                </a:cubicBezTo>
                <a:cubicBezTo>
                  <a:pt x="64629" y="249414"/>
                  <a:pt x="79234" y="230999"/>
                  <a:pt x="105269" y="206869"/>
                </a:cubicBezTo>
                <a:cubicBezTo>
                  <a:pt x="131304" y="182739"/>
                  <a:pt x="145274" y="176389"/>
                  <a:pt x="175754" y="156069"/>
                </a:cubicBezTo>
                <a:cubicBezTo>
                  <a:pt x="206234" y="135749"/>
                  <a:pt x="224649" y="123684"/>
                  <a:pt x="257034" y="105269"/>
                </a:cubicBezTo>
                <a:cubicBezTo>
                  <a:pt x="289419" y="86854"/>
                  <a:pt x="307834" y="81139"/>
                  <a:pt x="338314" y="64629"/>
                </a:cubicBezTo>
                <a:cubicBezTo>
                  <a:pt x="368794" y="48119"/>
                  <a:pt x="380859" y="36054"/>
                  <a:pt x="409434" y="23989"/>
                </a:cubicBezTo>
                <a:cubicBezTo>
                  <a:pt x="438009" y="11924"/>
                  <a:pt x="451979" y="7479"/>
                  <a:pt x="480554" y="3669"/>
                </a:cubicBezTo>
                <a:cubicBezTo>
                  <a:pt x="509129" y="-141"/>
                  <a:pt x="522464" y="3669"/>
                  <a:pt x="551039" y="3669"/>
                </a:cubicBezTo>
                <a:cubicBezTo>
                  <a:pt x="579614" y="3669"/>
                  <a:pt x="593584" y="3669"/>
                  <a:pt x="622159" y="3669"/>
                </a:cubicBezTo>
                <a:cubicBezTo>
                  <a:pt x="650734" y="3669"/>
                  <a:pt x="664704" y="3669"/>
                  <a:pt x="693279" y="3669"/>
                </a:cubicBezTo>
                <a:cubicBezTo>
                  <a:pt x="721854" y="3669"/>
                  <a:pt x="735824" y="3669"/>
                  <a:pt x="764399" y="3669"/>
                </a:cubicBezTo>
                <a:cubicBezTo>
                  <a:pt x="792974" y="3669"/>
                  <a:pt x="805039" y="-4586"/>
                  <a:pt x="835519" y="3669"/>
                </a:cubicBezTo>
                <a:cubicBezTo>
                  <a:pt x="865999" y="11924"/>
                  <a:pt x="885684" y="30339"/>
                  <a:pt x="916164" y="44309"/>
                </a:cubicBezTo>
                <a:cubicBezTo>
                  <a:pt x="946644" y="58279"/>
                  <a:pt x="958709" y="60819"/>
                  <a:pt x="987284" y="74789"/>
                </a:cubicBezTo>
                <a:cubicBezTo>
                  <a:pt x="1015859" y="88759"/>
                  <a:pt x="1029829" y="93204"/>
                  <a:pt x="1058404" y="115429"/>
                </a:cubicBezTo>
                <a:cubicBezTo>
                  <a:pt x="1086979" y="137654"/>
                  <a:pt x="1107299" y="157974"/>
                  <a:pt x="1129524" y="186549"/>
                </a:cubicBezTo>
                <a:cubicBezTo>
                  <a:pt x="1151749" y="215124"/>
                  <a:pt x="1158099" y="227189"/>
                  <a:pt x="1170164" y="257669"/>
                </a:cubicBezTo>
                <a:cubicBezTo>
                  <a:pt x="1182229" y="288149"/>
                  <a:pt x="1186674" y="306564"/>
                  <a:pt x="1190484" y="338949"/>
                </a:cubicBezTo>
                <a:cubicBezTo>
                  <a:pt x="1194294" y="371334"/>
                  <a:pt x="1190484" y="389114"/>
                  <a:pt x="1190484" y="419594"/>
                </a:cubicBezTo>
                <a:cubicBezTo>
                  <a:pt x="1190484" y="450074"/>
                  <a:pt x="1190484" y="462139"/>
                  <a:pt x="1190484" y="490714"/>
                </a:cubicBezTo>
                <a:cubicBezTo>
                  <a:pt x="1190484" y="519289"/>
                  <a:pt x="1192389" y="533259"/>
                  <a:pt x="1190484" y="561834"/>
                </a:cubicBezTo>
                <a:cubicBezTo>
                  <a:pt x="1188579" y="590409"/>
                  <a:pt x="1196834" y="604379"/>
                  <a:pt x="1180324" y="632954"/>
                </a:cubicBezTo>
                <a:cubicBezTo>
                  <a:pt x="1163814" y="661529"/>
                  <a:pt x="1125714" y="683754"/>
                  <a:pt x="1109204" y="704074"/>
                </a:cubicBezTo>
                <a:cubicBezTo>
                  <a:pt x="1092694" y="724394"/>
                  <a:pt x="1109204" y="711694"/>
                  <a:pt x="1099044" y="733919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182"/>
          <p:cNvCxnSpPr>
            <a:endCxn id="156" idx="2"/>
          </p:cNvCxnSpPr>
          <p:nvPr/>
        </p:nvCxnSpPr>
        <p:spPr>
          <a:xfrm>
            <a:off x="8717915" y="4170680"/>
            <a:ext cx="0" cy="332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/>
          <p:cNvSpPr txBox="1"/>
          <p:nvPr/>
        </p:nvSpPr>
        <p:spPr>
          <a:xfrm>
            <a:off x="7779385" y="2680335"/>
            <a:ext cx="55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G1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8867140" y="3691890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853680" y="47593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G3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8" name="任意多边形 187"/>
          <p:cNvSpPr/>
          <p:nvPr/>
        </p:nvSpPr>
        <p:spPr>
          <a:xfrm>
            <a:off x="2705735" y="2295525"/>
            <a:ext cx="1960880" cy="1393825"/>
          </a:xfrm>
          <a:custGeom>
            <a:avLst/>
            <a:gdLst>
              <a:gd name="connisteX0" fmla="*/ 1046268 w 1961091"/>
              <a:gd name="connsiteY0" fmla="*/ 846 h 1393683"/>
              <a:gd name="connisteX1" fmla="*/ 975148 w 1961091"/>
              <a:gd name="connsiteY1" fmla="*/ 846 h 1393683"/>
              <a:gd name="connisteX2" fmla="*/ 893868 w 1961091"/>
              <a:gd name="connsiteY2" fmla="*/ 846 h 1393683"/>
              <a:gd name="connisteX3" fmla="*/ 813223 w 1961091"/>
              <a:gd name="connsiteY3" fmla="*/ 846 h 1393683"/>
              <a:gd name="connisteX4" fmla="*/ 731943 w 1961091"/>
              <a:gd name="connsiteY4" fmla="*/ 11006 h 1393683"/>
              <a:gd name="connisteX5" fmla="*/ 660823 w 1961091"/>
              <a:gd name="connsiteY5" fmla="*/ 31326 h 1393683"/>
              <a:gd name="connisteX6" fmla="*/ 589703 w 1961091"/>
              <a:gd name="connsiteY6" fmla="*/ 61806 h 1393683"/>
              <a:gd name="connisteX7" fmla="*/ 518583 w 1961091"/>
              <a:gd name="connsiteY7" fmla="*/ 92286 h 1393683"/>
              <a:gd name="connisteX8" fmla="*/ 447463 w 1961091"/>
              <a:gd name="connsiteY8" fmla="*/ 143086 h 1393683"/>
              <a:gd name="connisteX9" fmla="*/ 366818 w 1961091"/>
              <a:gd name="connsiteY9" fmla="*/ 224366 h 1393683"/>
              <a:gd name="connisteX10" fmla="*/ 305858 w 1961091"/>
              <a:gd name="connsiteY10" fmla="*/ 294851 h 1393683"/>
              <a:gd name="connisteX11" fmla="*/ 234738 w 1961091"/>
              <a:gd name="connsiteY11" fmla="*/ 365971 h 1393683"/>
              <a:gd name="connisteX12" fmla="*/ 194098 w 1961091"/>
              <a:gd name="connsiteY12" fmla="*/ 437091 h 1393683"/>
              <a:gd name="connisteX13" fmla="*/ 143298 w 1961091"/>
              <a:gd name="connsiteY13" fmla="*/ 508211 h 1393683"/>
              <a:gd name="connisteX14" fmla="*/ 102658 w 1961091"/>
              <a:gd name="connsiteY14" fmla="*/ 579331 h 1393683"/>
              <a:gd name="connisteX15" fmla="*/ 72178 w 1961091"/>
              <a:gd name="connsiteY15" fmla="*/ 659976 h 1393683"/>
              <a:gd name="connisteX16" fmla="*/ 42333 w 1961091"/>
              <a:gd name="connsiteY16" fmla="*/ 741256 h 1393683"/>
              <a:gd name="connisteX17" fmla="*/ 22013 w 1961091"/>
              <a:gd name="connsiteY17" fmla="*/ 812376 h 1393683"/>
              <a:gd name="connisteX18" fmla="*/ 11853 w 1961091"/>
              <a:gd name="connsiteY18" fmla="*/ 883496 h 1393683"/>
              <a:gd name="connisteX19" fmla="*/ 1693 w 1961091"/>
              <a:gd name="connsiteY19" fmla="*/ 964776 h 1393683"/>
              <a:gd name="connisteX20" fmla="*/ 1693 w 1961091"/>
              <a:gd name="connsiteY20" fmla="*/ 1045421 h 1393683"/>
              <a:gd name="connisteX21" fmla="*/ 1693 w 1961091"/>
              <a:gd name="connsiteY21" fmla="*/ 1116541 h 1393683"/>
              <a:gd name="connisteX22" fmla="*/ 22013 w 1961091"/>
              <a:gd name="connsiteY22" fmla="*/ 1187661 h 1393683"/>
              <a:gd name="connisteX23" fmla="*/ 62018 w 1961091"/>
              <a:gd name="connsiteY23" fmla="*/ 1258781 h 1393683"/>
              <a:gd name="connisteX24" fmla="*/ 133138 w 1961091"/>
              <a:gd name="connsiteY24" fmla="*/ 1319741 h 1393683"/>
              <a:gd name="connisteX25" fmla="*/ 204258 w 1961091"/>
              <a:gd name="connsiteY25" fmla="*/ 1340061 h 1393683"/>
              <a:gd name="connisteX26" fmla="*/ 275378 w 1961091"/>
              <a:gd name="connsiteY26" fmla="*/ 1350221 h 1393683"/>
              <a:gd name="connisteX27" fmla="*/ 346498 w 1961091"/>
              <a:gd name="connsiteY27" fmla="*/ 1360381 h 1393683"/>
              <a:gd name="connisteX28" fmla="*/ 427778 w 1961091"/>
              <a:gd name="connsiteY28" fmla="*/ 1360381 h 1393683"/>
              <a:gd name="connisteX29" fmla="*/ 498263 w 1961091"/>
              <a:gd name="connsiteY29" fmla="*/ 1370541 h 1393683"/>
              <a:gd name="connisteX30" fmla="*/ 569383 w 1961091"/>
              <a:gd name="connsiteY30" fmla="*/ 1380701 h 1393683"/>
              <a:gd name="connisteX31" fmla="*/ 640503 w 1961091"/>
              <a:gd name="connsiteY31" fmla="*/ 1390861 h 1393683"/>
              <a:gd name="connisteX32" fmla="*/ 721783 w 1961091"/>
              <a:gd name="connsiteY32" fmla="*/ 1390861 h 1393683"/>
              <a:gd name="connisteX33" fmla="*/ 792903 w 1961091"/>
              <a:gd name="connsiteY33" fmla="*/ 1390861 h 1393683"/>
              <a:gd name="connisteX34" fmla="*/ 863388 w 1961091"/>
              <a:gd name="connsiteY34" fmla="*/ 1390861 h 1393683"/>
              <a:gd name="connisteX35" fmla="*/ 944668 w 1961091"/>
              <a:gd name="connsiteY35" fmla="*/ 1390861 h 1393683"/>
              <a:gd name="connisteX36" fmla="*/ 1015788 w 1961091"/>
              <a:gd name="connsiteY36" fmla="*/ 1390861 h 1393683"/>
              <a:gd name="connisteX37" fmla="*/ 1086908 w 1961091"/>
              <a:gd name="connsiteY37" fmla="*/ 1390861 h 1393683"/>
              <a:gd name="connisteX38" fmla="*/ 1168188 w 1961091"/>
              <a:gd name="connsiteY38" fmla="*/ 1390861 h 1393683"/>
              <a:gd name="connisteX39" fmla="*/ 1248833 w 1961091"/>
              <a:gd name="connsiteY39" fmla="*/ 1390861 h 1393683"/>
              <a:gd name="connisteX40" fmla="*/ 1319953 w 1961091"/>
              <a:gd name="connsiteY40" fmla="*/ 1390861 h 1393683"/>
              <a:gd name="connisteX41" fmla="*/ 1391073 w 1961091"/>
              <a:gd name="connsiteY41" fmla="*/ 1390861 h 1393683"/>
              <a:gd name="connisteX42" fmla="*/ 1462193 w 1961091"/>
              <a:gd name="connsiteY42" fmla="*/ 1390861 h 1393683"/>
              <a:gd name="connisteX43" fmla="*/ 1533313 w 1961091"/>
              <a:gd name="connsiteY43" fmla="*/ 1390861 h 1393683"/>
              <a:gd name="connisteX44" fmla="*/ 1603798 w 1961091"/>
              <a:gd name="connsiteY44" fmla="*/ 1390861 h 1393683"/>
              <a:gd name="connisteX45" fmla="*/ 1674918 w 1961091"/>
              <a:gd name="connsiteY45" fmla="*/ 1360381 h 1393683"/>
              <a:gd name="connisteX46" fmla="*/ 1746038 w 1961091"/>
              <a:gd name="connsiteY46" fmla="*/ 1350221 h 1393683"/>
              <a:gd name="connisteX47" fmla="*/ 1806998 w 1961091"/>
              <a:gd name="connsiteY47" fmla="*/ 1279101 h 1393683"/>
              <a:gd name="connisteX48" fmla="*/ 1867958 w 1961091"/>
              <a:gd name="connsiteY48" fmla="*/ 1207981 h 1393683"/>
              <a:gd name="connisteX49" fmla="*/ 1898438 w 1961091"/>
              <a:gd name="connsiteY49" fmla="*/ 1136861 h 1393683"/>
              <a:gd name="connisteX50" fmla="*/ 1928918 w 1961091"/>
              <a:gd name="connsiteY50" fmla="*/ 1065741 h 1393683"/>
              <a:gd name="connisteX51" fmla="*/ 1939078 w 1961091"/>
              <a:gd name="connsiteY51" fmla="*/ 995256 h 1393683"/>
              <a:gd name="connisteX52" fmla="*/ 1959398 w 1961091"/>
              <a:gd name="connsiteY52" fmla="*/ 913976 h 1393683"/>
              <a:gd name="connisteX53" fmla="*/ 1959398 w 1961091"/>
              <a:gd name="connsiteY53" fmla="*/ 832696 h 1393683"/>
              <a:gd name="connisteX54" fmla="*/ 1959398 w 1961091"/>
              <a:gd name="connsiteY54" fmla="*/ 761576 h 1393683"/>
              <a:gd name="connisteX55" fmla="*/ 1949238 w 1961091"/>
              <a:gd name="connsiteY55" fmla="*/ 680296 h 1393683"/>
              <a:gd name="connisteX56" fmla="*/ 1939078 w 1961091"/>
              <a:gd name="connsiteY56" fmla="*/ 609811 h 1393683"/>
              <a:gd name="connisteX57" fmla="*/ 1918758 w 1961091"/>
              <a:gd name="connsiteY57" fmla="*/ 528531 h 1393683"/>
              <a:gd name="connisteX58" fmla="*/ 1918758 w 1961091"/>
              <a:gd name="connsiteY58" fmla="*/ 457411 h 1393683"/>
              <a:gd name="connisteX59" fmla="*/ 1888278 w 1961091"/>
              <a:gd name="connsiteY59" fmla="*/ 386291 h 1393683"/>
              <a:gd name="connisteX60" fmla="*/ 1857798 w 1961091"/>
              <a:gd name="connsiteY60" fmla="*/ 315171 h 1393683"/>
              <a:gd name="connisteX61" fmla="*/ 1806998 w 1961091"/>
              <a:gd name="connsiteY61" fmla="*/ 244686 h 1393683"/>
              <a:gd name="connisteX62" fmla="*/ 1735878 w 1961091"/>
              <a:gd name="connsiteY62" fmla="*/ 193886 h 1393683"/>
              <a:gd name="connisteX63" fmla="*/ 1664758 w 1961091"/>
              <a:gd name="connsiteY63" fmla="*/ 153246 h 1393683"/>
              <a:gd name="connisteX64" fmla="*/ 1584113 w 1961091"/>
              <a:gd name="connsiteY64" fmla="*/ 112606 h 1393683"/>
              <a:gd name="connisteX65" fmla="*/ 1512993 w 1961091"/>
              <a:gd name="connsiteY65" fmla="*/ 82126 h 1393683"/>
              <a:gd name="connisteX66" fmla="*/ 1441873 w 1961091"/>
              <a:gd name="connsiteY66" fmla="*/ 51646 h 1393683"/>
              <a:gd name="connisteX67" fmla="*/ 1370753 w 1961091"/>
              <a:gd name="connsiteY67" fmla="*/ 31326 h 1393683"/>
              <a:gd name="connisteX68" fmla="*/ 1299633 w 1961091"/>
              <a:gd name="connsiteY68" fmla="*/ 21166 h 1393683"/>
              <a:gd name="connisteX69" fmla="*/ 1228513 w 1961091"/>
              <a:gd name="connsiteY69" fmla="*/ 11006 h 1393683"/>
              <a:gd name="connisteX70" fmla="*/ 1158028 w 1961091"/>
              <a:gd name="connsiteY70" fmla="*/ 846 h 1393683"/>
              <a:gd name="connisteX71" fmla="*/ 1086908 w 1961091"/>
              <a:gd name="connsiteY71" fmla="*/ 846 h 139368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1961092" h="1393684">
                <a:moveTo>
                  <a:pt x="1046268" y="847"/>
                </a:moveTo>
                <a:cubicBezTo>
                  <a:pt x="1033568" y="847"/>
                  <a:pt x="1005628" y="847"/>
                  <a:pt x="975148" y="847"/>
                </a:cubicBezTo>
                <a:cubicBezTo>
                  <a:pt x="944668" y="847"/>
                  <a:pt x="926253" y="847"/>
                  <a:pt x="893868" y="847"/>
                </a:cubicBezTo>
                <a:cubicBezTo>
                  <a:pt x="861483" y="847"/>
                  <a:pt x="845608" y="-1058"/>
                  <a:pt x="813223" y="847"/>
                </a:cubicBezTo>
                <a:cubicBezTo>
                  <a:pt x="780838" y="2752"/>
                  <a:pt x="762423" y="4657"/>
                  <a:pt x="731943" y="11007"/>
                </a:cubicBezTo>
                <a:cubicBezTo>
                  <a:pt x="701463" y="17357"/>
                  <a:pt x="689398" y="21167"/>
                  <a:pt x="660823" y="31327"/>
                </a:cubicBezTo>
                <a:cubicBezTo>
                  <a:pt x="632248" y="41487"/>
                  <a:pt x="618278" y="49742"/>
                  <a:pt x="589703" y="61807"/>
                </a:cubicBezTo>
                <a:cubicBezTo>
                  <a:pt x="561128" y="73872"/>
                  <a:pt x="547158" y="75777"/>
                  <a:pt x="518583" y="92287"/>
                </a:cubicBezTo>
                <a:cubicBezTo>
                  <a:pt x="490008" y="108797"/>
                  <a:pt x="477943" y="116417"/>
                  <a:pt x="447463" y="143087"/>
                </a:cubicBezTo>
                <a:cubicBezTo>
                  <a:pt x="416983" y="169757"/>
                  <a:pt x="395393" y="193887"/>
                  <a:pt x="366818" y="224367"/>
                </a:cubicBezTo>
                <a:cubicBezTo>
                  <a:pt x="338243" y="254847"/>
                  <a:pt x="332528" y="266277"/>
                  <a:pt x="305858" y="294852"/>
                </a:cubicBezTo>
                <a:cubicBezTo>
                  <a:pt x="279188" y="323427"/>
                  <a:pt x="256963" y="337397"/>
                  <a:pt x="234738" y="365972"/>
                </a:cubicBezTo>
                <a:cubicBezTo>
                  <a:pt x="212513" y="394547"/>
                  <a:pt x="212513" y="408517"/>
                  <a:pt x="194098" y="437092"/>
                </a:cubicBezTo>
                <a:cubicBezTo>
                  <a:pt x="175683" y="465667"/>
                  <a:pt x="161713" y="479637"/>
                  <a:pt x="143298" y="508212"/>
                </a:cubicBezTo>
                <a:cubicBezTo>
                  <a:pt x="124883" y="536787"/>
                  <a:pt x="116628" y="548852"/>
                  <a:pt x="102658" y="579332"/>
                </a:cubicBezTo>
                <a:cubicBezTo>
                  <a:pt x="88688" y="609812"/>
                  <a:pt x="84243" y="627592"/>
                  <a:pt x="72178" y="659977"/>
                </a:cubicBezTo>
                <a:cubicBezTo>
                  <a:pt x="60113" y="692362"/>
                  <a:pt x="52493" y="710777"/>
                  <a:pt x="42333" y="741257"/>
                </a:cubicBezTo>
                <a:cubicBezTo>
                  <a:pt x="32173" y="771737"/>
                  <a:pt x="28363" y="783802"/>
                  <a:pt x="22013" y="812377"/>
                </a:cubicBezTo>
                <a:cubicBezTo>
                  <a:pt x="15663" y="840952"/>
                  <a:pt x="15663" y="853017"/>
                  <a:pt x="11853" y="883497"/>
                </a:cubicBezTo>
                <a:cubicBezTo>
                  <a:pt x="8043" y="913977"/>
                  <a:pt x="3598" y="932392"/>
                  <a:pt x="1693" y="964777"/>
                </a:cubicBezTo>
                <a:cubicBezTo>
                  <a:pt x="-212" y="997162"/>
                  <a:pt x="1693" y="1014942"/>
                  <a:pt x="1693" y="1045422"/>
                </a:cubicBezTo>
                <a:cubicBezTo>
                  <a:pt x="1693" y="1075902"/>
                  <a:pt x="-2117" y="1087967"/>
                  <a:pt x="1693" y="1116542"/>
                </a:cubicBezTo>
                <a:cubicBezTo>
                  <a:pt x="5503" y="1145117"/>
                  <a:pt x="9948" y="1159087"/>
                  <a:pt x="22013" y="1187662"/>
                </a:cubicBezTo>
                <a:cubicBezTo>
                  <a:pt x="34078" y="1216237"/>
                  <a:pt x="39793" y="1232112"/>
                  <a:pt x="62018" y="1258782"/>
                </a:cubicBezTo>
                <a:cubicBezTo>
                  <a:pt x="84243" y="1285452"/>
                  <a:pt x="104563" y="1303232"/>
                  <a:pt x="133138" y="1319742"/>
                </a:cubicBezTo>
                <a:cubicBezTo>
                  <a:pt x="161713" y="1336252"/>
                  <a:pt x="175683" y="1333712"/>
                  <a:pt x="204258" y="1340062"/>
                </a:cubicBezTo>
                <a:cubicBezTo>
                  <a:pt x="232833" y="1346412"/>
                  <a:pt x="246803" y="1346412"/>
                  <a:pt x="275378" y="1350222"/>
                </a:cubicBezTo>
                <a:cubicBezTo>
                  <a:pt x="303953" y="1354032"/>
                  <a:pt x="316018" y="1358477"/>
                  <a:pt x="346498" y="1360382"/>
                </a:cubicBezTo>
                <a:cubicBezTo>
                  <a:pt x="376978" y="1362287"/>
                  <a:pt x="397298" y="1358477"/>
                  <a:pt x="427778" y="1360382"/>
                </a:cubicBezTo>
                <a:cubicBezTo>
                  <a:pt x="458258" y="1362287"/>
                  <a:pt x="469688" y="1366732"/>
                  <a:pt x="498263" y="1370542"/>
                </a:cubicBezTo>
                <a:cubicBezTo>
                  <a:pt x="526838" y="1374352"/>
                  <a:pt x="540808" y="1376892"/>
                  <a:pt x="569383" y="1380702"/>
                </a:cubicBezTo>
                <a:cubicBezTo>
                  <a:pt x="597958" y="1384512"/>
                  <a:pt x="610023" y="1388957"/>
                  <a:pt x="640503" y="1390862"/>
                </a:cubicBezTo>
                <a:cubicBezTo>
                  <a:pt x="670983" y="1392767"/>
                  <a:pt x="691303" y="1390862"/>
                  <a:pt x="721783" y="1390862"/>
                </a:cubicBezTo>
                <a:cubicBezTo>
                  <a:pt x="752263" y="1390862"/>
                  <a:pt x="764328" y="1390862"/>
                  <a:pt x="792903" y="1390862"/>
                </a:cubicBezTo>
                <a:cubicBezTo>
                  <a:pt x="821478" y="1390862"/>
                  <a:pt x="832908" y="1390862"/>
                  <a:pt x="863388" y="1390862"/>
                </a:cubicBezTo>
                <a:cubicBezTo>
                  <a:pt x="893868" y="1390862"/>
                  <a:pt x="914188" y="1390862"/>
                  <a:pt x="944668" y="1390862"/>
                </a:cubicBezTo>
                <a:cubicBezTo>
                  <a:pt x="975148" y="1390862"/>
                  <a:pt x="987213" y="1390862"/>
                  <a:pt x="1015788" y="1390862"/>
                </a:cubicBezTo>
                <a:cubicBezTo>
                  <a:pt x="1044363" y="1390862"/>
                  <a:pt x="1056428" y="1390862"/>
                  <a:pt x="1086908" y="1390862"/>
                </a:cubicBezTo>
                <a:cubicBezTo>
                  <a:pt x="1117388" y="1390862"/>
                  <a:pt x="1135803" y="1390862"/>
                  <a:pt x="1168188" y="1390862"/>
                </a:cubicBezTo>
                <a:cubicBezTo>
                  <a:pt x="1200573" y="1390862"/>
                  <a:pt x="1218353" y="1390862"/>
                  <a:pt x="1248833" y="1390862"/>
                </a:cubicBezTo>
                <a:cubicBezTo>
                  <a:pt x="1279313" y="1390862"/>
                  <a:pt x="1291378" y="1390862"/>
                  <a:pt x="1319953" y="1390862"/>
                </a:cubicBezTo>
                <a:cubicBezTo>
                  <a:pt x="1348528" y="1390862"/>
                  <a:pt x="1362498" y="1390862"/>
                  <a:pt x="1391073" y="1390862"/>
                </a:cubicBezTo>
                <a:cubicBezTo>
                  <a:pt x="1419648" y="1390862"/>
                  <a:pt x="1433618" y="1390862"/>
                  <a:pt x="1462193" y="1390862"/>
                </a:cubicBezTo>
                <a:cubicBezTo>
                  <a:pt x="1490768" y="1390862"/>
                  <a:pt x="1504738" y="1390862"/>
                  <a:pt x="1533313" y="1390862"/>
                </a:cubicBezTo>
                <a:cubicBezTo>
                  <a:pt x="1561888" y="1390862"/>
                  <a:pt x="1575223" y="1397212"/>
                  <a:pt x="1603798" y="1390862"/>
                </a:cubicBezTo>
                <a:cubicBezTo>
                  <a:pt x="1632373" y="1384512"/>
                  <a:pt x="1646343" y="1368637"/>
                  <a:pt x="1674918" y="1360382"/>
                </a:cubicBezTo>
                <a:cubicBezTo>
                  <a:pt x="1703493" y="1352127"/>
                  <a:pt x="1719368" y="1366732"/>
                  <a:pt x="1746038" y="1350222"/>
                </a:cubicBezTo>
                <a:cubicBezTo>
                  <a:pt x="1772708" y="1333712"/>
                  <a:pt x="1782868" y="1307677"/>
                  <a:pt x="1806998" y="1279102"/>
                </a:cubicBezTo>
                <a:cubicBezTo>
                  <a:pt x="1831128" y="1250527"/>
                  <a:pt x="1849543" y="1236557"/>
                  <a:pt x="1867958" y="1207982"/>
                </a:cubicBezTo>
                <a:cubicBezTo>
                  <a:pt x="1886373" y="1179407"/>
                  <a:pt x="1886373" y="1165437"/>
                  <a:pt x="1898438" y="1136862"/>
                </a:cubicBezTo>
                <a:cubicBezTo>
                  <a:pt x="1910503" y="1108287"/>
                  <a:pt x="1920663" y="1094317"/>
                  <a:pt x="1928918" y="1065742"/>
                </a:cubicBezTo>
                <a:cubicBezTo>
                  <a:pt x="1937173" y="1037167"/>
                  <a:pt x="1932728" y="1025737"/>
                  <a:pt x="1939078" y="995257"/>
                </a:cubicBezTo>
                <a:cubicBezTo>
                  <a:pt x="1945428" y="964777"/>
                  <a:pt x="1955588" y="946362"/>
                  <a:pt x="1959398" y="913977"/>
                </a:cubicBezTo>
                <a:cubicBezTo>
                  <a:pt x="1963208" y="881592"/>
                  <a:pt x="1959398" y="863177"/>
                  <a:pt x="1959398" y="832697"/>
                </a:cubicBezTo>
                <a:cubicBezTo>
                  <a:pt x="1959398" y="802217"/>
                  <a:pt x="1961303" y="792057"/>
                  <a:pt x="1959398" y="761577"/>
                </a:cubicBezTo>
                <a:cubicBezTo>
                  <a:pt x="1957493" y="731097"/>
                  <a:pt x="1953048" y="710777"/>
                  <a:pt x="1949238" y="680297"/>
                </a:cubicBezTo>
                <a:cubicBezTo>
                  <a:pt x="1945428" y="649817"/>
                  <a:pt x="1945428" y="640292"/>
                  <a:pt x="1939078" y="609812"/>
                </a:cubicBezTo>
                <a:cubicBezTo>
                  <a:pt x="1932728" y="579332"/>
                  <a:pt x="1922568" y="559012"/>
                  <a:pt x="1918758" y="528532"/>
                </a:cubicBezTo>
                <a:cubicBezTo>
                  <a:pt x="1914948" y="498052"/>
                  <a:pt x="1925108" y="485987"/>
                  <a:pt x="1918758" y="457412"/>
                </a:cubicBezTo>
                <a:cubicBezTo>
                  <a:pt x="1912408" y="428837"/>
                  <a:pt x="1900343" y="414867"/>
                  <a:pt x="1888278" y="386292"/>
                </a:cubicBezTo>
                <a:cubicBezTo>
                  <a:pt x="1876213" y="357717"/>
                  <a:pt x="1874308" y="343747"/>
                  <a:pt x="1857798" y="315172"/>
                </a:cubicBezTo>
                <a:cubicBezTo>
                  <a:pt x="1841288" y="286597"/>
                  <a:pt x="1831128" y="268817"/>
                  <a:pt x="1806998" y="244687"/>
                </a:cubicBezTo>
                <a:cubicBezTo>
                  <a:pt x="1782868" y="220557"/>
                  <a:pt x="1764453" y="212302"/>
                  <a:pt x="1735878" y="193887"/>
                </a:cubicBezTo>
                <a:cubicBezTo>
                  <a:pt x="1707303" y="175472"/>
                  <a:pt x="1695238" y="169757"/>
                  <a:pt x="1664758" y="153247"/>
                </a:cubicBezTo>
                <a:cubicBezTo>
                  <a:pt x="1634278" y="136737"/>
                  <a:pt x="1614593" y="126577"/>
                  <a:pt x="1584113" y="112607"/>
                </a:cubicBezTo>
                <a:cubicBezTo>
                  <a:pt x="1553633" y="98637"/>
                  <a:pt x="1541568" y="94192"/>
                  <a:pt x="1512993" y="82127"/>
                </a:cubicBezTo>
                <a:cubicBezTo>
                  <a:pt x="1484418" y="70062"/>
                  <a:pt x="1470448" y="61807"/>
                  <a:pt x="1441873" y="51647"/>
                </a:cubicBezTo>
                <a:cubicBezTo>
                  <a:pt x="1413298" y="41487"/>
                  <a:pt x="1399328" y="37677"/>
                  <a:pt x="1370753" y="31327"/>
                </a:cubicBezTo>
                <a:cubicBezTo>
                  <a:pt x="1342178" y="24977"/>
                  <a:pt x="1328208" y="24977"/>
                  <a:pt x="1299633" y="21167"/>
                </a:cubicBezTo>
                <a:cubicBezTo>
                  <a:pt x="1271058" y="17357"/>
                  <a:pt x="1257088" y="14817"/>
                  <a:pt x="1228513" y="11007"/>
                </a:cubicBezTo>
                <a:cubicBezTo>
                  <a:pt x="1199938" y="7197"/>
                  <a:pt x="1186603" y="2752"/>
                  <a:pt x="1158028" y="847"/>
                </a:cubicBezTo>
                <a:cubicBezTo>
                  <a:pt x="1129453" y="-1058"/>
                  <a:pt x="1099608" y="847"/>
                  <a:pt x="1086908" y="847"/>
                </a:cubicBezTo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9" name="任意多边形 188"/>
          <p:cNvSpPr/>
          <p:nvPr/>
        </p:nvSpPr>
        <p:spPr>
          <a:xfrm>
            <a:off x="2974975" y="3796665"/>
            <a:ext cx="1244600" cy="1553845"/>
          </a:xfrm>
          <a:custGeom>
            <a:avLst/>
            <a:gdLst>
              <a:gd name="connisteX0" fmla="*/ 1203288 w 1244774"/>
              <a:gd name="connsiteY0" fmla="*/ 183726 h 1553808"/>
              <a:gd name="connisteX1" fmla="*/ 1132168 w 1244774"/>
              <a:gd name="connsiteY1" fmla="*/ 163406 h 1553808"/>
              <a:gd name="connisteX2" fmla="*/ 1061048 w 1244774"/>
              <a:gd name="connsiteY2" fmla="*/ 122766 h 1553808"/>
              <a:gd name="connisteX3" fmla="*/ 969608 w 1244774"/>
              <a:gd name="connsiteY3" fmla="*/ 71966 h 1553808"/>
              <a:gd name="connisteX4" fmla="*/ 899123 w 1244774"/>
              <a:gd name="connsiteY4" fmla="*/ 41486 h 1553808"/>
              <a:gd name="connisteX5" fmla="*/ 828003 w 1244774"/>
              <a:gd name="connsiteY5" fmla="*/ 11006 h 1553808"/>
              <a:gd name="connisteX6" fmla="*/ 746723 w 1244774"/>
              <a:gd name="connsiteY6" fmla="*/ 846 h 1553808"/>
              <a:gd name="connisteX7" fmla="*/ 675603 w 1244774"/>
              <a:gd name="connsiteY7" fmla="*/ 846 h 1553808"/>
              <a:gd name="connisteX8" fmla="*/ 604483 w 1244774"/>
              <a:gd name="connsiteY8" fmla="*/ 846 h 1553808"/>
              <a:gd name="connisteX9" fmla="*/ 533998 w 1244774"/>
              <a:gd name="connsiteY9" fmla="*/ 846 h 1553808"/>
              <a:gd name="connisteX10" fmla="*/ 462878 w 1244774"/>
              <a:gd name="connsiteY10" fmla="*/ 11006 h 1553808"/>
              <a:gd name="connisteX11" fmla="*/ 371438 w 1244774"/>
              <a:gd name="connsiteY11" fmla="*/ 11006 h 1553808"/>
              <a:gd name="connisteX12" fmla="*/ 300318 w 1244774"/>
              <a:gd name="connsiteY12" fmla="*/ 21166 h 1553808"/>
              <a:gd name="connisteX13" fmla="*/ 229198 w 1244774"/>
              <a:gd name="connsiteY13" fmla="*/ 21166 h 1553808"/>
              <a:gd name="connisteX14" fmla="*/ 148553 w 1244774"/>
              <a:gd name="connsiteY14" fmla="*/ 41486 h 1553808"/>
              <a:gd name="connisteX15" fmla="*/ 67273 w 1244774"/>
              <a:gd name="connsiteY15" fmla="*/ 71966 h 1553808"/>
              <a:gd name="connisteX16" fmla="*/ 6313 w 1244774"/>
              <a:gd name="connsiteY16" fmla="*/ 153246 h 1553808"/>
              <a:gd name="connisteX17" fmla="*/ 6313 w 1244774"/>
              <a:gd name="connsiteY17" fmla="*/ 224366 h 1553808"/>
              <a:gd name="connisteX18" fmla="*/ 26633 w 1244774"/>
              <a:gd name="connsiteY18" fmla="*/ 294851 h 1553808"/>
              <a:gd name="connisteX19" fmla="*/ 67273 w 1244774"/>
              <a:gd name="connsiteY19" fmla="*/ 365971 h 1553808"/>
              <a:gd name="connisteX20" fmla="*/ 87593 w 1244774"/>
              <a:gd name="connsiteY20" fmla="*/ 437091 h 1553808"/>
              <a:gd name="connisteX21" fmla="*/ 107913 w 1244774"/>
              <a:gd name="connsiteY21" fmla="*/ 508211 h 1553808"/>
              <a:gd name="connisteX22" fmla="*/ 128233 w 1244774"/>
              <a:gd name="connsiteY22" fmla="*/ 579331 h 1553808"/>
              <a:gd name="connisteX23" fmla="*/ 158713 w 1244774"/>
              <a:gd name="connsiteY23" fmla="*/ 660611 h 1553808"/>
              <a:gd name="connisteX24" fmla="*/ 188558 w 1244774"/>
              <a:gd name="connsiteY24" fmla="*/ 741256 h 1553808"/>
              <a:gd name="connisteX25" fmla="*/ 219038 w 1244774"/>
              <a:gd name="connsiteY25" fmla="*/ 812376 h 1553808"/>
              <a:gd name="connisteX26" fmla="*/ 259678 w 1244774"/>
              <a:gd name="connsiteY26" fmla="*/ 883496 h 1553808"/>
              <a:gd name="connisteX27" fmla="*/ 300318 w 1244774"/>
              <a:gd name="connsiteY27" fmla="*/ 954616 h 1553808"/>
              <a:gd name="connisteX28" fmla="*/ 340958 w 1244774"/>
              <a:gd name="connsiteY28" fmla="*/ 1025736 h 1553808"/>
              <a:gd name="connisteX29" fmla="*/ 371438 w 1244774"/>
              <a:gd name="connsiteY29" fmla="*/ 1096221 h 1553808"/>
              <a:gd name="connisteX30" fmla="*/ 401918 w 1244774"/>
              <a:gd name="connsiteY30" fmla="*/ 1167341 h 1553808"/>
              <a:gd name="connisteX31" fmla="*/ 422238 w 1244774"/>
              <a:gd name="connsiteY31" fmla="*/ 1248621 h 1553808"/>
              <a:gd name="connisteX32" fmla="*/ 452718 w 1244774"/>
              <a:gd name="connsiteY32" fmla="*/ 1319741 h 1553808"/>
              <a:gd name="connisteX33" fmla="*/ 493358 w 1244774"/>
              <a:gd name="connsiteY33" fmla="*/ 1401021 h 1553808"/>
              <a:gd name="connisteX34" fmla="*/ 563843 w 1244774"/>
              <a:gd name="connsiteY34" fmla="*/ 1461346 h 1553808"/>
              <a:gd name="connisteX35" fmla="*/ 634963 w 1244774"/>
              <a:gd name="connsiteY35" fmla="*/ 1522306 h 1553808"/>
              <a:gd name="connisteX36" fmla="*/ 716243 w 1244774"/>
              <a:gd name="connsiteY36" fmla="*/ 1552786 h 1553808"/>
              <a:gd name="connisteX37" fmla="*/ 787363 w 1244774"/>
              <a:gd name="connsiteY37" fmla="*/ 1542626 h 1553808"/>
              <a:gd name="connisteX38" fmla="*/ 868643 w 1244774"/>
              <a:gd name="connsiteY38" fmla="*/ 1522306 h 1553808"/>
              <a:gd name="connisteX39" fmla="*/ 939128 w 1244774"/>
              <a:gd name="connsiteY39" fmla="*/ 1522306 h 1553808"/>
              <a:gd name="connisteX40" fmla="*/ 1010248 w 1244774"/>
              <a:gd name="connsiteY40" fmla="*/ 1501986 h 1553808"/>
              <a:gd name="connisteX41" fmla="*/ 1081368 w 1244774"/>
              <a:gd name="connsiteY41" fmla="*/ 1491826 h 1553808"/>
              <a:gd name="connisteX42" fmla="*/ 1142328 w 1244774"/>
              <a:gd name="connsiteY42" fmla="*/ 1421341 h 1553808"/>
              <a:gd name="connisteX43" fmla="*/ 1172808 w 1244774"/>
              <a:gd name="connsiteY43" fmla="*/ 1350221 h 1553808"/>
              <a:gd name="connisteX44" fmla="*/ 1193128 w 1244774"/>
              <a:gd name="connsiteY44" fmla="*/ 1279101 h 1553808"/>
              <a:gd name="connisteX45" fmla="*/ 1213448 w 1244774"/>
              <a:gd name="connsiteY45" fmla="*/ 1197821 h 1553808"/>
              <a:gd name="connisteX46" fmla="*/ 1213448 w 1244774"/>
              <a:gd name="connsiteY46" fmla="*/ 1126701 h 1553808"/>
              <a:gd name="connisteX47" fmla="*/ 1213448 w 1244774"/>
              <a:gd name="connsiteY47" fmla="*/ 1046056 h 1553808"/>
              <a:gd name="connisteX48" fmla="*/ 1223608 w 1244774"/>
              <a:gd name="connsiteY48" fmla="*/ 974936 h 1553808"/>
              <a:gd name="connisteX49" fmla="*/ 1223608 w 1244774"/>
              <a:gd name="connsiteY49" fmla="*/ 903816 h 1553808"/>
              <a:gd name="connisteX50" fmla="*/ 1223608 w 1244774"/>
              <a:gd name="connsiteY50" fmla="*/ 832696 h 1553808"/>
              <a:gd name="connisteX51" fmla="*/ 1233768 w 1244774"/>
              <a:gd name="connsiteY51" fmla="*/ 761576 h 1553808"/>
              <a:gd name="connisteX52" fmla="*/ 1243928 w 1244774"/>
              <a:gd name="connsiteY52" fmla="*/ 690456 h 1553808"/>
              <a:gd name="connisteX53" fmla="*/ 1243928 w 1244774"/>
              <a:gd name="connsiteY53" fmla="*/ 609811 h 1553808"/>
              <a:gd name="connisteX54" fmla="*/ 1243928 w 1244774"/>
              <a:gd name="connsiteY54" fmla="*/ 538691 h 1553808"/>
              <a:gd name="connisteX55" fmla="*/ 1243928 w 1244774"/>
              <a:gd name="connsiteY55" fmla="*/ 467571 h 1553808"/>
              <a:gd name="connisteX56" fmla="*/ 1243928 w 1244774"/>
              <a:gd name="connsiteY56" fmla="*/ 396451 h 1553808"/>
              <a:gd name="connisteX57" fmla="*/ 1233768 w 1244774"/>
              <a:gd name="connsiteY57" fmla="*/ 325331 h 1553808"/>
              <a:gd name="connisteX58" fmla="*/ 1203288 w 1244774"/>
              <a:gd name="connsiteY58" fmla="*/ 254846 h 1553808"/>
              <a:gd name="connisteX59" fmla="*/ 1172808 w 1244774"/>
              <a:gd name="connsiteY59" fmla="*/ 183726 h 1553808"/>
              <a:gd name="connisteX60" fmla="*/ 1203288 w 1244774"/>
              <a:gd name="connsiteY60" fmla="*/ 183726 h 155380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</a:cxnLst>
            <a:rect l="l" t="t" r="r" b="b"/>
            <a:pathLst>
              <a:path w="1244775" h="1553808">
                <a:moveTo>
                  <a:pt x="1203288" y="183727"/>
                </a:moveTo>
                <a:cubicBezTo>
                  <a:pt x="1195033" y="179917"/>
                  <a:pt x="1160743" y="175472"/>
                  <a:pt x="1132168" y="163407"/>
                </a:cubicBezTo>
                <a:cubicBezTo>
                  <a:pt x="1103593" y="151342"/>
                  <a:pt x="1093433" y="141182"/>
                  <a:pt x="1061048" y="122767"/>
                </a:cubicBezTo>
                <a:cubicBezTo>
                  <a:pt x="1028663" y="104352"/>
                  <a:pt x="1001993" y="88477"/>
                  <a:pt x="969608" y="71967"/>
                </a:cubicBezTo>
                <a:cubicBezTo>
                  <a:pt x="937223" y="55457"/>
                  <a:pt x="927698" y="53552"/>
                  <a:pt x="899123" y="41487"/>
                </a:cubicBezTo>
                <a:cubicBezTo>
                  <a:pt x="870548" y="29422"/>
                  <a:pt x="858483" y="19262"/>
                  <a:pt x="828003" y="11007"/>
                </a:cubicBezTo>
                <a:cubicBezTo>
                  <a:pt x="797523" y="2752"/>
                  <a:pt x="777203" y="2752"/>
                  <a:pt x="746723" y="847"/>
                </a:cubicBezTo>
                <a:cubicBezTo>
                  <a:pt x="716243" y="-1058"/>
                  <a:pt x="704178" y="847"/>
                  <a:pt x="675603" y="847"/>
                </a:cubicBezTo>
                <a:cubicBezTo>
                  <a:pt x="647028" y="847"/>
                  <a:pt x="633058" y="847"/>
                  <a:pt x="604483" y="847"/>
                </a:cubicBezTo>
                <a:cubicBezTo>
                  <a:pt x="575908" y="847"/>
                  <a:pt x="562573" y="-1058"/>
                  <a:pt x="533998" y="847"/>
                </a:cubicBezTo>
                <a:cubicBezTo>
                  <a:pt x="505423" y="2752"/>
                  <a:pt x="495263" y="9102"/>
                  <a:pt x="462878" y="11007"/>
                </a:cubicBezTo>
                <a:cubicBezTo>
                  <a:pt x="430493" y="12912"/>
                  <a:pt x="403823" y="9102"/>
                  <a:pt x="371438" y="11007"/>
                </a:cubicBezTo>
                <a:cubicBezTo>
                  <a:pt x="339053" y="12912"/>
                  <a:pt x="328893" y="19262"/>
                  <a:pt x="300318" y="21167"/>
                </a:cubicBezTo>
                <a:cubicBezTo>
                  <a:pt x="271743" y="23072"/>
                  <a:pt x="259678" y="17357"/>
                  <a:pt x="229198" y="21167"/>
                </a:cubicBezTo>
                <a:cubicBezTo>
                  <a:pt x="198718" y="24977"/>
                  <a:pt x="180938" y="31327"/>
                  <a:pt x="148553" y="41487"/>
                </a:cubicBezTo>
                <a:cubicBezTo>
                  <a:pt x="116168" y="51647"/>
                  <a:pt x="95848" y="49742"/>
                  <a:pt x="67273" y="71967"/>
                </a:cubicBezTo>
                <a:cubicBezTo>
                  <a:pt x="38698" y="94192"/>
                  <a:pt x="18378" y="122767"/>
                  <a:pt x="6313" y="153247"/>
                </a:cubicBezTo>
                <a:cubicBezTo>
                  <a:pt x="-5752" y="183727"/>
                  <a:pt x="2503" y="195792"/>
                  <a:pt x="6313" y="224367"/>
                </a:cubicBezTo>
                <a:cubicBezTo>
                  <a:pt x="10123" y="252942"/>
                  <a:pt x="14568" y="266277"/>
                  <a:pt x="26633" y="294852"/>
                </a:cubicBezTo>
                <a:cubicBezTo>
                  <a:pt x="38698" y="323427"/>
                  <a:pt x="55208" y="337397"/>
                  <a:pt x="67273" y="365972"/>
                </a:cubicBezTo>
                <a:cubicBezTo>
                  <a:pt x="79338" y="394547"/>
                  <a:pt x="79338" y="408517"/>
                  <a:pt x="87593" y="437092"/>
                </a:cubicBezTo>
                <a:cubicBezTo>
                  <a:pt x="95848" y="465667"/>
                  <a:pt x="99658" y="479637"/>
                  <a:pt x="107913" y="508212"/>
                </a:cubicBezTo>
                <a:cubicBezTo>
                  <a:pt x="116168" y="536787"/>
                  <a:pt x="118073" y="548852"/>
                  <a:pt x="128233" y="579332"/>
                </a:cubicBezTo>
                <a:cubicBezTo>
                  <a:pt x="138393" y="609812"/>
                  <a:pt x="146648" y="628227"/>
                  <a:pt x="158713" y="660612"/>
                </a:cubicBezTo>
                <a:cubicBezTo>
                  <a:pt x="170778" y="692997"/>
                  <a:pt x="176493" y="710777"/>
                  <a:pt x="188558" y="741257"/>
                </a:cubicBezTo>
                <a:cubicBezTo>
                  <a:pt x="200623" y="771737"/>
                  <a:pt x="205068" y="783802"/>
                  <a:pt x="219038" y="812377"/>
                </a:cubicBezTo>
                <a:cubicBezTo>
                  <a:pt x="233008" y="840952"/>
                  <a:pt x="243168" y="854922"/>
                  <a:pt x="259678" y="883497"/>
                </a:cubicBezTo>
                <a:cubicBezTo>
                  <a:pt x="276188" y="912072"/>
                  <a:pt x="283808" y="926042"/>
                  <a:pt x="300318" y="954617"/>
                </a:cubicBezTo>
                <a:cubicBezTo>
                  <a:pt x="316828" y="983192"/>
                  <a:pt x="326988" y="997162"/>
                  <a:pt x="340958" y="1025737"/>
                </a:cubicBezTo>
                <a:cubicBezTo>
                  <a:pt x="354928" y="1054312"/>
                  <a:pt x="359373" y="1067647"/>
                  <a:pt x="371438" y="1096222"/>
                </a:cubicBezTo>
                <a:cubicBezTo>
                  <a:pt x="383503" y="1124797"/>
                  <a:pt x="391758" y="1136862"/>
                  <a:pt x="401918" y="1167342"/>
                </a:cubicBezTo>
                <a:cubicBezTo>
                  <a:pt x="412078" y="1197822"/>
                  <a:pt x="412078" y="1218142"/>
                  <a:pt x="422238" y="1248622"/>
                </a:cubicBezTo>
                <a:cubicBezTo>
                  <a:pt x="432398" y="1279102"/>
                  <a:pt x="438748" y="1289262"/>
                  <a:pt x="452718" y="1319742"/>
                </a:cubicBezTo>
                <a:cubicBezTo>
                  <a:pt x="466688" y="1350222"/>
                  <a:pt x="471133" y="1372447"/>
                  <a:pt x="493358" y="1401022"/>
                </a:cubicBezTo>
                <a:cubicBezTo>
                  <a:pt x="515583" y="1429597"/>
                  <a:pt x="535268" y="1437217"/>
                  <a:pt x="563843" y="1461347"/>
                </a:cubicBezTo>
                <a:cubicBezTo>
                  <a:pt x="592418" y="1485477"/>
                  <a:pt x="604483" y="1503892"/>
                  <a:pt x="634963" y="1522307"/>
                </a:cubicBezTo>
                <a:cubicBezTo>
                  <a:pt x="665443" y="1540722"/>
                  <a:pt x="685763" y="1548977"/>
                  <a:pt x="716243" y="1552787"/>
                </a:cubicBezTo>
                <a:cubicBezTo>
                  <a:pt x="746723" y="1556597"/>
                  <a:pt x="756883" y="1548977"/>
                  <a:pt x="787363" y="1542627"/>
                </a:cubicBezTo>
                <a:cubicBezTo>
                  <a:pt x="817843" y="1536277"/>
                  <a:pt x="838163" y="1526117"/>
                  <a:pt x="868643" y="1522307"/>
                </a:cubicBezTo>
                <a:cubicBezTo>
                  <a:pt x="899123" y="1518497"/>
                  <a:pt x="910553" y="1526117"/>
                  <a:pt x="939128" y="1522307"/>
                </a:cubicBezTo>
                <a:cubicBezTo>
                  <a:pt x="967703" y="1518497"/>
                  <a:pt x="981673" y="1508337"/>
                  <a:pt x="1010248" y="1501987"/>
                </a:cubicBezTo>
                <a:cubicBezTo>
                  <a:pt x="1038823" y="1495637"/>
                  <a:pt x="1054698" y="1507702"/>
                  <a:pt x="1081368" y="1491827"/>
                </a:cubicBezTo>
                <a:cubicBezTo>
                  <a:pt x="1108038" y="1475952"/>
                  <a:pt x="1123913" y="1449917"/>
                  <a:pt x="1142328" y="1421342"/>
                </a:cubicBezTo>
                <a:cubicBezTo>
                  <a:pt x="1160743" y="1392767"/>
                  <a:pt x="1162648" y="1378797"/>
                  <a:pt x="1172808" y="1350222"/>
                </a:cubicBezTo>
                <a:cubicBezTo>
                  <a:pt x="1182968" y="1321647"/>
                  <a:pt x="1184873" y="1309582"/>
                  <a:pt x="1193128" y="1279102"/>
                </a:cubicBezTo>
                <a:cubicBezTo>
                  <a:pt x="1201383" y="1248622"/>
                  <a:pt x="1209638" y="1228302"/>
                  <a:pt x="1213448" y="1197822"/>
                </a:cubicBezTo>
                <a:cubicBezTo>
                  <a:pt x="1217258" y="1167342"/>
                  <a:pt x="1213448" y="1157182"/>
                  <a:pt x="1213448" y="1126702"/>
                </a:cubicBezTo>
                <a:cubicBezTo>
                  <a:pt x="1213448" y="1096222"/>
                  <a:pt x="1211543" y="1076537"/>
                  <a:pt x="1213448" y="1046057"/>
                </a:cubicBezTo>
                <a:cubicBezTo>
                  <a:pt x="1215353" y="1015577"/>
                  <a:pt x="1221703" y="1003512"/>
                  <a:pt x="1223608" y="974937"/>
                </a:cubicBezTo>
                <a:cubicBezTo>
                  <a:pt x="1225513" y="946362"/>
                  <a:pt x="1223608" y="932392"/>
                  <a:pt x="1223608" y="903817"/>
                </a:cubicBezTo>
                <a:cubicBezTo>
                  <a:pt x="1223608" y="875242"/>
                  <a:pt x="1221703" y="861272"/>
                  <a:pt x="1223608" y="832697"/>
                </a:cubicBezTo>
                <a:cubicBezTo>
                  <a:pt x="1225513" y="804122"/>
                  <a:pt x="1229958" y="790152"/>
                  <a:pt x="1233768" y="761577"/>
                </a:cubicBezTo>
                <a:cubicBezTo>
                  <a:pt x="1237578" y="733002"/>
                  <a:pt x="1242023" y="720937"/>
                  <a:pt x="1243928" y="690457"/>
                </a:cubicBezTo>
                <a:cubicBezTo>
                  <a:pt x="1245833" y="659977"/>
                  <a:pt x="1243928" y="640292"/>
                  <a:pt x="1243928" y="609812"/>
                </a:cubicBezTo>
                <a:cubicBezTo>
                  <a:pt x="1243928" y="579332"/>
                  <a:pt x="1243928" y="567267"/>
                  <a:pt x="1243928" y="538692"/>
                </a:cubicBezTo>
                <a:cubicBezTo>
                  <a:pt x="1243928" y="510117"/>
                  <a:pt x="1243928" y="496147"/>
                  <a:pt x="1243928" y="467572"/>
                </a:cubicBezTo>
                <a:cubicBezTo>
                  <a:pt x="1243928" y="438997"/>
                  <a:pt x="1245833" y="425027"/>
                  <a:pt x="1243928" y="396452"/>
                </a:cubicBezTo>
                <a:cubicBezTo>
                  <a:pt x="1242023" y="367877"/>
                  <a:pt x="1242023" y="353907"/>
                  <a:pt x="1233768" y="325332"/>
                </a:cubicBezTo>
                <a:cubicBezTo>
                  <a:pt x="1225513" y="296757"/>
                  <a:pt x="1215353" y="283422"/>
                  <a:pt x="1203288" y="254847"/>
                </a:cubicBezTo>
                <a:cubicBezTo>
                  <a:pt x="1191223" y="226272"/>
                  <a:pt x="1172808" y="197697"/>
                  <a:pt x="1172808" y="183727"/>
                </a:cubicBezTo>
                <a:cubicBezTo>
                  <a:pt x="1172808" y="169757"/>
                  <a:pt x="1211543" y="187537"/>
                  <a:pt x="1203288" y="183727"/>
                </a:cubicBezTo>
                <a:close/>
              </a:path>
            </a:pathLst>
          </a:cu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0" name="右箭头 189"/>
          <p:cNvSpPr/>
          <p:nvPr/>
        </p:nvSpPr>
        <p:spPr>
          <a:xfrm>
            <a:off x="5466080" y="359727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10132060" y="1733550"/>
            <a:ext cx="1581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Shuffle task</a:t>
            </a:r>
            <a:endParaRPr lang="en-US" altLang="zh-CN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5316855" y="6232525"/>
            <a:ext cx="563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G2</a:t>
            </a:r>
            <a:endParaRPr lang="en-US" altLang="zh-CN" sz="2000">
              <a:solidFill>
                <a:schemeClr val="bg2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7" name="直接箭头连接符 86"/>
          <p:cNvCxnSpPr>
            <a:stCxn id="100" idx="6"/>
            <a:endCxn id="124" idx="2"/>
          </p:cNvCxnSpPr>
          <p:nvPr/>
        </p:nvCxnSpPr>
        <p:spPr>
          <a:xfrm>
            <a:off x="3190558" y="3584893"/>
            <a:ext cx="43116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13" idx="6"/>
            <a:endCxn id="125" idx="2"/>
          </p:cNvCxnSpPr>
          <p:nvPr/>
        </p:nvCxnSpPr>
        <p:spPr>
          <a:xfrm>
            <a:off x="2760028" y="3584893"/>
            <a:ext cx="42291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99" idx="6"/>
            <a:endCxn id="124" idx="2"/>
          </p:cNvCxnSpPr>
          <p:nvPr/>
        </p:nvCxnSpPr>
        <p:spPr>
          <a:xfrm>
            <a:off x="3622040" y="3585210"/>
            <a:ext cx="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99" idx="6"/>
            <a:endCxn id="125" idx="2"/>
          </p:cNvCxnSpPr>
          <p:nvPr/>
        </p:nvCxnSpPr>
        <p:spPr>
          <a:xfrm flipH="1">
            <a:off x="3183255" y="3585210"/>
            <a:ext cx="4387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00" idx="6"/>
            <a:endCxn id="125" idx="2"/>
          </p:cNvCxnSpPr>
          <p:nvPr/>
        </p:nvCxnSpPr>
        <p:spPr>
          <a:xfrm flipH="1">
            <a:off x="3182938" y="3584893"/>
            <a:ext cx="762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13" idx="6"/>
            <a:endCxn id="124" idx="2"/>
          </p:cNvCxnSpPr>
          <p:nvPr/>
        </p:nvCxnSpPr>
        <p:spPr>
          <a:xfrm>
            <a:off x="2760028" y="3584893"/>
            <a:ext cx="86169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114" idx="6"/>
            <a:endCxn id="124" idx="2"/>
          </p:cNvCxnSpPr>
          <p:nvPr/>
        </p:nvCxnSpPr>
        <p:spPr>
          <a:xfrm>
            <a:off x="2337118" y="3584258"/>
            <a:ext cx="12846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14" idx="6"/>
            <a:endCxn id="125" idx="2"/>
          </p:cNvCxnSpPr>
          <p:nvPr/>
        </p:nvCxnSpPr>
        <p:spPr>
          <a:xfrm>
            <a:off x="2337118" y="3584258"/>
            <a:ext cx="84582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 rot="5400000">
            <a:off x="3476625" y="329057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 rot="5400000">
            <a:off x="3045460" y="329057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 rot="5400000">
            <a:off x="2614930" y="329057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 rot="5400000">
            <a:off x="2192020" y="32899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 rot="5400000">
            <a:off x="3476625" y="45491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 rot="5400000">
            <a:off x="3037840" y="45491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 rot="5400000">
            <a:off x="3735070" y="254698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3" name="直接箭头连接符 132"/>
          <p:cNvCxnSpPr>
            <a:stCxn id="126" idx="6"/>
            <a:endCxn id="114" idx="2"/>
          </p:cNvCxnSpPr>
          <p:nvPr/>
        </p:nvCxnSpPr>
        <p:spPr>
          <a:xfrm flipH="1">
            <a:off x="2337435" y="2841625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26" idx="6"/>
            <a:endCxn id="113" idx="2"/>
          </p:cNvCxnSpPr>
          <p:nvPr/>
        </p:nvCxnSpPr>
        <p:spPr>
          <a:xfrm flipH="1">
            <a:off x="2760345" y="2841625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26" idx="6"/>
            <a:endCxn id="100" idx="2"/>
          </p:cNvCxnSpPr>
          <p:nvPr/>
        </p:nvCxnSpPr>
        <p:spPr>
          <a:xfrm flipH="1">
            <a:off x="3190875" y="2841625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6" idx="6"/>
            <a:endCxn id="99" idx="2"/>
          </p:cNvCxnSpPr>
          <p:nvPr/>
        </p:nvCxnSpPr>
        <p:spPr>
          <a:xfrm flipH="1">
            <a:off x="3622040" y="2841625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椭圆 136"/>
          <p:cNvSpPr/>
          <p:nvPr/>
        </p:nvSpPr>
        <p:spPr>
          <a:xfrm rot="5400000">
            <a:off x="3702050" y="526542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8" name="直接箭头连接符 137"/>
          <p:cNvCxnSpPr>
            <a:stCxn id="125" idx="6"/>
            <a:endCxn id="137" idx="2"/>
          </p:cNvCxnSpPr>
          <p:nvPr/>
        </p:nvCxnSpPr>
        <p:spPr>
          <a:xfrm>
            <a:off x="3183255" y="4843780"/>
            <a:ext cx="6642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24" idx="6"/>
            <a:endCxn id="137" idx="2"/>
          </p:cNvCxnSpPr>
          <p:nvPr/>
        </p:nvCxnSpPr>
        <p:spPr>
          <a:xfrm>
            <a:off x="3622040" y="4843780"/>
            <a:ext cx="22542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右箭头 189"/>
          <p:cNvSpPr/>
          <p:nvPr/>
        </p:nvSpPr>
        <p:spPr>
          <a:xfrm>
            <a:off x="2275840" y="6043295"/>
            <a:ext cx="1348740" cy="58801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3" name="椭圆 192"/>
          <p:cNvSpPr/>
          <p:nvPr/>
        </p:nvSpPr>
        <p:spPr>
          <a:xfrm rot="5400000">
            <a:off x="9766300" y="17684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 rot="5400000">
            <a:off x="9766300" y="215265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文本框 195"/>
          <p:cNvSpPr txBox="1"/>
          <p:nvPr/>
        </p:nvSpPr>
        <p:spPr>
          <a:xfrm>
            <a:off x="10132060" y="213233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fanout task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19" idx="6"/>
            <a:endCxn id="124" idx="2"/>
          </p:cNvCxnSpPr>
          <p:nvPr/>
        </p:nvCxnSpPr>
        <p:spPr>
          <a:xfrm flipH="1">
            <a:off x="3622040" y="3585210"/>
            <a:ext cx="52324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6"/>
            <a:endCxn id="125" idx="2"/>
          </p:cNvCxnSpPr>
          <p:nvPr/>
        </p:nvCxnSpPr>
        <p:spPr>
          <a:xfrm flipH="1">
            <a:off x="3183255" y="3584575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16" idx="6"/>
            <a:endCxn id="125" idx="2"/>
          </p:cNvCxnSpPr>
          <p:nvPr/>
        </p:nvCxnSpPr>
        <p:spPr>
          <a:xfrm flipH="1">
            <a:off x="3183255" y="3585210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6" idx="6"/>
            <a:endCxn id="125" idx="2"/>
          </p:cNvCxnSpPr>
          <p:nvPr/>
        </p:nvCxnSpPr>
        <p:spPr>
          <a:xfrm flipH="1">
            <a:off x="3183255" y="3585210"/>
            <a:ext cx="22993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7" idx="6"/>
            <a:endCxn id="125" idx="2"/>
          </p:cNvCxnSpPr>
          <p:nvPr/>
        </p:nvCxnSpPr>
        <p:spPr>
          <a:xfrm flipH="1">
            <a:off x="3183255" y="3584575"/>
            <a:ext cx="18122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8" idx="6"/>
            <a:endCxn id="125" idx="2"/>
          </p:cNvCxnSpPr>
          <p:nvPr/>
        </p:nvCxnSpPr>
        <p:spPr>
          <a:xfrm flipH="1">
            <a:off x="3183255" y="3584575"/>
            <a:ext cx="139636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9" idx="6"/>
            <a:endCxn id="125" idx="2"/>
          </p:cNvCxnSpPr>
          <p:nvPr/>
        </p:nvCxnSpPr>
        <p:spPr>
          <a:xfrm flipH="1">
            <a:off x="3183255" y="3585210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9" idx="6"/>
            <a:endCxn id="125" idx="2"/>
          </p:cNvCxnSpPr>
          <p:nvPr/>
        </p:nvCxnSpPr>
        <p:spPr>
          <a:xfrm flipH="1">
            <a:off x="3183255" y="3585210"/>
            <a:ext cx="96202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 rot="5400000">
            <a:off x="5337175" y="329057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rot="5400000">
            <a:off x="4850130" y="32899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5400000">
            <a:off x="4434205" y="328993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5400000">
            <a:off x="3999865" y="329057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26" idx="6"/>
            <a:endCxn id="19" idx="2"/>
          </p:cNvCxnSpPr>
          <p:nvPr/>
        </p:nvCxnSpPr>
        <p:spPr>
          <a:xfrm>
            <a:off x="3880485" y="2841625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6" idx="6"/>
            <a:endCxn id="18" idx="2"/>
          </p:cNvCxnSpPr>
          <p:nvPr/>
        </p:nvCxnSpPr>
        <p:spPr>
          <a:xfrm>
            <a:off x="3880485" y="2841625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6" idx="6"/>
            <a:endCxn id="17" idx="2"/>
          </p:cNvCxnSpPr>
          <p:nvPr/>
        </p:nvCxnSpPr>
        <p:spPr>
          <a:xfrm>
            <a:off x="3880485" y="2841625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6" idx="6"/>
            <a:endCxn id="16" idx="2"/>
          </p:cNvCxnSpPr>
          <p:nvPr/>
        </p:nvCxnSpPr>
        <p:spPr>
          <a:xfrm>
            <a:off x="3880485" y="2841625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6"/>
            <a:endCxn id="124" idx="2"/>
          </p:cNvCxnSpPr>
          <p:nvPr/>
        </p:nvCxnSpPr>
        <p:spPr>
          <a:xfrm flipH="1">
            <a:off x="3622040" y="3584575"/>
            <a:ext cx="95758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6"/>
            <a:endCxn id="124" idx="2"/>
          </p:cNvCxnSpPr>
          <p:nvPr/>
        </p:nvCxnSpPr>
        <p:spPr>
          <a:xfrm flipH="1">
            <a:off x="3622040" y="3584575"/>
            <a:ext cx="137350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24" idx="2"/>
          </p:cNvCxnSpPr>
          <p:nvPr/>
        </p:nvCxnSpPr>
        <p:spPr>
          <a:xfrm flipH="1">
            <a:off x="3622040" y="3585210"/>
            <a:ext cx="18605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 rot="5400000">
            <a:off x="3883660" y="45491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rot="5400000">
            <a:off x="4285615" y="45491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114" idx="6"/>
            <a:endCxn id="29" idx="2"/>
          </p:cNvCxnSpPr>
          <p:nvPr/>
        </p:nvCxnSpPr>
        <p:spPr>
          <a:xfrm>
            <a:off x="2337435" y="3584575"/>
            <a:ext cx="209359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14" idx="6"/>
            <a:endCxn id="28" idx="2"/>
          </p:cNvCxnSpPr>
          <p:nvPr/>
        </p:nvCxnSpPr>
        <p:spPr>
          <a:xfrm>
            <a:off x="2337435" y="3584575"/>
            <a:ext cx="169164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3" idx="6"/>
            <a:endCxn id="28" idx="2"/>
          </p:cNvCxnSpPr>
          <p:nvPr/>
        </p:nvCxnSpPr>
        <p:spPr>
          <a:xfrm>
            <a:off x="2760345" y="3585210"/>
            <a:ext cx="126873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3" idx="6"/>
            <a:endCxn id="29" idx="2"/>
          </p:cNvCxnSpPr>
          <p:nvPr/>
        </p:nvCxnSpPr>
        <p:spPr>
          <a:xfrm>
            <a:off x="2760345" y="3585210"/>
            <a:ext cx="167068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00" idx="6"/>
            <a:endCxn id="28" idx="2"/>
          </p:cNvCxnSpPr>
          <p:nvPr/>
        </p:nvCxnSpPr>
        <p:spPr>
          <a:xfrm>
            <a:off x="3190875" y="3585210"/>
            <a:ext cx="83820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0" idx="6"/>
            <a:endCxn id="29" idx="2"/>
          </p:cNvCxnSpPr>
          <p:nvPr/>
        </p:nvCxnSpPr>
        <p:spPr>
          <a:xfrm>
            <a:off x="3190875" y="3585210"/>
            <a:ext cx="124015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9" idx="6"/>
            <a:endCxn id="28" idx="2"/>
          </p:cNvCxnSpPr>
          <p:nvPr/>
        </p:nvCxnSpPr>
        <p:spPr>
          <a:xfrm>
            <a:off x="3622040" y="3585210"/>
            <a:ext cx="40703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6"/>
            <a:endCxn id="28" idx="2"/>
          </p:cNvCxnSpPr>
          <p:nvPr/>
        </p:nvCxnSpPr>
        <p:spPr>
          <a:xfrm flipH="1">
            <a:off x="4029075" y="3585210"/>
            <a:ext cx="11620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8" idx="6"/>
            <a:endCxn id="28" idx="2"/>
          </p:cNvCxnSpPr>
          <p:nvPr/>
        </p:nvCxnSpPr>
        <p:spPr>
          <a:xfrm flipH="1">
            <a:off x="4029075" y="3584575"/>
            <a:ext cx="55054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6"/>
            <a:endCxn id="28" idx="2"/>
          </p:cNvCxnSpPr>
          <p:nvPr/>
        </p:nvCxnSpPr>
        <p:spPr>
          <a:xfrm flipH="1">
            <a:off x="4029075" y="3584575"/>
            <a:ext cx="96647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6" idx="6"/>
            <a:endCxn id="28" idx="2"/>
          </p:cNvCxnSpPr>
          <p:nvPr/>
        </p:nvCxnSpPr>
        <p:spPr>
          <a:xfrm flipH="1">
            <a:off x="4029075" y="3585210"/>
            <a:ext cx="1453515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6"/>
            <a:endCxn id="29" idx="2"/>
          </p:cNvCxnSpPr>
          <p:nvPr/>
        </p:nvCxnSpPr>
        <p:spPr>
          <a:xfrm flipH="1">
            <a:off x="4431030" y="3585210"/>
            <a:ext cx="105156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6"/>
            <a:endCxn id="29" idx="2"/>
          </p:cNvCxnSpPr>
          <p:nvPr/>
        </p:nvCxnSpPr>
        <p:spPr>
          <a:xfrm flipH="1">
            <a:off x="4431030" y="3584575"/>
            <a:ext cx="564515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6"/>
            <a:endCxn id="29" idx="2"/>
          </p:cNvCxnSpPr>
          <p:nvPr/>
        </p:nvCxnSpPr>
        <p:spPr>
          <a:xfrm flipH="1">
            <a:off x="4431030" y="3584575"/>
            <a:ext cx="148590" cy="967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6"/>
            <a:endCxn id="29" idx="2"/>
          </p:cNvCxnSpPr>
          <p:nvPr/>
        </p:nvCxnSpPr>
        <p:spPr>
          <a:xfrm>
            <a:off x="4145280" y="3585210"/>
            <a:ext cx="28575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99" idx="6"/>
            <a:endCxn id="29" idx="2"/>
          </p:cNvCxnSpPr>
          <p:nvPr/>
        </p:nvCxnSpPr>
        <p:spPr>
          <a:xfrm>
            <a:off x="3622040" y="3585210"/>
            <a:ext cx="808990" cy="967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8" idx="6"/>
            <a:endCxn id="137" idx="2"/>
          </p:cNvCxnSpPr>
          <p:nvPr/>
        </p:nvCxnSpPr>
        <p:spPr>
          <a:xfrm flipH="1">
            <a:off x="3847465" y="4843780"/>
            <a:ext cx="181610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9" idx="6"/>
            <a:endCxn id="137" idx="2"/>
          </p:cNvCxnSpPr>
          <p:nvPr/>
        </p:nvCxnSpPr>
        <p:spPr>
          <a:xfrm flipH="1">
            <a:off x="3847465" y="4843780"/>
            <a:ext cx="583565" cy="4248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 rot="5400000">
            <a:off x="3735705" y="181864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6"/>
            <a:endCxn id="126" idx="2"/>
          </p:cNvCxnSpPr>
          <p:nvPr/>
        </p:nvCxnSpPr>
        <p:spPr>
          <a:xfrm flipH="1">
            <a:off x="3880485" y="2113280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圆角矩形 50"/>
          <p:cNvSpPr/>
          <p:nvPr/>
        </p:nvSpPr>
        <p:spPr>
          <a:xfrm>
            <a:off x="3624580" y="1662430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2150110" y="324167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572385" y="324040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995295" y="324167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5295265" y="324040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434080" y="324040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392295" y="324167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4808220" y="324040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57955" y="3241675"/>
            <a:ext cx="375285" cy="39624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2948305" y="4354195"/>
            <a:ext cx="177990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0132060" y="1718310"/>
            <a:ext cx="179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fanout task</a:t>
            </a:r>
            <a:endParaRPr lang="en-US" altLang="zh-CN"/>
          </a:p>
        </p:txBody>
      </p:sp>
      <p:cxnSp>
        <p:nvCxnSpPr>
          <p:cNvPr id="63" name="直接箭头连接符 62"/>
          <p:cNvCxnSpPr>
            <a:stCxn id="74" idx="6"/>
            <a:endCxn id="77" idx="2"/>
          </p:cNvCxnSpPr>
          <p:nvPr/>
        </p:nvCxnSpPr>
        <p:spPr>
          <a:xfrm>
            <a:off x="7314248" y="3599498"/>
            <a:ext cx="48831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75" idx="6"/>
            <a:endCxn id="78" idx="2"/>
          </p:cNvCxnSpPr>
          <p:nvPr/>
        </p:nvCxnSpPr>
        <p:spPr>
          <a:xfrm>
            <a:off x="6883718" y="3599498"/>
            <a:ext cx="44958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73" idx="6"/>
            <a:endCxn id="77" idx="2"/>
          </p:cNvCxnSpPr>
          <p:nvPr/>
        </p:nvCxnSpPr>
        <p:spPr>
          <a:xfrm>
            <a:off x="7745730" y="3599815"/>
            <a:ext cx="5715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3" idx="6"/>
            <a:endCxn id="78" idx="2"/>
          </p:cNvCxnSpPr>
          <p:nvPr/>
        </p:nvCxnSpPr>
        <p:spPr>
          <a:xfrm flipH="1">
            <a:off x="7333615" y="3599815"/>
            <a:ext cx="41211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74" idx="6"/>
            <a:endCxn id="78" idx="2"/>
          </p:cNvCxnSpPr>
          <p:nvPr/>
        </p:nvCxnSpPr>
        <p:spPr>
          <a:xfrm>
            <a:off x="7314248" y="3599498"/>
            <a:ext cx="19050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75" idx="6"/>
            <a:endCxn id="77" idx="2"/>
          </p:cNvCxnSpPr>
          <p:nvPr/>
        </p:nvCxnSpPr>
        <p:spPr>
          <a:xfrm>
            <a:off x="6883718" y="3599498"/>
            <a:ext cx="91884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76" idx="6"/>
            <a:endCxn id="77" idx="2"/>
          </p:cNvCxnSpPr>
          <p:nvPr/>
        </p:nvCxnSpPr>
        <p:spPr>
          <a:xfrm>
            <a:off x="6460808" y="3598863"/>
            <a:ext cx="134175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76" idx="6"/>
            <a:endCxn id="78" idx="2"/>
          </p:cNvCxnSpPr>
          <p:nvPr/>
        </p:nvCxnSpPr>
        <p:spPr>
          <a:xfrm>
            <a:off x="6460808" y="3598863"/>
            <a:ext cx="87249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 rot="5400000">
            <a:off x="7600315" y="33051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 rot="5400000">
            <a:off x="7169150" y="33051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 rot="5400000">
            <a:off x="6738620" y="33051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 rot="5400000">
            <a:off x="6315710" y="33045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 rot="5400000">
            <a:off x="7657465" y="41332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 rot="5400000">
            <a:off x="7188200" y="41332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 rot="5400000">
            <a:off x="7858760" y="256159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stCxn id="79" idx="6"/>
            <a:endCxn id="76" idx="2"/>
          </p:cNvCxnSpPr>
          <p:nvPr/>
        </p:nvCxnSpPr>
        <p:spPr>
          <a:xfrm flipH="1">
            <a:off x="6461125" y="2856230"/>
            <a:ext cx="154305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9" idx="6"/>
            <a:endCxn id="75" idx="2"/>
          </p:cNvCxnSpPr>
          <p:nvPr/>
        </p:nvCxnSpPr>
        <p:spPr>
          <a:xfrm flipH="1">
            <a:off x="6884035" y="2856230"/>
            <a:ext cx="112014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9" idx="6"/>
            <a:endCxn id="74" idx="2"/>
          </p:cNvCxnSpPr>
          <p:nvPr/>
        </p:nvCxnSpPr>
        <p:spPr>
          <a:xfrm flipH="1">
            <a:off x="7314565" y="2856230"/>
            <a:ext cx="689610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9" idx="6"/>
            <a:endCxn id="73" idx="2"/>
          </p:cNvCxnSpPr>
          <p:nvPr/>
        </p:nvCxnSpPr>
        <p:spPr>
          <a:xfrm flipH="1">
            <a:off x="7745730" y="2856230"/>
            <a:ext cx="25844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05" idx="6"/>
            <a:endCxn id="118" idx="2"/>
          </p:cNvCxnSpPr>
          <p:nvPr/>
        </p:nvCxnSpPr>
        <p:spPr>
          <a:xfrm flipH="1">
            <a:off x="8249285" y="3599815"/>
            <a:ext cx="13569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 rot="5400000">
            <a:off x="9460865" y="33051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 rot="5400000">
            <a:off x="8973820" y="33045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 rot="5400000">
            <a:off x="8557895" y="3304540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 rot="5400000">
            <a:off x="8123555" y="330517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9" name="直接箭头连接符 108"/>
          <p:cNvCxnSpPr>
            <a:stCxn id="79" idx="6"/>
            <a:endCxn id="108" idx="2"/>
          </p:cNvCxnSpPr>
          <p:nvPr/>
        </p:nvCxnSpPr>
        <p:spPr>
          <a:xfrm>
            <a:off x="8004175" y="2856230"/>
            <a:ext cx="26479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79" idx="6"/>
            <a:endCxn id="107" idx="2"/>
          </p:cNvCxnSpPr>
          <p:nvPr/>
        </p:nvCxnSpPr>
        <p:spPr>
          <a:xfrm>
            <a:off x="8004175" y="2856230"/>
            <a:ext cx="699135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9" idx="6"/>
            <a:endCxn id="106" idx="2"/>
          </p:cNvCxnSpPr>
          <p:nvPr/>
        </p:nvCxnSpPr>
        <p:spPr>
          <a:xfrm>
            <a:off x="8004175" y="2856230"/>
            <a:ext cx="1115060" cy="451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79" idx="6"/>
            <a:endCxn id="105" idx="2"/>
          </p:cNvCxnSpPr>
          <p:nvPr/>
        </p:nvCxnSpPr>
        <p:spPr>
          <a:xfrm>
            <a:off x="8004175" y="2856230"/>
            <a:ext cx="1602105" cy="4521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椭圆 117"/>
          <p:cNvSpPr/>
          <p:nvPr/>
        </p:nvSpPr>
        <p:spPr>
          <a:xfrm rot="5400000">
            <a:off x="8103870" y="41332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 rot="5400000">
            <a:off x="8538210" y="4133215"/>
            <a:ext cx="291465" cy="2978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0" name="直接箭头连接符 129"/>
          <p:cNvCxnSpPr>
            <a:stCxn id="108" idx="6"/>
            <a:endCxn id="118" idx="2"/>
          </p:cNvCxnSpPr>
          <p:nvPr/>
        </p:nvCxnSpPr>
        <p:spPr>
          <a:xfrm flipH="1">
            <a:off x="8249285" y="3599815"/>
            <a:ext cx="1968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07" idx="6"/>
            <a:endCxn id="118" idx="2"/>
          </p:cNvCxnSpPr>
          <p:nvPr/>
        </p:nvCxnSpPr>
        <p:spPr>
          <a:xfrm flipH="1">
            <a:off x="8249285" y="3599180"/>
            <a:ext cx="45402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06" idx="6"/>
            <a:endCxn id="118" idx="2"/>
          </p:cNvCxnSpPr>
          <p:nvPr/>
        </p:nvCxnSpPr>
        <p:spPr>
          <a:xfrm flipH="1">
            <a:off x="8249285" y="3599180"/>
            <a:ext cx="86995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5" idx="6"/>
            <a:endCxn id="118" idx="2"/>
          </p:cNvCxnSpPr>
          <p:nvPr/>
        </p:nvCxnSpPr>
        <p:spPr>
          <a:xfrm flipH="1">
            <a:off x="8249285" y="3599815"/>
            <a:ext cx="135699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05" idx="6"/>
            <a:endCxn id="119" idx="2"/>
          </p:cNvCxnSpPr>
          <p:nvPr/>
        </p:nvCxnSpPr>
        <p:spPr>
          <a:xfrm flipH="1">
            <a:off x="8683625" y="3599815"/>
            <a:ext cx="922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6" idx="6"/>
            <a:endCxn id="119" idx="2"/>
          </p:cNvCxnSpPr>
          <p:nvPr/>
        </p:nvCxnSpPr>
        <p:spPr>
          <a:xfrm flipH="1">
            <a:off x="8683625" y="3599180"/>
            <a:ext cx="435610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107" idx="6"/>
            <a:endCxn id="119" idx="2"/>
          </p:cNvCxnSpPr>
          <p:nvPr/>
        </p:nvCxnSpPr>
        <p:spPr>
          <a:xfrm flipH="1">
            <a:off x="8683625" y="3599180"/>
            <a:ext cx="19685" cy="537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08" idx="6"/>
            <a:endCxn id="119" idx="2"/>
          </p:cNvCxnSpPr>
          <p:nvPr/>
        </p:nvCxnSpPr>
        <p:spPr>
          <a:xfrm>
            <a:off x="8268970" y="3599815"/>
            <a:ext cx="414655" cy="5365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118" idx="6"/>
            <a:endCxn id="199" idx="2"/>
          </p:cNvCxnSpPr>
          <p:nvPr/>
        </p:nvCxnSpPr>
        <p:spPr>
          <a:xfrm flipH="1">
            <a:off x="7345045" y="4427855"/>
            <a:ext cx="90424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椭圆 147"/>
          <p:cNvSpPr/>
          <p:nvPr/>
        </p:nvSpPr>
        <p:spPr>
          <a:xfrm rot="5400000">
            <a:off x="7859395" y="183324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9" name="直接箭头连接符 148"/>
          <p:cNvCxnSpPr>
            <a:stCxn id="148" idx="6"/>
            <a:endCxn id="79" idx="2"/>
          </p:cNvCxnSpPr>
          <p:nvPr/>
        </p:nvCxnSpPr>
        <p:spPr>
          <a:xfrm flipH="1">
            <a:off x="8004175" y="2127885"/>
            <a:ext cx="635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748270" y="1677035"/>
            <a:ext cx="517525" cy="1308100"/>
          </a:xfrm>
          <a:prstGeom prst="roundRect">
            <a:avLst/>
          </a:prstGeom>
          <a:noFill/>
          <a:ln w="28575" cmpd="sng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8" name="椭圆 197"/>
          <p:cNvSpPr/>
          <p:nvPr/>
        </p:nvSpPr>
        <p:spPr>
          <a:xfrm rot="5400000">
            <a:off x="766889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 rot="5400000">
            <a:off x="719963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 rot="5400000">
            <a:off x="8123555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 rot="5400000">
            <a:off x="8519160" y="4907280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2" name="直接箭头连接符 201"/>
          <p:cNvCxnSpPr>
            <a:stCxn id="118" idx="6"/>
            <a:endCxn id="198" idx="2"/>
          </p:cNvCxnSpPr>
          <p:nvPr/>
        </p:nvCxnSpPr>
        <p:spPr>
          <a:xfrm flipH="1">
            <a:off x="7814310" y="4427855"/>
            <a:ext cx="43497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78" idx="6"/>
            <a:endCxn id="199" idx="2"/>
          </p:cNvCxnSpPr>
          <p:nvPr/>
        </p:nvCxnSpPr>
        <p:spPr>
          <a:xfrm>
            <a:off x="7333615" y="4427855"/>
            <a:ext cx="1143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>
            <a:stCxn id="78" idx="6"/>
            <a:endCxn id="198" idx="2"/>
          </p:cNvCxnSpPr>
          <p:nvPr/>
        </p:nvCxnSpPr>
        <p:spPr>
          <a:xfrm>
            <a:off x="7333615" y="4427855"/>
            <a:ext cx="48069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119" idx="6"/>
            <a:endCxn id="201" idx="2"/>
          </p:cNvCxnSpPr>
          <p:nvPr/>
        </p:nvCxnSpPr>
        <p:spPr>
          <a:xfrm flipH="1">
            <a:off x="8664575" y="4427855"/>
            <a:ext cx="1905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19" idx="6"/>
            <a:endCxn id="200" idx="2"/>
          </p:cNvCxnSpPr>
          <p:nvPr/>
        </p:nvCxnSpPr>
        <p:spPr>
          <a:xfrm flipH="1">
            <a:off x="8268970" y="4427855"/>
            <a:ext cx="41465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77" idx="6"/>
            <a:endCxn id="200" idx="2"/>
          </p:cNvCxnSpPr>
          <p:nvPr/>
        </p:nvCxnSpPr>
        <p:spPr>
          <a:xfrm>
            <a:off x="7802880" y="4427855"/>
            <a:ext cx="466090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77" idx="6"/>
            <a:endCxn id="201" idx="2"/>
          </p:cNvCxnSpPr>
          <p:nvPr/>
        </p:nvCxnSpPr>
        <p:spPr>
          <a:xfrm>
            <a:off x="7802880" y="4427855"/>
            <a:ext cx="861695" cy="482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椭圆 208"/>
          <p:cNvSpPr/>
          <p:nvPr/>
        </p:nvSpPr>
        <p:spPr>
          <a:xfrm rot="5400000">
            <a:off x="7898130" y="5436235"/>
            <a:ext cx="291465" cy="2978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0" name="直接箭头连接符 209"/>
          <p:cNvCxnSpPr>
            <a:stCxn id="199" idx="6"/>
            <a:endCxn id="209" idx="2"/>
          </p:cNvCxnSpPr>
          <p:nvPr/>
        </p:nvCxnSpPr>
        <p:spPr>
          <a:xfrm>
            <a:off x="7345045" y="5201920"/>
            <a:ext cx="69850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98" idx="6"/>
            <a:endCxn id="209" idx="2"/>
          </p:cNvCxnSpPr>
          <p:nvPr/>
        </p:nvCxnSpPr>
        <p:spPr>
          <a:xfrm>
            <a:off x="7814310" y="5201920"/>
            <a:ext cx="22923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200" idx="6"/>
            <a:endCxn id="209" idx="2"/>
          </p:cNvCxnSpPr>
          <p:nvPr/>
        </p:nvCxnSpPr>
        <p:spPr>
          <a:xfrm flipH="1">
            <a:off x="8043545" y="5201920"/>
            <a:ext cx="225425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6"/>
            <a:endCxn id="209" idx="2"/>
          </p:cNvCxnSpPr>
          <p:nvPr/>
        </p:nvCxnSpPr>
        <p:spPr>
          <a:xfrm flipH="1">
            <a:off x="8043545" y="5201920"/>
            <a:ext cx="621030" cy="237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Multistage </a:t>
            </a:r>
            <a:r>
              <a:rPr lang="en-US" altLang="zh-CN"/>
              <a:t>shuffle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71825" y="1758950"/>
            <a:ext cx="5848350" cy="4485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7780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115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464945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21130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8505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1178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30276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9838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412615" y="2644775"/>
            <a:ext cx="1156970" cy="96456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38" name="矩形 37"/>
          <p:cNvSpPr/>
          <p:nvPr/>
        </p:nvSpPr>
        <p:spPr>
          <a:xfrm>
            <a:off x="4589780" y="3126740"/>
            <a:ext cx="803275" cy="321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545965" y="3103880"/>
            <a:ext cx="889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cache</a:t>
            </a:r>
            <a:endParaRPr lang="en-US" altLang="zh-CN"/>
          </a:p>
        </p:txBody>
      </p:sp>
      <p:sp>
        <p:nvSpPr>
          <p:cNvPr id="40" name="同侧圆角矩形 39"/>
          <p:cNvSpPr/>
          <p:nvPr/>
        </p:nvSpPr>
        <p:spPr>
          <a:xfrm>
            <a:off x="2731770" y="444500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55315" y="456120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42" name="肘形连接符 41"/>
          <p:cNvCxnSpPr>
            <a:stCxn id="5" idx="2"/>
            <a:endCxn id="40" idx="3"/>
          </p:cNvCxnSpPr>
          <p:nvPr/>
        </p:nvCxnSpPr>
        <p:spPr>
          <a:xfrm rot="5400000" flipV="1">
            <a:off x="2230120" y="3245485"/>
            <a:ext cx="835660" cy="15633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32" idx="2"/>
            <a:endCxn id="40" idx="3"/>
          </p:cNvCxnSpPr>
          <p:nvPr/>
        </p:nvCxnSpPr>
        <p:spPr>
          <a:xfrm rot="5400000" flipV="1">
            <a:off x="3011488" y="4026853"/>
            <a:ext cx="835660" cy="63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2"/>
            <a:endCxn id="40" idx="3"/>
          </p:cNvCxnSpPr>
          <p:nvPr/>
        </p:nvCxnSpPr>
        <p:spPr>
          <a:xfrm rot="5400000">
            <a:off x="3792538" y="3246438"/>
            <a:ext cx="835660" cy="1561465"/>
          </a:xfrm>
          <a:prstGeom prst="bentConnector3">
            <a:avLst>
              <a:gd name="adj1" fmla="val 4996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6250940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8910" y="2644775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8008620" y="3839210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8035925" y="3959225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6" name="肘形连接符 75"/>
          <p:cNvCxnSpPr>
            <a:stCxn id="62" idx="2"/>
            <a:endCxn id="74" idx="3"/>
          </p:cNvCxnSpPr>
          <p:nvPr/>
        </p:nvCxnSpPr>
        <p:spPr>
          <a:xfrm rot="5400000" flipV="1">
            <a:off x="7264400" y="2711450"/>
            <a:ext cx="692785" cy="1562735"/>
          </a:xfrm>
          <a:prstGeom prst="bentConnector3">
            <a:avLst>
              <a:gd name="adj1" fmla="val 50046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7718425" y="489839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141970" y="501459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cxnSp>
        <p:nvCxnSpPr>
          <p:cNvPr id="82" name="肘形连接符 81"/>
          <p:cNvCxnSpPr>
            <a:stCxn id="79" idx="2"/>
            <a:endCxn id="80" idx="3"/>
          </p:cNvCxnSpPr>
          <p:nvPr/>
        </p:nvCxnSpPr>
        <p:spPr>
          <a:xfrm rot="5400000" flipV="1">
            <a:off x="8189278" y="4671378"/>
            <a:ext cx="453390" cy="635"/>
          </a:xfrm>
          <a:prstGeom prst="bentConnector3">
            <a:avLst>
              <a:gd name="adj1" fmla="val 4993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集中式缓存</a:t>
            </a:r>
            <a:r>
              <a:rPr lang="en-US" altLang="zh-CN"/>
              <a:t> vs </a:t>
            </a:r>
            <a:r>
              <a:rPr lang="zh-CN" altLang="en-US"/>
              <a:t>分布式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37205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003550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66" name="矩形 65"/>
          <p:cNvSpPr/>
          <p:nvPr/>
        </p:nvSpPr>
        <p:spPr>
          <a:xfrm>
            <a:off x="78136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11847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0" name="矩形 69"/>
          <p:cNvSpPr/>
          <p:nvPr/>
        </p:nvSpPr>
        <p:spPr>
          <a:xfrm>
            <a:off x="9375775" y="2540635"/>
            <a:ext cx="1156970" cy="60579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643745" y="266192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9" name="矩形 78"/>
          <p:cNvSpPr/>
          <p:nvPr/>
        </p:nvSpPr>
        <p:spPr>
          <a:xfrm>
            <a:off x="3667760" y="323532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695065" y="3355340"/>
            <a:ext cx="87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77" name="肘形连接符 76"/>
          <p:cNvCxnSpPr>
            <a:stCxn id="66" idx="2"/>
            <a:endCxn id="74" idx="3"/>
          </p:cNvCxnSpPr>
          <p:nvPr/>
        </p:nvCxnSpPr>
        <p:spPr>
          <a:xfrm rot="5400000">
            <a:off x="8045768" y="3492818"/>
            <a:ext cx="692785" cy="3175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2"/>
            <a:endCxn id="74" idx="3"/>
          </p:cNvCxnSpPr>
          <p:nvPr/>
        </p:nvCxnSpPr>
        <p:spPr>
          <a:xfrm rot="5400000">
            <a:off x="8826818" y="2711768"/>
            <a:ext cx="692785" cy="15621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同侧圆角矩形 79"/>
          <p:cNvSpPr/>
          <p:nvPr/>
        </p:nvSpPr>
        <p:spPr>
          <a:xfrm>
            <a:off x="3910330" y="4104640"/>
            <a:ext cx="1395095" cy="600075"/>
          </a:xfrm>
          <a:prstGeom prst="round2Same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333875" y="422084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66776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3410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331970" y="2407285"/>
            <a:ext cx="485140" cy="41465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8315" y="245364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02983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6180" y="24307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94045" y="2407285"/>
            <a:ext cx="485140" cy="41465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60390" y="2430145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734560" y="3236595"/>
            <a:ext cx="814070" cy="605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1865" y="3356610"/>
            <a:ext cx="934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cache</a:t>
            </a:r>
            <a:endParaRPr lang="en-US" altLang="zh-CN"/>
          </a:p>
        </p:txBody>
      </p:sp>
      <p:cxnSp>
        <p:nvCxnSpPr>
          <p:cNvPr id="15" name="曲线连接符 14"/>
          <p:cNvCxnSpPr>
            <a:stCxn id="63" idx="2"/>
            <a:endCxn id="79" idx="0"/>
          </p:cNvCxnSpPr>
          <p:nvPr/>
        </p:nvCxnSpPr>
        <p:spPr>
          <a:xfrm rot="5400000" flipV="1">
            <a:off x="3470910" y="2630805"/>
            <a:ext cx="413385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2"/>
            <a:endCxn id="79" idx="0"/>
          </p:cNvCxnSpPr>
          <p:nvPr/>
        </p:nvCxnSpPr>
        <p:spPr>
          <a:xfrm rot="5400000" flipV="1">
            <a:off x="3785870" y="2945765"/>
            <a:ext cx="413385" cy="16446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2"/>
            <a:endCxn id="79" idx="0"/>
          </p:cNvCxnSpPr>
          <p:nvPr/>
        </p:nvCxnSpPr>
        <p:spPr>
          <a:xfrm rot="5400000">
            <a:off x="4117975" y="2778125"/>
            <a:ext cx="413385" cy="499745"/>
          </a:xfrm>
          <a:prstGeom prst="curvedConnector3">
            <a:avLst>
              <a:gd name="adj1" fmla="val 5007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3" idx="0"/>
          </p:cNvCxnSpPr>
          <p:nvPr/>
        </p:nvCxnSpPr>
        <p:spPr>
          <a:xfrm rot="5400000">
            <a:off x="4988560" y="2952115"/>
            <a:ext cx="437515" cy="13081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12" idx="2"/>
            <a:endCxn id="13" idx="0"/>
          </p:cNvCxnSpPr>
          <p:nvPr/>
        </p:nvCxnSpPr>
        <p:spPr>
          <a:xfrm rot="5400000">
            <a:off x="5320030" y="2620010"/>
            <a:ext cx="438150" cy="79502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79" idx="2"/>
            <a:endCxn id="80" idx="3"/>
          </p:cNvCxnSpPr>
          <p:nvPr/>
        </p:nvCxnSpPr>
        <p:spPr>
          <a:xfrm rot="5400000" flipV="1">
            <a:off x="4210050" y="3705860"/>
            <a:ext cx="26352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3" idx="2"/>
            <a:endCxn id="80" idx="3"/>
          </p:cNvCxnSpPr>
          <p:nvPr/>
        </p:nvCxnSpPr>
        <p:spPr>
          <a:xfrm rot="5400000">
            <a:off x="4744085" y="3706495"/>
            <a:ext cx="262255" cy="5334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Data A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nalytics App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lication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735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4376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1791970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2390775" y="231775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2990850" y="251396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32405" y="2840355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4355465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841875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tage2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449008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508952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5688965" y="256921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88200" y="2212975"/>
            <a:ext cx="1967865" cy="96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674610" y="332549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</a:t>
            </a:r>
            <a:r>
              <a:rPr lang="en-US" altLang="zh-CN"/>
              <a:t>tage3</a:t>
            </a:r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7336155" y="2616200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8521700" y="2588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7941945" y="23602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1805305" y="280225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2385060" y="277177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曲线连接符 55"/>
          <p:cNvCxnSpPr>
            <a:stCxn id="27" idx="3"/>
            <a:endCxn id="28" idx="1"/>
          </p:cNvCxnSpPr>
          <p:nvPr/>
        </p:nvCxnSpPr>
        <p:spPr>
          <a:xfrm>
            <a:off x="2143760" y="2443480"/>
            <a:ext cx="247015" cy="3175"/>
          </a:xfrm>
          <a:prstGeom prst="curvedConnector2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/>
          <p:cNvCxnSpPr>
            <a:stCxn id="54" idx="3"/>
            <a:endCxn id="55" idx="1"/>
          </p:cNvCxnSpPr>
          <p:nvPr/>
        </p:nvCxnSpPr>
        <p:spPr>
          <a:xfrm flipV="1">
            <a:off x="2157095" y="2897505"/>
            <a:ext cx="227965" cy="3048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28" idx="3"/>
            <a:endCxn id="29" idx="1"/>
          </p:cNvCxnSpPr>
          <p:nvPr/>
        </p:nvCxnSpPr>
        <p:spPr>
          <a:xfrm>
            <a:off x="2742565" y="2443480"/>
            <a:ext cx="248285" cy="196215"/>
          </a:xfrm>
          <a:prstGeom prst="curvedConnector3">
            <a:avLst>
              <a:gd name="adj1" fmla="val 5012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曲线连接符 58"/>
          <p:cNvCxnSpPr>
            <a:stCxn id="55" idx="3"/>
            <a:endCxn id="29" idx="1"/>
          </p:cNvCxnSpPr>
          <p:nvPr/>
        </p:nvCxnSpPr>
        <p:spPr>
          <a:xfrm flipV="1">
            <a:off x="2736850" y="2639695"/>
            <a:ext cx="254000" cy="257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38" idx="3"/>
            <a:endCxn id="39" idx="1"/>
          </p:cNvCxnSpPr>
          <p:nvPr/>
        </p:nvCxnSpPr>
        <p:spPr>
          <a:xfrm>
            <a:off x="484187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>
            <a:stCxn id="39" idx="3"/>
            <a:endCxn id="40" idx="1"/>
          </p:cNvCxnSpPr>
          <p:nvPr/>
        </p:nvCxnSpPr>
        <p:spPr>
          <a:xfrm>
            <a:off x="5441315" y="2694940"/>
            <a:ext cx="247650" cy="317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941945" y="2842895"/>
            <a:ext cx="351790" cy="2514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8" name="曲线连接符 67"/>
          <p:cNvCxnSpPr>
            <a:stCxn id="46" idx="3"/>
            <a:endCxn id="48" idx="1"/>
          </p:cNvCxnSpPr>
          <p:nvPr/>
        </p:nvCxnSpPr>
        <p:spPr>
          <a:xfrm flipV="1">
            <a:off x="7687945" y="2486025"/>
            <a:ext cx="254000" cy="25590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46" idx="3"/>
            <a:endCxn id="64" idx="1"/>
          </p:cNvCxnSpPr>
          <p:nvPr/>
        </p:nvCxnSpPr>
        <p:spPr>
          <a:xfrm>
            <a:off x="7687945" y="2741930"/>
            <a:ext cx="254000" cy="2266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48" idx="3"/>
            <a:endCxn id="47" idx="1"/>
          </p:cNvCxnSpPr>
          <p:nvPr/>
        </p:nvCxnSpPr>
        <p:spPr>
          <a:xfrm>
            <a:off x="8293735" y="2486025"/>
            <a:ext cx="227965" cy="228600"/>
          </a:xfrm>
          <a:prstGeom prst="curvedConnector3">
            <a:avLst>
              <a:gd name="adj1" fmla="val 5013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4" idx="3"/>
          </p:cNvCxnSpPr>
          <p:nvPr/>
        </p:nvCxnSpPr>
        <p:spPr>
          <a:xfrm flipV="1">
            <a:off x="8293735" y="2765425"/>
            <a:ext cx="212090" cy="203200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358130" y="285750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8233410" y="2856230"/>
            <a:ext cx="101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30625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31285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143375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11575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96050" y="264414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6710" y="2646680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08800" y="2639695"/>
            <a:ext cx="118110" cy="136525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477000" y="2870835"/>
            <a:ext cx="558165" cy="1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579495" y="5791835"/>
            <a:ext cx="131445" cy="1504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" name="任意多边形 92"/>
          <p:cNvSpPr/>
          <p:nvPr/>
        </p:nvSpPr>
        <p:spPr>
          <a:xfrm>
            <a:off x="4921250" y="4081145"/>
            <a:ext cx="631825" cy="1466215"/>
          </a:xfrm>
          <a:custGeom>
            <a:avLst/>
            <a:gdLst>
              <a:gd name="connisteX0" fmla="*/ 1596648 w 1596648"/>
              <a:gd name="connsiteY0" fmla="*/ 0 h 1466215"/>
              <a:gd name="connisteX1" fmla="*/ 258 w 1596648"/>
              <a:gd name="connsiteY1" fmla="*/ 471805 h 1466215"/>
              <a:gd name="connisteX2" fmla="*/ 1496318 w 1596648"/>
              <a:gd name="connsiteY2" fmla="*/ 1466215 h 14662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96648" h="1466215">
                <a:moveTo>
                  <a:pt x="1596648" y="0"/>
                </a:moveTo>
                <a:cubicBezTo>
                  <a:pt x="1247398" y="74295"/>
                  <a:pt x="20578" y="178435"/>
                  <a:pt x="258" y="471805"/>
                </a:cubicBezTo>
                <a:cubicBezTo>
                  <a:pt x="-20062" y="765175"/>
                  <a:pt x="1165483" y="1276985"/>
                  <a:pt x="1496318" y="1466215"/>
                </a:cubicBezTo>
              </a:path>
            </a:pathLst>
          </a:custGeom>
          <a:noFill/>
          <a:ln w="28575" cmpd="sng">
            <a:solidFill>
              <a:schemeClr val="accent1">
                <a:lumMod val="60000"/>
                <a:lumOff val="40000"/>
              </a:schemeClr>
            </a:solidFill>
            <a:prstDash val="sysDot"/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42515" y="2829560"/>
            <a:ext cx="633920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2515" y="5544185"/>
            <a:ext cx="6339205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578985" y="55441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425315" y="4445635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20645" y="3166745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102610" y="3166745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701290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458845" y="3493135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2686050" y="3811905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2064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373755" y="3475990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012440" y="3751580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758690" y="316738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5240655" y="316738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839335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596890" y="349377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824095" y="381254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5869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511800" y="347662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150485" y="375221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896735" y="319532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7378700" y="319532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7380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7734935" y="352171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962140" y="384048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689673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49845" y="350456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8530" y="378015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cxnSp>
        <p:nvCxnSpPr>
          <p:cNvPr id="79" name="直接箭头连接符 78"/>
          <p:cNvCxnSpPr>
            <a:stCxn id="59" idx="3"/>
            <a:endCxn id="67" idx="1"/>
          </p:cNvCxnSpPr>
          <p:nvPr/>
        </p:nvCxnSpPr>
        <p:spPr>
          <a:xfrm>
            <a:off x="4062095" y="391287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6227445" y="3948430"/>
            <a:ext cx="762000" cy="63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4422775" y="4450080"/>
            <a:ext cx="225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Fast Storage N</a:t>
            </a:r>
            <a:r>
              <a:rPr lang="en-US" altLang="zh-CN" b="1">
                <a:solidFill>
                  <a:schemeClr val="tx2"/>
                </a:solidFill>
              </a:rPr>
              <a:t>ode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83" name="曲线连接符 82"/>
          <p:cNvCxnSpPr>
            <a:stCxn id="62" idx="2"/>
            <a:endCxn id="81" idx="0"/>
          </p:cNvCxnSpPr>
          <p:nvPr/>
        </p:nvCxnSpPr>
        <p:spPr>
          <a:xfrm rot="5400000" flipV="1">
            <a:off x="4312920" y="3209925"/>
            <a:ext cx="361315" cy="2117725"/>
          </a:xfrm>
          <a:prstGeom prst="curvedConnector3">
            <a:avLst>
              <a:gd name="adj1" fmla="val 5008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78" idx="2"/>
            <a:endCxn id="81" idx="0"/>
          </p:cNvCxnSpPr>
          <p:nvPr/>
        </p:nvCxnSpPr>
        <p:spPr>
          <a:xfrm rot="5400000">
            <a:off x="6464935" y="3204210"/>
            <a:ext cx="332740" cy="2158365"/>
          </a:xfrm>
          <a:prstGeom prst="curvedConnector3">
            <a:avLst>
              <a:gd name="adj1" fmla="val 49905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0" idx="2"/>
            <a:endCxn id="81" idx="0"/>
          </p:cNvCxnSpPr>
          <p:nvPr/>
        </p:nvCxnSpPr>
        <p:spPr>
          <a:xfrm rot="5400000">
            <a:off x="5382260" y="4259580"/>
            <a:ext cx="360680" cy="2032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62" idx="2"/>
            <a:endCxn id="32" idx="0"/>
          </p:cNvCxnSpPr>
          <p:nvPr/>
        </p:nvCxnSpPr>
        <p:spPr>
          <a:xfrm rot="5400000" flipV="1">
            <a:off x="3720465" y="3802380"/>
            <a:ext cx="1455420" cy="2027555"/>
          </a:xfrm>
          <a:prstGeom prst="curvedConnector3">
            <a:avLst>
              <a:gd name="adj1" fmla="val 87238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/>
          <p:cNvCxnSpPr>
            <a:stCxn id="78" idx="2"/>
            <a:endCxn id="32" idx="0"/>
          </p:cNvCxnSpPr>
          <p:nvPr/>
        </p:nvCxnSpPr>
        <p:spPr>
          <a:xfrm rot="5400000">
            <a:off x="5873115" y="3705860"/>
            <a:ext cx="1426845" cy="2248535"/>
          </a:xfrm>
          <a:prstGeom prst="curvedConnector3">
            <a:avLst>
              <a:gd name="adj1" fmla="val 8518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>
            <a:stCxn id="54" idx="2"/>
            <a:endCxn id="32" idx="0"/>
          </p:cNvCxnSpPr>
          <p:nvPr/>
        </p:nvCxnSpPr>
        <p:spPr>
          <a:xfrm rot="5400000">
            <a:off x="5294630" y="5327015"/>
            <a:ext cx="384810" cy="49530"/>
          </a:xfrm>
          <a:prstGeom prst="curvedConnector3">
            <a:avLst>
              <a:gd name="adj1" fmla="val 50000"/>
            </a:avLst>
          </a:prstGeom>
          <a:ln w="31750">
            <a:solidFill>
              <a:schemeClr val="accent1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Idea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2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 and External 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cache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Internal cache(VM cache)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缓存单个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中每个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产生的数据，这样根据动态维护的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DAG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图就可以从其他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VM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中通过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Direct-Passing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的方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式直接获取当前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task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需要的数据，减少与后端数据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库的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交互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685800" lvl="1" indent="-22860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使用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External cache(Fast storage node)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缓存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上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个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产生的中间数据，该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stage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中的</a:t>
            </a: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function</a:t>
            </a: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在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该节点上进行读取和更新，减少与后端数据库的交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等线" panose="02010600030101010101" charset="-122"/>
              </a:rPr>
              <a:t>互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>
              <a:buNone/>
            </a:pP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59220" y="2189480"/>
            <a:ext cx="4872355" cy="247840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515225" y="3380740"/>
            <a:ext cx="1393825" cy="1516380"/>
          </a:xfrm>
          <a:custGeom>
            <a:avLst/>
            <a:gdLst>
              <a:gd name="connisteX0" fmla="*/ 47355 w 1393555"/>
              <a:gd name="connsiteY0" fmla="*/ 0 h 1516380"/>
              <a:gd name="connisteX1" fmla="*/ 157845 w 1393555"/>
              <a:gd name="connsiteY1" fmla="*/ 933450 h 1516380"/>
              <a:gd name="connisteX2" fmla="*/ 1393555 w 1393555"/>
              <a:gd name="connsiteY2" fmla="*/ 1516380 h 15163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393555" h="1516380">
                <a:moveTo>
                  <a:pt x="47355" y="0"/>
                </a:moveTo>
                <a:cubicBezTo>
                  <a:pt x="44815" y="175260"/>
                  <a:pt x="-111395" y="629920"/>
                  <a:pt x="157845" y="933450"/>
                </a:cubicBezTo>
                <a:cubicBezTo>
                  <a:pt x="427085" y="1236980"/>
                  <a:pt x="1148445" y="1418590"/>
                  <a:pt x="1393555" y="151638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80810" y="4904105"/>
            <a:ext cx="4872990" cy="38227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055610" y="490410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/>
                </a:solidFill>
              </a:rPr>
              <a:t>Object Storage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851775" y="3794760"/>
            <a:ext cx="2172970" cy="713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779895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261860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86054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61809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845300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7989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3005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71690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542780" y="2476500"/>
            <a:ext cx="1506855" cy="893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10024745" y="2476500"/>
            <a:ext cx="54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VM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623425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10380980" y="2802890"/>
            <a:ext cx="603250" cy="240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9608185" y="3121660"/>
            <a:ext cx="1376045" cy="2012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4278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0295890" y="2785745"/>
            <a:ext cx="772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2"/>
                </a:solidFill>
              </a:rPr>
              <a:t> function</a:t>
            </a:r>
            <a:endParaRPr lang="en-US" altLang="zh-CN" sz="1200">
              <a:solidFill>
                <a:schemeClr val="bg2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9934575" y="3061335"/>
            <a:ext cx="8445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/>
                </a:solidFill>
              </a:rPr>
              <a:t>cache</a:t>
            </a:r>
            <a:endParaRPr lang="en-US" altLang="zh-CN" sz="1600">
              <a:solidFill>
                <a:schemeClr val="bg2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7852410" y="3794760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Fast Storage Node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>
            <a:stCxn id="59" idx="3"/>
            <a:endCxn id="75" idx="1"/>
          </p:cNvCxnSpPr>
          <p:nvPr/>
        </p:nvCxnSpPr>
        <p:spPr>
          <a:xfrm>
            <a:off x="8221345" y="3222625"/>
            <a:ext cx="138684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54" idx="2"/>
            <a:endCxn id="32" idx="0"/>
          </p:cNvCxnSpPr>
          <p:nvPr/>
        </p:nvCxnSpPr>
        <p:spPr>
          <a:xfrm>
            <a:off x="8938260" y="4508500"/>
            <a:ext cx="635" cy="395605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8949055" y="3370580"/>
            <a:ext cx="1500505" cy="1526540"/>
          </a:xfrm>
          <a:custGeom>
            <a:avLst/>
            <a:gdLst>
              <a:gd name="connisteX0" fmla="*/ 1426210 w 1500456"/>
              <a:gd name="connsiteY0" fmla="*/ 0 h 1526540"/>
              <a:gd name="connisteX1" fmla="*/ 1345565 w 1500456"/>
              <a:gd name="connsiteY1" fmla="*/ 1003935 h 1526540"/>
              <a:gd name="connisteX2" fmla="*/ 0 w 1500456"/>
              <a:gd name="connsiteY2" fmla="*/ 1526540 h 1526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00456" h="1526540">
                <a:moveTo>
                  <a:pt x="1426210" y="0"/>
                </a:moveTo>
                <a:cubicBezTo>
                  <a:pt x="1437005" y="190500"/>
                  <a:pt x="1630680" y="698500"/>
                  <a:pt x="1345565" y="1003935"/>
                </a:cubicBezTo>
                <a:cubicBezTo>
                  <a:pt x="1060450" y="1309370"/>
                  <a:pt x="267335" y="1442085"/>
                  <a:pt x="0" y="1526540"/>
                </a:cubicBezTo>
              </a:path>
            </a:pathLst>
          </a:custGeom>
          <a:noFill/>
          <a:ln w="31750">
            <a:solidFill>
              <a:schemeClr val="accent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2" idx="2"/>
            <a:endCxn id="81" idx="0"/>
          </p:cNvCxnSpPr>
          <p:nvPr/>
        </p:nvCxnSpPr>
        <p:spPr>
          <a:xfrm>
            <a:off x="7593965" y="3398520"/>
            <a:ext cx="1376045" cy="3962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>
            <a:off x="8888730" y="3370580"/>
            <a:ext cx="1486535" cy="42164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Application-aware Data Passing</a:t>
            </a:r>
            <a:r>
              <a:rPr lang="en-US" altLang="zh-CN" baseline="30000"/>
              <a:t>[2]</a:t>
            </a:r>
            <a:endParaRPr lang="en-US" altLang="zh-CN" baseline="30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030"/>
            <a:ext cx="10515600" cy="5059680"/>
          </a:xfrm>
        </p:spPr>
        <p:txBody>
          <a:bodyPr>
            <a:normAutofit lnSpcReduction="10000"/>
          </a:bodyPr>
          <a:p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</a:t>
            </a:r>
            <a:r>
              <a:rPr lang="en-US" altLang="zh-CN" b="1">
                <a:uFillTx/>
                <a:latin typeface="等线" panose="02010600030101010101" charset="-122"/>
                <a:sym typeface="+mn-ea"/>
              </a:rPr>
              <a:t>Challenge</a:t>
            </a:r>
            <a:endParaRPr lang="en-US" altLang="zh-CN" b="1">
              <a:uFillTx/>
              <a:latin typeface="等线" panose="02010600030101010101" charset="-122"/>
              <a:sym typeface="+mn-ea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VM-Storage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Direct-Passing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uFillTx/>
                <a:latin typeface="等线" panose="02010600030101010101" charset="-122"/>
              </a:rPr>
              <a:t> Remote-Storage</a:t>
            </a:r>
            <a:endParaRPr lang="en-US" altLang="zh-CN">
              <a:solidFill>
                <a:schemeClr val="tx1"/>
              </a:solidFill>
              <a:uFillTx/>
              <a:latin typeface="等线" panose="02010600030101010101" charset="-122"/>
            </a:endParaRPr>
          </a:p>
          <a:p>
            <a:pPr lvl="2"/>
            <a:endParaRPr lang="zh-CN" altLang="en-US" sz="1800">
              <a:solidFill>
                <a:schemeClr val="tx1"/>
              </a:solidFill>
              <a:uFillTx/>
              <a:latin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[2] Sonic: Application-aware Data Passing for Chained Serverless Applications ATC’21</a:t>
            </a:r>
            <a:endParaRPr lang="en-US" altLang="zh-CN" sz="16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2235200"/>
            <a:ext cx="824865" cy="10280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0" y="3566160"/>
            <a:ext cx="1263015" cy="13976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5266690"/>
            <a:ext cx="944245" cy="1317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85" y="2235200"/>
            <a:ext cx="6231890" cy="30175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09185" y="5701665"/>
            <a:ext cx="7249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</a:t>
            </a:r>
            <a:r>
              <a:rPr lang="zh-CN" altLang="en-US"/>
              <a:t>Execution time comparison with Remote storage, VM storage,</a:t>
            </a:r>
            <a:endParaRPr lang="zh-CN" altLang="en-US"/>
          </a:p>
          <a:p>
            <a:r>
              <a:rPr lang="zh-CN" altLang="en-US"/>
              <a:t>and Direct-Passing for the LightGBM application with Fanout = 1, 3, 12.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</a:t>
            </a:r>
            <a:r>
              <a:rPr lang="zh-CN" altLang="en-US"/>
              <a:t>计算模型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18205" y="1710690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/>
          </a:p>
        </p:txBody>
      </p:sp>
      <p:cxnSp>
        <p:nvCxnSpPr>
          <p:cNvPr id="83" name="直接箭头连接符 82"/>
          <p:cNvCxnSpPr/>
          <p:nvPr/>
        </p:nvCxnSpPr>
        <p:spPr>
          <a:xfrm>
            <a:off x="3253740" y="3388360"/>
            <a:ext cx="36957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1498600" y="3023235"/>
            <a:ext cx="102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4159250" y="4408805"/>
            <a:ext cx="746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86" name="文本框 85"/>
          <p:cNvSpPr txBox="1"/>
          <p:nvPr/>
        </p:nvSpPr>
        <p:spPr>
          <a:xfrm>
            <a:off x="8427720" y="4408805"/>
            <a:ext cx="77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87" name="左右箭头 86"/>
          <p:cNvSpPr/>
          <p:nvPr/>
        </p:nvSpPr>
        <p:spPr>
          <a:xfrm>
            <a:off x="5530850" y="3236595"/>
            <a:ext cx="230759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951855" y="3301365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data</a:t>
            </a:r>
            <a:r>
              <a:rPr lang="zh-CN" altLang="en-US"/>
              <a:t>、</a:t>
            </a:r>
            <a:r>
              <a:rPr lang="en-US" altLang="zh-CN"/>
              <a:t>state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1414145" y="3391535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3027045"/>
            <a:ext cx="774700" cy="86741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3678555" y="254444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2797175"/>
            <a:ext cx="568325" cy="555625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45" y="3462020"/>
            <a:ext cx="568325" cy="555625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195" y="2797175"/>
            <a:ext cx="568325" cy="555625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295" y="3462020"/>
            <a:ext cx="568325" cy="555625"/>
          </a:xfrm>
          <a:prstGeom prst="rect">
            <a:avLst/>
          </a:prstGeom>
        </p:spPr>
      </p:pic>
      <p:sp>
        <p:nvSpPr>
          <p:cNvPr id="96" name="矩形 95"/>
          <p:cNvSpPr/>
          <p:nvPr/>
        </p:nvSpPr>
        <p:spPr>
          <a:xfrm>
            <a:off x="7933690" y="2576195"/>
            <a:ext cx="1764665" cy="181927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文本框 96"/>
          <p:cNvSpPr txBox="1"/>
          <p:nvPr/>
        </p:nvSpPr>
        <p:spPr>
          <a:xfrm>
            <a:off x="3678555" y="4017645"/>
            <a:ext cx="1831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stateless function</a:t>
            </a:r>
            <a:endParaRPr lang="en-US" altLang="zh-CN" sz="1600"/>
          </a:p>
        </p:txBody>
      </p:sp>
      <p:sp>
        <p:nvSpPr>
          <p:cNvPr id="98" name="文本框 97"/>
          <p:cNvSpPr txBox="1"/>
          <p:nvPr/>
        </p:nvSpPr>
        <p:spPr>
          <a:xfrm>
            <a:off x="2955290" y="5168265"/>
            <a:ext cx="5950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Serverless computing  architecture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20" y="2967355"/>
            <a:ext cx="845185" cy="119316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550" y="3442335"/>
            <a:ext cx="753110" cy="921385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30" y="2642235"/>
            <a:ext cx="686435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AWS </a:t>
            </a:r>
            <a:r>
              <a:rPr lang="en-US" altLang="zh-CN"/>
              <a:t>logo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740" y="1898015"/>
            <a:ext cx="1946910" cy="22040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2638425"/>
            <a:ext cx="1105535" cy="125222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97280" y="4102100"/>
            <a:ext cx="191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DynamoDB</a:t>
            </a:r>
            <a:endParaRPr lang="en-US" altLang="zh-CN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3636645" y="3890645"/>
            <a:ext cx="1678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en-US" altLang="zh-CN" sz="2000" b="1"/>
              <a:t>Amazon E</a:t>
            </a:r>
            <a:r>
              <a:rPr lang="en-US" altLang="zh-CN" sz="2000" b="1"/>
              <a:t>lastiCache</a:t>
            </a:r>
            <a:endParaRPr lang="en-US" altLang="zh-CN" sz="20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2295525"/>
            <a:ext cx="1395730" cy="1504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20435" y="3890645"/>
            <a:ext cx="1643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 sz="2000" b="1"/>
              <a:t>Amazon S3</a:t>
            </a:r>
            <a:endParaRPr lang="en-US" altLang="zh-CN" sz="2000" b="1"/>
          </a:p>
        </p:txBody>
      </p:sp>
      <p:sp>
        <p:nvSpPr>
          <p:cNvPr id="7" name="圆角矩形 6"/>
          <p:cNvSpPr/>
          <p:nvPr/>
        </p:nvSpPr>
        <p:spPr>
          <a:xfrm>
            <a:off x="8862695" y="3125470"/>
            <a:ext cx="793115" cy="7594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18880" y="3186430"/>
            <a:ext cx="8934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sandbox</a:t>
            </a:r>
            <a:endParaRPr lang="en-US" altLang="zh-CN" sz="1400"/>
          </a:p>
        </p:txBody>
      </p:sp>
      <p:pic>
        <p:nvPicPr>
          <p:cNvPr id="9" name="图片 8" descr="lambda"/>
          <p:cNvPicPr>
            <a:picLocks noChangeAspect="1"/>
          </p:cNvPicPr>
          <p:nvPr/>
        </p:nvPicPr>
        <p:blipFill>
          <a:blip r:embed="rId4"/>
          <a:srcRect l="-1682" t="-935"/>
          <a:stretch>
            <a:fillRect/>
          </a:stretch>
        </p:blipFill>
        <p:spPr>
          <a:xfrm>
            <a:off x="9067800" y="3431540"/>
            <a:ext cx="382270" cy="382270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292,&quot;width&quot;:6900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2853</Words>
  <Application>WPS 演示</Application>
  <PresentationFormat>宽屏</PresentationFormat>
  <Paragraphs>496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等线</vt:lpstr>
      <vt:lpstr>Wingdings</vt:lpstr>
      <vt:lpstr>微软雅黑</vt:lpstr>
      <vt:lpstr>等线 Light</vt:lpstr>
      <vt:lpstr>Arial Unicode MS</vt:lpstr>
      <vt:lpstr>Calibri</vt:lpstr>
      <vt:lpstr>week3-k8s-网络通信及应用示例</vt:lpstr>
      <vt:lpstr>作图</vt:lpstr>
      <vt:lpstr>集中式缓存 vs 分布式缓存</vt:lpstr>
      <vt:lpstr>集中式缓存 vs 分布式缓存</vt:lpstr>
      <vt:lpstr>idea</vt:lpstr>
      <vt:lpstr>Idea</vt:lpstr>
      <vt:lpstr>Idea</vt:lpstr>
      <vt:lpstr>Application-aware Data Passing[2]</vt:lpstr>
      <vt:lpstr>Serverless 计算模型</vt:lpstr>
      <vt:lpstr>AWS logo</vt:lpstr>
      <vt:lpstr>Data analytics</vt:lpstr>
      <vt:lpstr>Idea</vt:lpstr>
      <vt:lpstr>TeraSort</vt:lpstr>
      <vt:lpstr>典型的数据分析应用</vt:lpstr>
      <vt:lpstr>本周工作</vt:lpstr>
      <vt:lpstr>Data analytics</vt:lpstr>
      <vt:lpstr>Data analytics</vt:lpstr>
      <vt:lpstr>Multistage shuffle</vt:lpstr>
      <vt:lpstr>Multistage shuffle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381</cp:revision>
  <dcterms:created xsi:type="dcterms:W3CDTF">2021-11-05T01:41:00Z</dcterms:created>
  <dcterms:modified xsi:type="dcterms:W3CDTF">2022-03-30T00:11:16Z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B4B257ECA9504B9FA486126992269A15</vt:lpwstr>
  </property>
  <property fmtid="{D5CDD505-2E9C-101B-9397-08002B2CF9AE}" pid="3" name="KSOProductBuildVer">
    <vt:lpwstr>2052-11.1.0.11365</vt:lpwstr>
  </property>
</Properties>
</file>