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536" r:id="rId5"/>
    <p:sldId id="46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commentAuthors" Target="commentAuthor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数据分析应用特征的定性分析以及发现的</a:t>
            </a:r>
            <a:r>
              <a:rPr lang="zh-CN" altLang="en-US"/>
              <a:t>几个问题</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首先看</a:t>
            </a:r>
            <a:r>
              <a:rPr lang="en-US" altLang="zh-CN">
                <a:sym typeface="+mn-ea"/>
              </a:rPr>
              <a:t>mapreduce</a:t>
            </a:r>
            <a:r>
              <a:rPr lang="zh-CN" altLang="en-US">
                <a:sym typeface="+mn-ea"/>
              </a:rPr>
              <a:t>模式的排序应用</a:t>
            </a:r>
            <a:endParaRPr lang="zh-CN" altLang="en-US">
              <a:sym typeface="+mn-ea"/>
            </a:endParaRPr>
          </a:p>
          <a:p>
            <a:endParaRPr lang="zh-CN" altLang="en-US">
              <a:sym typeface="+mn-ea"/>
            </a:endParaRPr>
          </a:p>
          <a:p>
            <a:r>
              <a:rPr lang="en-US" altLang="zh-CN">
                <a:sym typeface="+mn-ea"/>
              </a:rPr>
              <a:t>* </a:t>
            </a:r>
            <a:r>
              <a:rPr lang="zh-CN" altLang="en-US">
                <a:sym typeface="+mn-ea"/>
              </a:rPr>
              <a:t>这类应用包括两个阶段</a:t>
            </a:r>
            <a:r>
              <a:rPr lang="en-US" altLang="zh-CN">
                <a:sym typeface="+mn-ea"/>
              </a:rPr>
              <a:t>range partition</a:t>
            </a:r>
            <a:r>
              <a:rPr lang="zh-CN" altLang="en-US">
                <a:sym typeface="+mn-ea"/>
              </a:rPr>
              <a:t>和</a:t>
            </a:r>
            <a:r>
              <a:rPr lang="en-US" altLang="zh-CN">
                <a:sym typeface="+mn-ea"/>
              </a:rPr>
              <a:t>merge sort</a:t>
            </a:r>
            <a:endParaRPr lang="en-US" altLang="zh-CN">
              <a:sym typeface="+mn-ea"/>
            </a:endParaRPr>
          </a:p>
          <a:p>
            <a:r>
              <a:rPr lang="en-US" altLang="zh-CN">
                <a:sym typeface="+mn-ea"/>
              </a:rPr>
              <a:t>** range partition</a:t>
            </a:r>
            <a:r>
              <a:rPr lang="zh-CN" altLang="en-US">
                <a:sym typeface="+mn-ea"/>
              </a:rPr>
              <a:t>阶段的每个函数会对自己这部分数据进行桶排序，只需要保证桶之间的</a:t>
            </a:r>
            <a:r>
              <a:rPr lang="zh-CN" altLang="en-US">
                <a:sym typeface="+mn-ea"/>
              </a:rPr>
              <a:t>有序性</a:t>
            </a:r>
            <a:endParaRPr lang="zh-CN" altLang="en-US">
              <a:sym typeface="+mn-ea"/>
            </a:endParaRPr>
          </a:p>
          <a:p>
            <a:r>
              <a:rPr lang="en-US" altLang="zh-CN">
                <a:sym typeface="+mn-ea"/>
              </a:rPr>
              <a:t>** merge sort</a:t>
            </a:r>
            <a:r>
              <a:rPr lang="zh-CN" altLang="en-US">
                <a:sym typeface="+mn-ea"/>
              </a:rPr>
              <a:t>阶段的每个函数将上一阶段每个函数相同编号的桶中的数据合并并进行排序，最终依此写入远端存储，即完成排序任务</a:t>
            </a:r>
            <a:endParaRPr lang="zh-CN" altLang="en-US">
              <a:sym typeface="+mn-ea"/>
            </a:endParaRPr>
          </a:p>
          <a:p>
            <a:r>
              <a:rPr lang="en-US" altLang="zh-CN">
                <a:sym typeface="+mn-ea"/>
              </a:rPr>
              <a:t>** </a:t>
            </a:r>
            <a:r>
              <a:rPr lang="zh-CN" altLang="en-US">
                <a:sym typeface="+mn-ea"/>
              </a:rPr>
              <a:t>需要提一下就是，排序应用阶段间的通信方式是</a:t>
            </a:r>
            <a:r>
              <a:rPr lang="en-US" altLang="zh-CN">
                <a:sym typeface="+mn-ea"/>
              </a:rPr>
              <a:t>scatter</a:t>
            </a:r>
            <a:r>
              <a:rPr lang="zh-CN" altLang="en-US">
                <a:sym typeface="+mn-ea"/>
              </a:rPr>
              <a:t>散写，函数并发度的增加并不会导致中间数据量的增加，只会增加桶的数量</a:t>
            </a:r>
            <a:endParaRPr lang="zh-CN" altLang="en-US">
              <a:sym typeface="+mn-ea"/>
            </a:endParaRPr>
          </a:p>
          <a:p>
            <a:endParaRPr lang="zh-CN" altLang="en-US">
              <a:sym typeface="+mn-ea"/>
            </a:endParaRPr>
          </a:p>
          <a:p>
            <a:r>
              <a:rPr lang="en-US" altLang="zh-CN">
                <a:sym typeface="+mn-ea"/>
              </a:rPr>
              <a:t>* </a:t>
            </a:r>
            <a:r>
              <a:rPr lang="zh-CN" altLang="en-US">
                <a:sym typeface="+mn-ea"/>
              </a:rPr>
              <a:t>然后看一下排序</a:t>
            </a:r>
            <a:r>
              <a:rPr lang="en-US" altLang="zh-CN">
                <a:sym typeface="+mn-ea"/>
              </a:rPr>
              <a:t>100GB</a:t>
            </a:r>
            <a:r>
              <a:rPr lang="zh-CN" altLang="en-US">
                <a:sym typeface="+mn-ea"/>
              </a:rPr>
              <a:t>数据，每个阶段的函数规模</a:t>
            </a:r>
            <a:endParaRPr lang="en-US">
              <a:sym typeface="+mn-ea"/>
            </a:endParaRPr>
          </a:p>
          <a:p>
            <a:endParaRPr lang="en-US">
              <a:sym typeface="+mn-ea"/>
            </a:endParaRPr>
          </a:p>
          <a:p>
            <a:endParaRPr lang="en-US">
              <a:sym typeface="+mn-ea"/>
            </a:endParaRPr>
          </a:p>
          <a:p>
            <a:r>
              <a:rPr lang="en-US">
                <a:sym typeface="+mn-ea"/>
              </a:rPr>
              <a:t>* MapReduce sort </a:t>
            </a:r>
            <a:r>
              <a:rPr lang="zh-CN" altLang="en-US">
                <a:sym typeface="+mn-ea"/>
              </a:rPr>
              <a:t>（</a:t>
            </a:r>
            <a:r>
              <a:rPr lang="en-US" altLang="zh-CN">
                <a:sym typeface="+mn-ea"/>
              </a:rPr>
              <a:t>Terasort</a:t>
            </a:r>
            <a:r>
              <a:rPr lang="zh-CN" altLang="en-US">
                <a:sym typeface="+mn-ea"/>
              </a:rPr>
              <a:t>）</a:t>
            </a:r>
            <a:endParaRPr>
              <a:sym typeface="+mn-ea"/>
            </a:endParaRPr>
          </a:p>
          <a:p>
            <a:r>
              <a:rPr lang="en-US">
                <a:sym typeface="+mn-ea"/>
              </a:rPr>
              <a:t>** </a:t>
            </a:r>
            <a:r>
              <a:rPr>
                <a:sym typeface="+mn-ea"/>
              </a:rPr>
              <a:t>We implemented</a:t>
            </a:r>
            <a:r>
              <a:rPr lang="en-US">
                <a:sym typeface="+mn-ea"/>
              </a:rPr>
              <a:t> </a:t>
            </a:r>
            <a:r>
              <a:rPr>
                <a:sym typeface="+mn-ea"/>
              </a:rPr>
              <a:t>the Terasort [30] algorithm to perform sort in two stages: </a:t>
            </a:r>
            <a:endParaRPr>
              <a:sym typeface="+mn-ea"/>
            </a:endParaRPr>
          </a:p>
          <a:p>
            <a:r>
              <a:rPr lang="en-US">
                <a:sym typeface="+mn-ea"/>
              </a:rPr>
              <a:t>** </a:t>
            </a:r>
            <a:r>
              <a:rPr>
                <a:sym typeface="+mn-ea"/>
              </a:rPr>
              <a:t>a partition</a:t>
            </a:r>
            <a:r>
              <a:rPr lang="en-US">
                <a:sym typeface="+mn-ea"/>
              </a:rPr>
              <a:t> </a:t>
            </a:r>
            <a:r>
              <a:rPr>
                <a:sym typeface="+mn-ea"/>
              </a:rPr>
              <a:t>stage that range-partitions the input and writes out to intermediate</a:t>
            </a:r>
            <a:r>
              <a:rPr lang="en-US">
                <a:sym typeface="+mn-ea"/>
              </a:rPr>
              <a:t> </a:t>
            </a:r>
            <a:r>
              <a:rPr>
                <a:sym typeface="+mn-ea"/>
              </a:rPr>
              <a:t>storage</a:t>
            </a:r>
            <a:r>
              <a:rPr lang="zh-CN">
                <a:sym typeface="+mn-ea"/>
              </a:rPr>
              <a:t>；</a:t>
            </a:r>
            <a:endParaRPr lang="zh-CN">
              <a:sym typeface="+mn-ea"/>
            </a:endParaRPr>
          </a:p>
          <a:p>
            <a:r>
              <a:rPr lang="en-US">
                <a:sym typeface="+mn-ea"/>
              </a:rPr>
              <a:t>** </a:t>
            </a:r>
            <a:r>
              <a:rPr>
                <a:sym typeface="+mn-ea"/>
              </a:rPr>
              <a:t>a merge stage that, for each partition, merges and sorts</a:t>
            </a:r>
            <a:r>
              <a:rPr lang="en-US">
                <a:sym typeface="+mn-ea"/>
              </a:rPr>
              <a:t> </a:t>
            </a:r>
            <a:r>
              <a:rPr>
                <a:sym typeface="+mn-ea"/>
              </a:rPr>
              <a:t>all intermediate data for that partition and writes out the sorted output</a:t>
            </a:r>
            <a:endParaRPr>
              <a:sym typeface="+mn-ea"/>
            </a:endParaRPr>
          </a:p>
          <a:p>
            <a:r>
              <a:rPr lang="en-US">
                <a:sym typeface="+mn-ea"/>
              </a:rPr>
              <a:t>** Each intermediate file is written and read only once and its size is directly proportional to the dataset size and inversely related to the number of   </a:t>
            </a:r>
            <a:endParaRPr lang="en-US">
              <a:sym typeface="+mn-ea"/>
            </a:endParaRPr>
          </a:p>
          <a:p>
            <a:r>
              <a:rPr lang="en-US">
                <a:sym typeface="+mn-ea"/>
              </a:rPr>
              <a:t>    workers</a:t>
            </a:r>
            <a:endParaRPr lang="en-US">
              <a:sym typeface="+mn-ea"/>
            </a:endParaRPr>
          </a:p>
          <a:p>
            <a:r>
              <a:rPr lang="en-US">
                <a:sym typeface="+mn-ea"/>
              </a:rPr>
              <a:t>** I/O intensive</a:t>
            </a:r>
            <a:endParaRPr lang="en-US">
              <a:sym typeface="+mn-ea"/>
            </a:endParaRPr>
          </a:p>
          <a:p>
            <a:r>
              <a:rPr lang="en-US">
                <a:sym typeface="+mn-ea"/>
              </a:rPr>
              <a:t>** gensort Data Generator. http://www.ordinal.com/gensort.html.</a:t>
            </a:r>
            <a:endParaRPr lang="en-US">
              <a:sym typeface="+mn-ea"/>
            </a:endParaRPr>
          </a:p>
          <a:p>
            <a:r>
              <a:rPr lang="en-US">
                <a:sym typeface="+mn-ea"/>
              </a:rPr>
              <a:t>** </a:t>
            </a:r>
            <a:r>
              <a:rPr lang="zh-CN" altLang="en-US">
                <a:sym typeface="+mn-ea"/>
              </a:rPr>
              <a:t>采用</a:t>
            </a:r>
            <a:r>
              <a:rPr lang="en-US" altLang="zh-CN">
                <a:sym typeface="+mn-ea"/>
              </a:rPr>
              <a:t>scatter</a:t>
            </a:r>
            <a:r>
              <a:rPr lang="zh-CN" altLang="en-US">
                <a:sym typeface="+mn-ea"/>
              </a:rPr>
              <a:t>的通信方式，并发度并不会增加中间数据的规模</a:t>
            </a:r>
            <a:endParaRPr>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2045335"/>
            <a:ext cx="10092905" cy="2387600"/>
          </a:xfrm>
        </p:spPr>
        <p:txBody>
          <a:bodyPr/>
          <a:lstStyle/>
          <a:p>
            <a:r>
              <a:rPr lang="en-US" dirty="0">
                <a:sym typeface="+mn-ea"/>
              </a:rPr>
              <a:t> </a:t>
            </a:r>
            <a:r>
              <a:rPr lang="zh-CN" altLang="en-US" dirty="0">
                <a:sym typeface="+mn-ea"/>
              </a:rPr>
              <a:t>利用调度解决</a:t>
            </a:r>
            <a:r>
              <a:rPr lang="en-US" altLang="zh-CN" dirty="0">
                <a:sym typeface="+mn-ea"/>
              </a:rPr>
              <a:t>Serverless</a:t>
            </a:r>
            <a:r>
              <a:rPr lang="zh-CN" altLang="en-US" dirty="0">
                <a:sym typeface="+mn-ea"/>
              </a:rPr>
              <a:t>的</a:t>
            </a:r>
            <a:r>
              <a:rPr lang="en-US" altLang="zh-CN" dirty="0">
                <a:sym typeface="+mn-ea"/>
              </a:rPr>
              <a:t>I/O</a:t>
            </a:r>
            <a:r>
              <a:rPr lang="zh-CN" altLang="en-US" dirty="0">
                <a:sym typeface="+mn-ea"/>
              </a:rPr>
              <a:t>时延</a:t>
            </a:r>
            <a:r>
              <a:rPr lang="zh-CN" altLang="en-US" dirty="0">
                <a:sym typeface="+mn-ea"/>
              </a:rPr>
              <a:t>问题</a:t>
            </a:r>
            <a:endParaRPr lang="zh-CN" altLang="en-US" dirty="0">
              <a:sym typeface="+mn-ea"/>
            </a:endParaRPr>
          </a:p>
        </p:txBody>
      </p:sp>
      <p:sp>
        <p:nvSpPr>
          <p:cNvPr id="3" name="文本框 2"/>
          <p:cNvSpPr txBox="1"/>
          <p:nvPr/>
        </p:nvSpPr>
        <p:spPr>
          <a:xfrm>
            <a:off x="5121275" y="495554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2021.3.31</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圆角矩形 111"/>
          <p:cNvSpPr/>
          <p:nvPr/>
        </p:nvSpPr>
        <p:spPr>
          <a:xfrm>
            <a:off x="10544175" y="2063750"/>
            <a:ext cx="1042035" cy="3422650"/>
          </a:xfrm>
          <a:prstGeom prst="roundRect">
            <a:avLst/>
          </a:prstGeom>
          <a:solidFill>
            <a:schemeClr val="bg2"/>
          </a:solid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2931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sz="2400">
                <a:uFillTx/>
                <a:latin typeface="等线" panose="02010600030101010101" charset="-122"/>
                <a:sym typeface="+mn-ea"/>
              </a:rPr>
              <a:t> </a:t>
            </a:r>
            <a:r>
              <a:rPr lang="en-US" altLang="zh-CN" sz="2400" b="1">
                <a:uFillTx/>
                <a:latin typeface="微软雅黑" panose="020B0503020204020204" charset="-122"/>
                <a:ea typeface="微软雅黑" panose="020B0503020204020204" charset="-122"/>
                <a:sym typeface="+mn-ea"/>
              </a:rPr>
              <a:t>MapReduce sort</a:t>
            </a:r>
            <a:endParaRPr lang="en-US" altLang="zh-CN" sz="2400" b="1">
              <a:solidFill>
                <a:schemeClr val="tx1"/>
              </a:solidFill>
              <a:uFillTx/>
              <a:latin typeface="微软雅黑" panose="020B0503020204020204" charset="-122"/>
              <a:ea typeface="微软雅黑" panose="020B0503020204020204" charset="-122"/>
            </a:endParaRPr>
          </a:p>
          <a:p>
            <a:pPr marL="457200" lvl="1" indent="0"/>
            <a:r>
              <a:rPr lang="en-US" altLang="zh-CN" sz="2400" b="1">
                <a:uFillTx/>
                <a:latin typeface="微软雅黑" panose="020B0503020204020204" charset="-122"/>
                <a:ea typeface="微软雅黑" panose="020B0503020204020204" charset="-122"/>
                <a:sym typeface="+mn-ea"/>
              </a:rPr>
              <a:t> </a:t>
            </a:r>
            <a:r>
              <a:rPr lang="en-US" altLang="zh-CN" sz="2400">
                <a:uFillTx/>
                <a:latin typeface="等线" panose="02010600030101010101" charset="-122"/>
                <a:ea typeface="等线" panose="02010600030101010101" charset="-122"/>
                <a:cs typeface="等线" panose="02010600030101010101" charset="-122"/>
                <a:sym typeface="+mn-ea"/>
              </a:rPr>
              <a:t>Two stage</a:t>
            </a:r>
            <a:r>
              <a:rPr lang="zh-CN" altLang="en-US" sz="2400">
                <a:uFillTx/>
                <a:latin typeface="等线" panose="02010600030101010101" charset="-122"/>
                <a:ea typeface="等线" panose="02010600030101010101" charset="-122"/>
                <a:cs typeface="等线" panose="02010600030101010101" charset="-122"/>
                <a:sym typeface="+mn-ea"/>
              </a:rPr>
              <a:t>：</a:t>
            </a:r>
            <a:r>
              <a:rPr lang="en-US" altLang="zh-CN" sz="2400">
                <a:uFillTx/>
                <a:latin typeface="等线" panose="02010600030101010101" charset="-122"/>
                <a:ea typeface="等线" panose="02010600030101010101" charset="-122"/>
                <a:cs typeface="等线" panose="02010600030101010101" charset="-122"/>
                <a:sym typeface="+mn-ea"/>
              </a:rPr>
              <a:t>range </a:t>
            </a:r>
            <a:r>
              <a:rPr lang="en-US" altLang="zh-CN" sz="2400">
                <a:uFillTx/>
                <a:latin typeface="+mn-lt"/>
                <a:ea typeface="+mn-lt"/>
                <a:sym typeface="+mn-ea"/>
              </a:rPr>
              <a:t>partition stage and merge sort stage</a:t>
            </a:r>
            <a:endParaRPr lang="en-US" altLang="zh-CN" sz="2400">
              <a:solidFill>
                <a:schemeClr val="tx1"/>
              </a:solidFill>
              <a:uFillTx/>
              <a:latin typeface="+mn-lt"/>
              <a:ea typeface="+mn-lt"/>
            </a:endParaRPr>
          </a:p>
          <a:p>
            <a:pPr marL="0" indent="0"/>
            <a:endParaRPr lang="en-US" altLang="zh-CN" b="1">
              <a:solidFill>
                <a:schemeClr val="tx1"/>
              </a:solidFill>
              <a:uFillTx/>
              <a:latin typeface="微软雅黑" panose="020B0503020204020204" charset="-122"/>
              <a:ea typeface="微软雅黑" panose="020B0503020204020204" charset="-122"/>
            </a:endParaRPr>
          </a:p>
        </p:txBody>
      </p:sp>
      <p:sp>
        <p:nvSpPr>
          <p:cNvPr id="9" name="流程图: 磁盘 8"/>
          <p:cNvSpPr/>
          <p:nvPr/>
        </p:nvSpPr>
        <p:spPr>
          <a:xfrm>
            <a:off x="4499610"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160645" y="2505710"/>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625340" y="5915660"/>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283835" y="6038850"/>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cxnSp>
        <p:nvCxnSpPr>
          <p:cNvPr id="16" name="直接箭头连接符 15"/>
          <p:cNvCxnSpPr>
            <a:stCxn id="9" idx="3"/>
          </p:cNvCxnSpPr>
          <p:nvPr/>
        </p:nvCxnSpPr>
        <p:spPr>
          <a:xfrm>
            <a:off x="6224905" y="2874010"/>
            <a:ext cx="3810" cy="61912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2446020" y="3413125"/>
            <a:ext cx="768286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2567940" y="347535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9" idx="3"/>
            <a:endCxn id="15" idx="0"/>
          </p:cNvCxnSpPr>
          <p:nvPr/>
        </p:nvCxnSpPr>
        <p:spPr>
          <a:xfrm>
            <a:off x="6224905" y="2874010"/>
            <a:ext cx="1230630" cy="61150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18" idx="0"/>
          </p:cNvCxnSpPr>
          <p:nvPr/>
        </p:nvCxnSpPr>
        <p:spPr>
          <a:xfrm flipH="1">
            <a:off x="3374390" y="2874010"/>
            <a:ext cx="2850515" cy="60134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970270" y="3296920"/>
            <a:ext cx="543560" cy="460375"/>
          </a:xfrm>
          <a:prstGeom prst="rect">
            <a:avLst/>
          </a:prstGeom>
          <a:noFill/>
        </p:spPr>
        <p:txBody>
          <a:bodyPr wrap="square" rtlCol="0">
            <a:spAutoFit/>
          </a:bodyPr>
          <a:p>
            <a:r>
              <a:rPr lang="en-US" altLang="zh-CN" sz="2400" b="1"/>
              <a:t> ...</a:t>
            </a:r>
            <a:endParaRPr lang="en-US" altLang="zh-CN" sz="2400" b="1"/>
          </a:p>
        </p:txBody>
      </p:sp>
      <p:sp>
        <p:nvSpPr>
          <p:cNvPr id="41" name="文本框 40"/>
          <p:cNvSpPr txBox="1"/>
          <p:nvPr/>
        </p:nvSpPr>
        <p:spPr>
          <a:xfrm>
            <a:off x="3630930" y="6407150"/>
            <a:ext cx="561848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a:t>
            </a:r>
            <a:r>
              <a:rPr lang="en-US" altLang="zh-CN" b="1">
                <a:latin typeface="微软雅黑" panose="020B0503020204020204" charset="-122"/>
                <a:ea typeface="微软雅黑" panose="020B0503020204020204" charset="-122"/>
              </a:rPr>
              <a:t>Mapreduce Sort</a:t>
            </a:r>
            <a:r>
              <a:rPr lang="zh-CN" altLang="en-US" b="1">
                <a:latin typeface="微软雅黑" panose="020B0503020204020204" charset="-122"/>
                <a:ea typeface="微软雅黑" panose="020B0503020204020204" charset="-122"/>
              </a:rPr>
              <a:t>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033780" y="344297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033780" y="4970145"/>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7" name="圆角矩形 6"/>
          <p:cNvSpPr/>
          <p:nvPr/>
        </p:nvSpPr>
        <p:spPr>
          <a:xfrm>
            <a:off x="4269105" y="347662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圆角矩形 14"/>
          <p:cNvSpPr/>
          <p:nvPr/>
        </p:nvSpPr>
        <p:spPr>
          <a:xfrm>
            <a:off x="6649085" y="348551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8396605" y="347472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9" idx="3"/>
            <a:endCxn id="7" idx="0"/>
          </p:cNvCxnSpPr>
          <p:nvPr/>
        </p:nvCxnSpPr>
        <p:spPr>
          <a:xfrm flipH="1">
            <a:off x="5075555" y="2874010"/>
            <a:ext cx="1149350" cy="6026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a:endCxn id="19" idx="0"/>
          </p:cNvCxnSpPr>
          <p:nvPr/>
        </p:nvCxnSpPr>
        <p:spPr>
          <a:xfrm>
            <a:off x="6224905" y="2874010"/>
            <a:ext cx="2978150" cy="6007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446020" y="4949190"/>
            <a:ext cx="768286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4" name="圆角矩形 43"/>
          <p:cNvSpPr/>
          <p:nvPr/>
        </p:nvSpPr>
        <p:spPr>
          <a:xfrm>
            <a:off x="2567940" y="501142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5" name="文本框 44"/>
          <p:cNvSpPr txBox="1"/>
          <p:nvPr/>
        </p:nvSpPr>
        <p:spPr>
          <a:xfrm>
            <a:off x="5970270" y="4832985"/>
            <a:ext cx="543560" cy="460375"/>
          </a:xfrm>
          <a:prstGeom prst="rect">
            <a:avLst/>
          </a:prstGeom>
          <a:noFill/>
        </p:spPr>
        <p:txBody>
          <a:bodyPr wrap="square" rtlCol="0">
            <a:spAutoFit/>
          </a:bodyPr>
          <a:p>
            <a:r>
              <a:rPr lang="en-US" altLang="zh-CN" sz="2400" b="1"/>
              <a:t> ...</a:t>
            </a:r>
            <a:endParaRPr lang="en-US" altLang="zh-CN" sz="2400" b="1"/>
          </a:p>
        </p:txBody>
      </p:sp>
      <p:sp>
        <p:nvSpPr>
          <p:cNvPr id="46" name="圆角矩形 45"/>
          <p:cNvSpPr/>
          <p:nvPr/>
        </p:nvSpPr>
        <p:spPr>
          <a:xfrm>
            <a:off x="4269105" y="501269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7" name="圆角矩形 46"/>
          <p:cNvSpPr/>
          <p:nvPr/>
        </p:nvSpPr>
        <p:spPr>
          <a:xfrm>
            <a:off x="6649085" y="502158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圆角矩形 47"/>
          <p:cNvSpPr/>
          <p:nvPr/>
        </p:nvSpPr>
        <p:spPr>
          <a:xfrm>
            <a:off x="8396605" y="501078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3" name="直接箭头连接符 52"/>
          <p:cNvCxnSpPr>
            <a:endCxn id="44" idx="0"/>
          </p:cNvCxnSpPr>
          <p:nvPr/>
        </p:nvCxnSpPr>
        <p:spPr>
          <a:xfrm>
            <a:off x="3349625" y="3763010"/>
            <a:ext cx="24765" cy="124841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6" idx="0"/>
          </p:cNvCxnSpPr>
          <p:nvPr/>
        </p:nvCxnSpPr>
        <p:spPr>
          <a:xfrm>
            <a:off x="3349625" y="3773170"/>
            <a:ext cx="1725930" cy="12395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087370" y="3323590"/>
            <a:ext cx="543560" cy="460375"/>
          </a:xfrm>
          <a:prstGeom prst="rect">
            <a:avLst/>
          </a:prstGeom>
          <a:noFill/>
        </p:spPr>
        <p:txBody>
          <a:bodyPr wrap="square" rtlCol="0">
            <a:spAutoFit/>
          </a:bodyPr>
          <a:p>
            <a:r>
              <a:rPr lang="en-US" altLang="zh-CN" sz="2400" b="1"/>
              <a:t> ...</a:t>
            </a:r>
            <a:endParaRPr lang="en-US" altLang="zh-CN" sz="2400" b="1"/>
          </a:p>
        </p:txBody>
      </p:sp>
      <p:sp>
        <p:nvSpPr>
          <p:cNvPr id="62" name="文本框 61"/>
          <p:cNvSpPr txBox="1"/>
          <p:nvPr/>
        </p:nvSpPr>
        <p:spPr>
          <a:xfrm>
            <a:off x="3087370" y="4832985"/>
            <a:ext cx="543560" cy="460375"/>
          </a:xfrm>
          <a:prstGeom prst="rect">
            <a:avLst/>
          </a:prstGeom>
          <a:noFill/>
        </p:spPr>
        <p:txBody>
          <a:bodyPr wrap="square" rtlCol="0">
            <a:spAutoFit/>
          </a:bodyPr>
          <a:p>
            <a:r>
              <a:rPr lang="en-US" altLang="zh-CN" sz="2400" b="1"/>
              <a:t> ...</a:t>
            </a:r>
            <a:endParaRPr lang="en-US" altLang="zh-CN" sz="2400" b="1"/>
          </a:p>
        </p:txBody>
      </p:sp>
      <p:cxnSp>
        <p:nvCxnSpPr>
          <p:cNvPr id="64" name="直接箭头连接符 63"/>
          <p:cNvCxnSpPr>
            <a:endCxn id="47" idx="0"/>
          </p:cNvCxnSpPr>
          <p:nvPr/>
        </p:nvCxnSpPr>
        <p:spPr>
          <a:xfrm>
            <a:off x="3338830" y="3773170"/>
            <a:ext cx="4116705" cy="124841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48" idx="0"/>
          </p:cNvCxnSpPr>
          <p:nvPr/>
        </p:nvCxnSpPr>
        <p:spPr>
          <a:xfrm>
            <a:off x="3338830" y="3773170"/>
            <a:ext cx="5864225" cy="123761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180840" y="3415665"/>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cxnSp>
        <p:nvCxnSpPr>
          <p:cNvPr id="69" name="直接箭头连接符 68"/>
          <p:cNvCxnSpPr>
            <a:stCxn id="7" idx="2"/>
            <a:endCxn id="44" idx="0"/>
          </p:cNvCxnSpPr>
          <p:nvPr/>
        </p:nvCxnSpPr>
        <p:spPr>
          <a:xfrm flipH="1">
            <a:off x="3374390" y="3759200"/>
            <a:ext cx="1701165" cy="12522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3374390" y="3757295"/>
            <a:ext cx="4081145" cy="124333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9" idx="2"/>
            <a:endCxn id="44" idx="0"/>
          </p:cNvCxnSpPr>
          <p:nvPr/>
        </p:nvCxnSpPr>
        <p:spPr>
          <a:xfrm flipH="1">
            <a:off x="3374390" y="3757295"/>
            <a:ext cx="5828665" cy="125412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7" idx="2"/>
            <a:endCxn id="46" idx="0"/>
          </p:cNvCxnSpPr>
          <p:nvPr/>
        </p:nvCxnSpPr>
        <p:spPr>
          <a:xfrm>
            <a:off x="5075555" y="3759200"/>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2"/>
            <a:endCxn id="46" idx="0"/>
          </p:cNvCxnSpPr>
          <p:nvPr/>
        </p:nvCxnSpPr>
        <p:spPr>
          <a:xfrm flipH="1">
            <a:off x="5075555" y="3768090"/>
            <a:ext cx="2379980" cy="124460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5042535" y="3783965"/>
            <a:ext cx="4162425" cy="122936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2"/>
            <a:endCxn id="47" idx="0"/>
          </p:cNvCxnSpPr>
          <p:nvPr/>
        </p:nvCxnSpPr>
        <p:spPr>
          <a:xfrm>
            <a:off x="5075555" y="3759200"/>
            <a:ext cx="2379980" cy="126238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5" idx="2"/>
            <a:endCxn id="47" idx="0"/>
          </p:cNvCxnSpPr>
          <p:nvPr/>
        </p:nvCxnSpPr>
        <p:spPr>
          <a:xfrm>
            <a:off x="7455535" y="3768090"/>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9" idx="2"/>
            <a:endCxn id="47" idx="0"/>
          </p:cNvCxnSpPr>
          <p:nvPr/>
        </p:nvCxnSpPr>
        <p:spPr>
          <a:xfrm flipH="1">
            <a:off x="7455535" y="3757295"/>
            <a:ext cx="1747520" cy="126428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085715" y="3805555"/>
            <a:ext cx="4119245" cy="118618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2"/>
          </p:cNvCxnSpPr>
          <p:nvPr/>
        </p:nvCxnSpPr>
        <p:spPr>
          <a:xfrm>
            <a:off x="7455535" y="3768090"/>
            <a:ext cx="1727835" cy="122364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9" idx="2"/>
            <a:endCxn id="48" idx="0"/>
          </p:cNvCxnSpPr>
          <p:nvPr/>
        </p:nvCxnSpPr>
        <p:spPr>
          <a:xfrm>
            <a:off x="9203055" y="3757295"/>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6560820" y="3434080"/>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sp>
        <p:nvSpPr>
          <p:cNvPr id="82" name="文本框 81"/>
          <p:cNvSpPr txBox="1"/>
          <p:nvPr/>
        </p:nvSpPr>
        <p:spPr>
          <a:xfrm>
            <a:off x="8307705" y="3415665"/>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cxnSp>
        <p:nvCxnSpPr>
          <p:cNvPr id="83" name="直接箭头连接符 82"/>
          <p:cNvCxnSpPr>
            <a:endCxn id="11" idx="1"/>
          </p:cNvCxnSpPr>
          <p:nvPr/>
        </p:nvCxnSpPr>
        <p:spPr>
          <a:xfrm>
            <a:off x="3374390" y="5304155"/>
            <a:ext cx="2978150" cy="61150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6" idx="2"/>
          </p:cNvCxnSpPr>
          <p:nvPr/>
        </p:nvCxnSpPr>
        <p:spPr>
          <a:xfrm>
            <a:off x="5075555" y="5295265"/>
            <a:ext cx="1251585" cy="6134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7" idx="2"/>
          </p:cNvCxnSpPr>
          <p:nvPr/>
        </p:nvCxnSpPr>
        <p:spPr>
          <a:xfrm flipH="1">
            <a:off x="6305550" y="5304155"/>
            <a:ext cx="1149985"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48" idx="2"/>
          </p:cNvCxnSpPr>
          <p:nvPr/>
        </p:nvCxnSpPr>
        <p:spPr>
          <a:xfrm flipH="1">
            <a:off x="6283960" y="5293360"/>
            <a:ext cx="2919095"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287135" y="5307965"/>
            <a:ext cx="3810" cy="61912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411980" y="4959350"/>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89" name="文本框 88"/>
          <p:cNvSpPr txBox="1"/>
          <p:nvPr/>
        </p:nvSpPr>
        <p:spPr>
          <a:xfrm>
            <a:off x="6791960" y="4978400"/>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90" name="文本框 89"/>
          <p:cNvSpPr txBox="1"/>
          <p:nvPr/>
        </p:nvSpPr>
        <p:spPr>
          <a:xfrm>
            <a:off x="8540115" y="4967605"/>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91" name="文本框 90"/>
          <p:cNvSpPr txBox="1"/>
          <p:nvPr/>
        </p:nvSpPr>
        <p:spPr>
          <a:xfrm>
            <a:off x="2185035" y="4214495"/>
            <a:ext cx="969645" cy="368300"/>
          </a:xfrm>
          <a:prstGeom prst="rect">
            <a:avLst/>
          </a:prstGeom>
          <a:noFill/>
        </p:spPr>
        <p:txBody>
          <a:bodyPr wrap="square" rtlCol="0">
            <a:spAutoFit/>
          </a:bodyPr>
          <a:p>
            <a:pPr algn="l"/>
            <a:r>
              <a:rPr lang="en-US" altLang="zh-CN" b="1">
                <a:solidFill>
                  <a:srgbClr val="0070C0"/>
                </a:solidFill>
              </a:rPr>
              <a:t>Scatter</a:t>
            </a:r>
            <a:endParaRPr lang="en-US" altLang="zh-CN" b="1">
              <a:solidFill>
                <a:srgbClr val="0070C0"/>
              </a:solidFill>
            </a:endParaRPr>
          </a:p>
        </p:txBody>
      </p:sp>
      <p:sp>
        <p:nvSpPr>
          <p:cNvPr id="92" name="流程图: 文档 91"/>
          <p:cNvSpPr/>
          <p:nvPr/>
        </p:nvSpPr>
        <p:spPr>
          <a:xfrm>
            <a:off x="2830830" y="5056505"/>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7" name="流程图: 文档 96"/>
          <p:cNvSpPr/>
          <p:nvPr/>
        </p:nvSpPr>
        <p:spPr>
          <a:xfrm>
            <a:off x="3003550" y="5056505"/>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8" name="流程图: 文档 97"/>
          <p:cNvSpPr/>
          <p:nvPr/>
        </p:nvSpPr>
        <p:spPr>
          <a:xfrm>
            <a:off x="3567430" y="5067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9" name="流程图: 文档 98"/>
          <p:cNvSpPr/>
          <p:nvPr/>
        </p:nvSpPr>
        <p:spPr>
          <a:xfrm>
            <a:off x="3740150" y="5067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0" name="流程图: 文档 99"/>
          <p:cNvSpPr/>
          <p:nvPr/>
        </p:nvSpPr>
        <p:spPr>
          <a:xfrm>
            <a:off x="3567430" y="3543300"/>
            <a:ext cx="172720" cy="173355"/>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1" name="流程图: 文档 100"/>
          <p:cNvSpPr/>
          <p:nvPr/>
        </p:nvSpPr>
        <p:spPr>
          <a:xfrm>
            <a:off x="3740150" y="3543300"/>
            <a:ext cx="172720" cy="173355"/>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2" name="流程图: 文档 101"/>
          <p:cNvSpPr/>
          <p:nvPr/>
        </p:nvSpPr>
        <p:spPr>
          <a:xfrm>
            <a:off x="2830830" y="3543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3" name="流程图: 文档 102"/>
          <p:cNvSpPr/>
          <p:nvPr/>
        </p:nvSpPr>
        <p:spPr>
          <a:xfrm>
            <a:off x="3003550" y="3543300"/>
            <a:ext cx="172720" cy="173355"/>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4" name="流程图: 文档 103"/>
          <p:cNvSpPr/>
          <p:nvPr/>
        </p:nvSpPr>
        <p:spPr>
          <a:xfrm>
            <a:off x="3272790" y="404114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5" name="流程图: 文档 104"/>
          <p:cNvSpPr/>
          <p:nvPr/>
        </p:nvSpPr>
        <p:spPr>
          <a:xfrm>
            <a:off x="3740150" y="4041140"/>
            <a:ext cx="172720" cy="173355"/>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6" name="流程图: 文档 105"/>
          <p:cNvSpPr/>
          <p:nvPr/>
        </p:nvSpPr>
        <p:spPr>
          <a:xfrm>
            <a:off x="4180840" y="4041140"/>
            <a:ext cx="172720" cy="173355"/>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7" name="流程图: 文档 106"/>
          <p:cNvSpPr/>
          <p:nvPr/>
        </p:nvSpPr>
        <p:spPr>
          <a:xfrm>
            <a:off x="4777105" y="4041140"/>
            <a:ext cx="172720" cy="173355"/>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9" name="文本框 108"/>
          <p:cNvSpPr txBox="1"/>
          <p:nvPr/>
        </p:nvSpPr>
        <p:spPr>
          <a:xfrm>
            <a:off x="10481310" y="2097405"/>
            <a:ext cx="1172210" cy="922020"/>
          </a:xfrm>
          <a:prstGeom prst="rect">
            <a:avLst/>
          </a:prstGeom>
          <a:noFill/>
        </p:spPr>
        <p:txBody>
          <a:bodyPr wrap="square" rtlCol="0">
            <a:spAutoFit/>
          </a:bodyPr>
          <a:p>
            <a:pPr algn="ctr"/>
            <a:r>
              <a:rPr lang="en-US" altLang="zh-CN" b="1"/>
              <a:t>Num </a:t>
            </a:r>
            <a:endParaRPr lang="en-US" altLang="zh-CN" b="1"/>
          </a:p>
          <a:p>
            <a:pPr algn="ctr"/>
            <a:r>
              <a:rPr lang="en-US" altLang="zh-CN" b="1"/>
              <a:t>of </a:t>
            </a:r>
            <a:endParaRPr lang="en-US" altLang="zh-CN" b="1"/>
          </a:p>
          <a:p>
            <a:pPr algn="ctr"/>
            <a:r>
              <a:rPr lang="en-US" altLang="zh-CN" b="1"/>
              <a:t>function</a:t>
            </a:r>
            <a:r>
              <a:rPr lang="en-US" altLang="zh-CN" b="1"/>
              <a:t>s</a:t>
            </a:r>
            <a:endParaRPr lang="en-US" altLang="zh-CN" b="1"/>
          </a:p>
        </p:txBody>
      </p:sp>
      <p:sp>
        <p:nvSpPr>
          <p:cNvPr id="110" name="文本框 109"/>
          <p:cNvSpPr txBox="1"/>
          <p:nvPr/>
        </p:nvSpPr>
        <p:spPr>
          <a:xfrm>
            <a:off x="10807700" y="3388995"/>
            <a:ext cx="612140" cy="368300"/>
          </a:xfrm>
          <a:prstGeom prst="rect">
            <a:avLst/>
          </a:prstGeom>
          <a:noFill/>
        </p:spPr>
        <p:txBody>
          <a:bodyPr wrap="square" rtlCol="0">
            <a:spAutoFit/>
          </a:bodyPr>
          <a:p>
            <a:r>
              <a:rPr lang="en-US" altLang="zh-CN" b="1"/>
              <a:t>500 </a:t>
            </a:r>
            <a:endParaRPr lang="en-US" altLang="zh-CN" b="1"/>
          </a:p>
        </p:txBody>
      </p:sp>
      <p:sp>
        <p:nvSpPr>
          <p:cNvPr id="111" name="文本框 110"/>
          <p:cNvSpPr txBox="1"/>
          <p:nvPr/>
        </p:nvSpPr>
        <p:spPr>
          <a:xfrm>
            <a:off x="10807700" y="4926965"/>
            <a:ext cx="612140" cy="368300"/>
          </a:xfrm>
          <a:prstGeom prst="rect">
            <a:avLst/>
          </a:prstGeom>
          <a:noFill/>
        </p:spPr>
        <p:txBody>
          <a:bodyPr wrap="square" rtlCol="0">
            <a:spAutoFit/>
          </a:bodyPr>
          <a:p>
            <a:r>
              <a:rPr lang="en-US" altLang="zh-CN" b="1"/>
              <a:t>500 </a:t>
            </a:r>
            <a:endParaRPr lang="en-US" altLang="zh-CN" b="1"/>
          </a:p>
        </p:txBody>
      </p:sp>
      <p:sp>
        <p:nvSpPr>
          <p:cNvPr id="6" name="文本框 5"/>
          <p:cNvSpPr txBox="1"/>
          <p:nvPr/>
        </p:nvSpPr>
        <p:spPr>
          <a:xfrm>
            <a:off x="10344150" y="1520190"/>
            <a:ext cx="1441450" cy="368300"/>
          </a:xfrm>
          <a:prstGeom prst="rect">
            <a:avLst/>
          </a:prstGeom>
          <a:noFill/>
        </p:spPr>
        <p:txBody>
          <a:bodyPr wrap="square" rtlCol="0">
            <a:spAutoFit/>
          </a:bodyPr>
          <a:p>
            <a:r>
              <a:rPr lang="en-US" altLang="zh-CN" b="1">
                <a:ea typeface="+mn-lt"/>
              </a:rPr>
              <a:t>Sort 100GB</a:t>
            </a:r>
            <a:endParaRPr lang="zh-CN" altLang="en-US" b="1">
              <a:ea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09" grpId="0"/>
      <p:bldP spid="110" grpId="0"/>
      <p:bldP spid="111"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0932795" cy="4399915"/>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Shuffling, Fast and Slow: Scalable Analytics on Serverless Infrastructure  NSDI’19</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[2] Caerus: NIMBLE Task Scheduling for Serverless Analytics  NSDI’21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Pocket: Elastic Ephemeral Storage for Serverless Analytics OSDI ’18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[4] Understanding Ephemeral Storage for Serverless Analytics  ATC’18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[5] Sonic: Application-aware Data Passing for Chained Serverless Applications  ATC’21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[6] Occupy the Cloud: Distributed Computing for the 99%  SoCC’17</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[7] Towards Latency Sensitive Cloud Native Applications: A Performance Study on AWS  CLOUD’19</a:t>
            </a:r>
            <a:endParaRPr lang="en-US" altLang="zh-CN" sz="2000">
              <a:solidFill>
                <a:schemeClr val="bg2">
                  <a:lumMod val="50000"/>
                </a:schemeClr>
              </a:solidFill>
              <a:sym typeface="+mn-ea"/>
            </a:endParaRPr>
          </a:p>
        </p:txBody>
      </p:sp>
    </p:spTree>
  </p:cSld>
  <p:clrMapOvr>
    <a:masterClrMapping/>
  </p:clrMapOvr>
</p:sld>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895</Words>
  <Application>WPS 演示</Application>
  <PresentationFormat>宽屏</PresentationFormat>
  <Paragraphs>63</Paragraphs>
  <Slides>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vt:i4>
      </vt:variant>
    </vt:vector>
  </HeadingPairs>
  <TitlesOfParts>
    <vt:vector size="14" baseType="lpstr">
      <vt:lpstr>Arial</vt:lpstr>
      <vt:lpstr>宋体</vt:lpstr>
      <vt:lpstr>Wingdings</vt:lpstr>
      <vt:lpstr>Times New Roman</vt:lpstr>
      <vt:lpstr>等线</vt:lpstr>
      <vt:lpstr>微软雅黑</vt:lpstr>
      <vt:lpstr>等线 Light</vt:lpstr>
      <vt:lpstr>Arial Unicode MS</vt:lpstr>
      <vt:lpstr>Calibri</vt:lpstr>
      <vt:lpstr>Wingdings</vt:lpstr>
      <vt:lpstr>week3-k8s-网络通信及应用示例</vt:lpstr>
      <vt:lpstr> Serverless数据分析应用特征的定性分析</vt:lpstr>
      <vt:lpstr>典型的数据分析应用</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424</cp:revision>
  <dcterms:created xsi:type="dcterms:W3CDTF">2021-11-05T01:41:00Z</dcterms:created>
  <dcterms:modified xsi:type="dcterms:W3CDTF">2022-03-29T10:08:38Z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B4B257ECA9504B9FA486126992269A15</vt:lpwstr>
  </property>
  <property fmtid="{D5CDD505-2E9C-101B-9397-08002B2CF9AE}" pid="3" name="KSOProductBuildVer">
    <vt:lpwstr>2052-11.1.0.11365</vt:lpwstr>
  </property>
</Properties>
</file>