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5" r:id="rId21"/>
    <p:sldId id="598" r:id="rId22"/>
    <p:sldId id="599" r:id="rId23"/>
    <p:sldId id="600" r:id="rId24"/>
    <p:sldId id="6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首先</a:t>
            </a:r>
            <a:r>
              <a:rPr lang="en-US" altLang="zh-CN"/>
              <a:t>pywren</a:t>
            </a:r>
            <a:r>
              <a:rPr lang="zh-CN" altLang="en-US"/>
              <a:t>分为客户端和云端两部分：客户端运行在本地，云端需要云服务商的</a:t>
            </a:r>
            <a:r>
              <a:rPr lang="en-US" altLang="zh-CN"/>
              <a:t>serverless</a:t>
            </a:r>
            <a:r>
              <a:rPr lang="zh-CN" altLang="en-US"/>
              <a:t>服务</a:t>
            </a:r>
            <a:r>
              <a:rPr lang="zh-CN" altLang="en-US"/>
              <a:t>支持</a:t>
            </a:r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然后以</a:t>
            </a:r>
            <a:r>
              <a:rPr lang="en-US" altLang="zh-CN"/>
              <a:t>map</a:t>
            </a:r>
            <a:r>
              <a:rPr lang="zh-CN" altLang="en-US"/>
              <a:t>为例展示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endParaRPr lang="en-US" altLang="zh-CN"/>
          </a:p>
          <a:p>
            <a:r>
              <a:rPr lang="en-US" altLang="zh-CN"/>
              <a:t>** </a:t>
            </a:r>
            <a:r>
              <a:rPr lang="zh-CN" altLang="en-US"/>
              <a:t>我们先看一下代码，用户只需要提供输入数据和函数，再调用</a:t>
            </a:r>
            <a:r>
              <a:rPr lang="en-US" altLang="zh-CN"/>
              <a:t>pywren</a:t>
            </a:r>
            <a:r>
              <a:rPr lang="zh-CN" altLang="en-US"/>
              <a:t>提供的</a:t>
            </a:r>
            <a:r>
              <a:rPr lang="en-US" altLang="zh-CN"/>
              <a:t>map api</a:t>
            </a:r>
            <a:r>
              <a:rPr lang="zh-CN" altLang="en-US"/>
              <a:t>，就可以自动将输入数据划分并且并发执行函数，这也是这篇</a:t>
            </a:r>
            <a:r>
              <a:rPr lang="en-US" altLang="zh-CN"/>
              <a:t>paper</a:t>
            </a:r>
            <a:r>
              <a:rPr lang="zh-CN" altLang="en-US"/>
              <a:t>的动机，简化用户在</a:t>
            </a:r>
            <a:r>
              <a:rPr lang="en-US" altLang="zh-CN"/>
              <a:t>serverless</a:t>
            </a:r>
            <a:r>
              <a:rPr lang="zh-CN" altLang="en-US"/>
              <a:t>平台上部署分布式计算应用的</a:t>
            </a:r>
            <a:r>
              <a:rPr lang="zh-CN" altLang="en-US"/>
              <a:t>开销</a:t>
            </a:r>
            <a:endParaRPr lang="zh-CN" altLang="en-US"/>
          </a:p>
          <a:p>
            <a:r>
              <a:rPr lang="en-US" altLang="zh-CN"/>
              <a:t>** </a:t>
            </a:r>
            <a:r>
              <a:rPr lang="zh-CN" altLang="en-US"/>
              <a:t>那接着看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r>
              <a:rPr lang="zh-CN" altLang="en-US"/>
              <a:t>：首先客户端获取用户的代码，然后将代码和数据序列化保存到后端的</a:t>
            </a:r>
            <a:r>
              <a:rPr lang="zh-CN" altLang="en-US"/>
              <a:t>对象存储中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首先</a:t>
            </a:r>
            <a:r>
              <a:rPr lang="en-US" altLang="zh-CN"/>
              <a:t>pywren</a:t>
            </a:r>
            <a:r>
              <a:rPr lang="zh-CN" altLang="en-US"/>
              <a:t>分为客户端和云端两部分：客户端运行在本地，云端需要云服务商的</a:t>
            </a:r>
            <a:r>
              <a:rPr lang="en-US" altLang="zh-CN"/>
              <a:t>serverless</a:t>
            </a:r>
            <a:r>
              <a:rPr lang="zh-CN" altLang="en-US"/>
              <a:t>服务</a:t>
            </a:r>
            <a:r>
              <a:rPr lang="zh-CN" altLang="en-US"/>
              <a:t>支持</a:t>
            </a:r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然后以</a:t>
            </a:r>
            <a:r>
              <a:rPr lang="en-US" altLang="zh-CN"/>
              <a:t>map</a:t>
            </a:r>
            <a:r>
              <a:rPr lang="zh-CN" altLang="en-US"/>
              <a:t>为例展示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endParaRPr lang="en-US" altLang="zh-CN"/>
          </a:p>
          <a:p>
            <a:r>
              <a:rPr lang="en-US" altLang="zh-CN"/>
              <a:t>** </a:t>
            </a:r>
            <a:r>
              <a:rPr lang="zh-CN" altLang="en-US"/>
              <a:t>我们先看一下代码，用户只需要提供输入数据和函数，再调用</a:t>
            </a:r>
            <a:r>
              <a:rPr lang="en-US" altLang="zh-CN"/>
              <a:t>pywren</a:t>
            </a:r>
            <a:r>
              <a:rPr lang="zh-CN" altLang="en-US"/>
              <a:t>提供的</a:t>
            </a:r>
            <a:r>
              <a:rPr lang="en-US" altLang="zh-CN"/>
              <a:t>map api</a:t>
            </a:r>
            <a:r>
              <a:rPr lang="zh-CN" altLang="en-US"/>
              <a:t>，就可以自动将输入数据划分并且并发执行函数，这也是这篇</a:t>
            </a:r>
            <a:r>
              <a:rPr lang="en-US" altLang="zh-CN"/>
              <a:t>paper</a:t>
            </a:r>
            <a:r>
              <a:rPr lang="zh-CN" altLang="en-US"/>
              <a:t>的动机，简化用户在</a:t>
            </a:r>
            <a:r>
              <a:rPr lang="en-US" altLang="zh-CN"/>
              <a:t>serverless</a:t>
            </a:r>
            <a:r>
              <a:rPr lang="zh-CN" altLang="en-US"/>
              <a:t>平台上部署分布式计算应用的</a:t>
            </a:r>
            <a:r>
              <a:rPr lang="zh-CN" altLang="en-US"/>
              <a:t>开销</a:t>
            </a:r>
            <a:endParaRPr lang="zh-CN" altLang="en-US"/>
          </a:p>
          <a:p>
            <a:r>
              <a:rPr lang="en-US" altLang="zh-CN"/>
              <a:t>** </a:t>
            </a:r>
            <a:r>
              <a:rPr lang="zh-CN" altLang="en-US"/>
              <a:t>那接着看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r>
              <a:rPr lang="zh-CN" altLang="en-US"/>
              <a:t>：首先客户端获取用户的代码，然后将代码和数据序列化保存到后端的</a:t>
            </a:r>
            <a:r>
              <a:rPr lang="zh-CN" altLang="en-US"/>
              <a:t>对象存储中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655060" y="489267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53510" y="251777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854768" y="353599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3389948" y="353599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867785" y="3535680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390265" y="3535680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389948" y="353599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3405188" y="353599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3010218" y="353599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3010218" y="353599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4104640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70903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325945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86448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72237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24485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476625" y="24174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3009900" y="271208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3404870" y="271208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3622040" y="271208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3622040" y="271208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491230" y="47421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390265" y="4359275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3636645" y="4359275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968740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857313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812355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72858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8572500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8123555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8340725" y="24320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874000" y="272669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8268970" y="272669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8486140" y="272669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8486140" y="272669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8347710" y="502475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8268970" y="4794250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8493125" y="4794250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857250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812292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874000" y="3550285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826833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71791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717915" y="3550285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8268335" y="4170680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8268335" y="4170680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8268970" y="4170680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7503795" y="2320925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8493125" y="2905760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779385" y="4359275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79385" y="268033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67140" y="369189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853680" y="47593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705735" y="2295525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974975" y="3796665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5466080" y="359727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10132060" y="173355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2087563" y="3614738"/>
            <a:ext cx="43116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1657033" y="3614738"/>
            <a:ext cx="42291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>
            <a:off x="2519045" y="3615055"/>
            <a:ext cx="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080260" y="3615055"/>
            <a:ext cx="4387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079943" y="3614738"/>
            <a:ext cx="76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1657033" y="3614738"/>
            <a:ext cx="8616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1234123" y="3614103"/>
            <a:ext cx="12846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1234123" y="3614103"/>
            <a:ext cx="84582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237363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94246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151193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108902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632075" y="25768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1234440" y="287147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1657350" y="287147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 flipH="1">
            <a:off x="2087880" y="287147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 flipH="1">
            <a:off x="2519045" y="287147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599055" y="529526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080260" y="4873625"/>
            <a:ext cx="6642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>
            <a:off x="2519045" y="4873625"/>
            <a:ext cx="22542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右箭头 189"/>
          <p:cNvSpPr/>
          <p:nvPr/>
        </p:nvSpPr>
        <p:spPr>
          <a:xfrm>
            <a:off x="4902835" y="390588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19" idx="6"/>
            <a:endCxn id="124" idx="2"/>
          </p:cNvCxnSpPr>
          <p:nvPr/>
        </p:nvCxnSpPr>
        <p:spPr>
          <a:xfrm flipH="1">
            <a:off x="2519045" y="3615055"/>
            <a:ext cx="52324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6"/>
            <a:endCxn id="125" idx="2"/>
          </p:cNvCxnSpPr>
          <p:nvPr/>
        </p:nvCxnSpPr>
        <p:spPr>
          <a:xfrm flipH="1">
            <a:off x="2080260" y="3614420"/>
            <a:ext cx="18122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 rot="5400000">
            <a:off x="423418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374713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5400000">
            <a:off x="3331210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5400000">
            <a:off x="289687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26" idx="6"/>
            <a:endCxn id="19" idx="2"/>
          </p:cNvCxnSpPr>
          <p:nvPr/>
        </p:nvCxnSpPr>
        <p:spPr>
          <a:xfrm>
            <a:off x="2777490" y="287147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6" idx="6"/>
            <a:endCxn id="18" idx="2"/>
          </p:cNvCxnSpPr>
          <p:nvPr/>
        </p:nvCxnSpPr>
        <p:spPr>
          <a:xfrm>
            <a:off x="2777490" y="287147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6" idx="6"/>
            <a:endCxn id="17" idx="2"/>
          </p:cNvCxnSpPr>
          <p:nvPr/>
        </p:nvCxnSpPr>
        <p:spPr>
          <a:xfrm>
            <a:off x="2777490" y="2871470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6" idx="6"/>
            <a:endCxn id="16" idx="2"/>
          </p:cNvCxnSpPr>
          <p:nvPr/>
        </p:nvCxnSpPr>
        <p:spPr>
          <a:xfrm>
            <a:off x="2777490" y="2871470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124" idx="2"/>
          </p:cNvCxnSpPr>
          <p:nvPr/>
        </p:nvCxnSpPr>
        <p:spPr>
          <a:xfrm flipH="1">
            <a:off x="2519045" y="3614420"/>
            <a:ext cx="95758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24" idx="2"/>
          </p:cNvCxnSpPr>
          <p:nvPr/>
        </p:nvCxnSpPr>
        <p:spPr>
          <a:xfrm flipH="1">
            <a:off x="2519045" y="3614420"/>
            <a:ext cx="13735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24" idx="2"/>
          </p:cNvCxnSpPr>
          <p:nvPr/>
        </p:nvCxnSpPr>
        <p:spPr>
          <a:xfrm flipH="1">
            <a:off x="2519045" y="3615055"/>
            <a:ext cx="18605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14" idx="6"/>
            <a:endCxn id="29" idx="2"/>
          </p:cNvCxnSpPr>
          <p:nvPr/>
        </p:nvCxnSpPr>
        <p:spPr>
          <a:xfrm>
            <a:off x="1234440" y="3614420"/>
            <a:ext cx="209296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4" idx="6"/>
            <a:endCxn id="28" idx="2"/>
          </p:cNvCxnSpPr>
          <p:nvPr/>
        </p:nvCxnSpPr>
        <p:spPr>
          <a:xfrm>
            <a:off x="1234440" y="3614420"/>
            <a:ext cx="169164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3" idx="6"/>
            <a:endCxn id="28" idx="2"/>
          </p:cNvCxnSpPr>
          <p:nvPr/>
        </p:nvCxnSpPr>
        <p:spPr>
          <a:xfrm>
            <a:off x="1657350" y="3615055"/>
            <a:ext cx="126873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3" idx="6"/>
            <a:endCxn id="29" idx="2"/>
          </p:cNvCxnSpPr>
          <p:nvPr/>
        </p:nvCxnSpPr>
        <p:spPr>
          <a:xfrm>
            <a:off x="1657350" y="3615055"/>
            <a:ext cx="16700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0" idx="6"/>
            <a:endCxn id="28" idx="2"/>
          </p:cNvCxnSpPr>
          <p:nvPr/>
        </p:nvCxnSpPr>
        <p:spPr>
          <a:xfrm>
            <a:off x="2087880" y="3615055"/>
            <a:ext cx="83820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0" idx="6"/>
            <a:endCxn id="29" idx="2"/>
          </p:cNvCxnSpPr>
          <p:nvPr/>
        </p:nvCxnSpPr>
        <p:spPr>
          <a:xfrm>
            <a:off x="2087880" y="3615055"/>
            <a:ext cx="12395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9" idx="6"/>
            <a:endCxn id="28" idx="2"/>
          </p:cNvCxnSpPr>
          <p:nvPr/>
        </p:nvCxnSpPr>
        <p:spPr>
          <a:xfrm>
            <a:off x="2519045" y="3615055"/>
            <a:ext cx="4070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6"/>
            <a:endCxn id="28" idx="2"/>
          </p:cNvCxnSpPr>
          <p:nvPr/>
        </p:nvCxnSpPr>
        <p:spPr>
          <a:xfrm flipH="1">
            <a:off x="2926080" y="3615055"/>
            <a:ext cx="11620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8" idx="2"/>
          </p:cNvCxnSpPr>
          <p:nvPr/>
        </p:nvCxnSpPr>
        <p:spPr>
          <a:xfrm flipH="1">
            <a:off x="2926080" y="3614420"/>
            <a:ext cx="55054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6"/>
            <a:endCxn id="28" idx="2"/>
          </p:cNvCxnSpPr>
          <p:nvPr/>
        </p:nvCxnSpPr>
        <p:spPr>
          <a:xfrm flipH="1">
            <a:off x="2926080" y="3614420"/>
            <a:ext cx="96647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8" idx="2"/>
          </p:cNvCxnSpPr>
          <p:nvPr/>
        </p:nvCxnSpPr>
        <p:spPr>
          <a:xfrm flipH="1">
            <a:off x="2926080" y="3615055"/>
            <a:ext cx="14535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6"/>
            <a:endCxn id="29" idx="2"/>
          </p:cNvCxnSpPr>
          <p:nvPr/>
        </p:nvCxnSpPr>
        <p:spPr>
          <a:xfrm flipH="1">
            <a:off x="3327400" y="3615055"/>
            <a:ext cx="10521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6"/>
            <a:endCxn id="29" idx="2"/>
          </p:cNvCxnSpPr>
          <p:nvPr/>
        </p:nvCxnSpPr>
        <p:spPr>
          <a:xfrm flipH="1">
            <a:off x="3327400" y="3614420"/>
            <a:ext cx="56515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29" idx="2"/>
          </p:cNvCxnSpPr>
          <p:nvPr/>
        </p:nvCxnSpPr>
        <p:spPr>
          <a:xfrm flipH="1">
            <a:off x="3327400" y="3614420"/>
            <a:ext cx="14922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9" idx="2"/>
          </p:cNvCxnSpPr>
          <p:nvPr/>
        </p:nvCxnSpPr>
        <p:spPr>
          <a:xfrm>
            <a:off x="3042285" y="3615055"/>
            <a:ext cx="2851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9" idx="6"/>
            <a:endCxn id="29" idx="2"/>
          </p:cNvCxnSpPr>
          <p:nvPr/>
        </p:nvCxnSpPr>
        <p:spPr>
          <a:xfrm>
            <a:off x="2519045" y="3615055"/>
            <a:ext cx="80835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6"/>
            <a:endCxn id="137" idx="2"/>
          </p:cNvCxnSpPr>
          <p:nvPr/>
        </p:nvCxnSpPr>
        <p:spPr>
          <a:xfrm flipH="1">
            <a:off x="2744470" y="4873625"/>
            <a:ext cx="1816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6"/>
            <a:endCxn id="137" idx="2"/>
          </p:cNvCxnSpPr>
          <p:nvPr/>
        </p:nvCxnSpPr>
        <p:spPr>
          <a:xfrm flipH="1">
            <a:off x="2744470" y="4873625"/>
            <a:ext cx="58293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5400000">
            <a:off x="2632710" y="18484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6"/>
            <a:endCxn id="126" idx="2"/>
          </p:cNvCxnSpPr>
          <p:nvPr/>
        </p:nvCxnSpPr>
        <p:spPr>
          <a:xfrm flipH="1">
            <a:off x="2777490" y="214312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521585" y="169227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47115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46939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92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9227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3108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289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70522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85496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45310" y="4384040"/>
            <a:ext cx="177990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060" y="171831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fanout task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74" idx="6"/>
            <a:endCxn id="77" idx="2"/>
          </p:cNvCxnSpPr>
          <p:nvPr/>
        </p:nvCxnSpPr>
        <p:spPr>
          <a:xfrm>
            <a:off x="7314248" y="3599498"/>
            <a:ext cx="43116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5" idx="6"/>
            <a:endCxn id="78" idx="2"/>
          </p:cNvCxnSpPr>
          <p:nvPr/>
        </p:nvCxnSpPr>
        <p:spPr>
          <a:xfrm>
            <a:off x="6883718" y="3599498"/>
            <a:ext cx="45466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3" idx="6"/>
            <a:endCxn id="77" idx="2"/>
          </p:cNvCxnSpPr>
          <p:nvPr/>
        </p:nvCxnSpPr>
        <p:spPr>
          <a:xfrm>
            <a:off x="774573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6"/>
            <a:endCxn id="78" idx="2"/>
          </p:cNvCxnSpPr>
          <p:nvPr/>
        </p:nvCxnSpPr>
        <p:spPr>
          <a:xfrm flipH="1">
            <a:off x="7338695" y="3599815"/>
            <a:ext cx="40703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4" idx="6"/>
            <a:endCxn id="78" idx="2"/>
          </p:cNvCxnSpPr>
          <p:nvPr/>
        </p:nvCxnSpPr>
        <p:spPr>
          <a:xfrm>
            <a:off x="7314248" y="3599498"/>
            <a:ext cx="2413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6"/>
            <a:endCxn id="77" idx="2"/>
          </p:cNvCxnSpPr>
          <p:nvPr/>
        </p:nvCxnSpPr>
        <p:spPr>
          <a:xfrm>
            <a:off x="6883718" y="3599498"/>
            <a:ext cx="8616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6" idx="6"/>
            <a:endCxn id="77" idx="2"/>
          </p:cNvCxnSpPr>
          <p:nvPr/>
        </p:nvCxnSpPr>
        <p:spPr>
          <a:xfrm>
            <a:off x="6460808" y="3598863"/>
            <a:ext cx="128460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6" idx="6"/>
            <a:endCxn id="78" idx="2"/>
          </p:cNvCxnSpPr>
          <p:nvPr/>
        </p:nvCxnSpPr>
        <p:spPr>
          <a:xfrm>
            <a:off x="6460808" y="3598863"/>
            <a:ext cx="87757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5400000">
            <a:off x="760031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716915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673862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6315710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760031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719328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5400000">
            <a:off x="7858760" y="25615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9" idx="6"/>
            <a:endCxn id="76" idx="2"/>
          </p:cNvCxnSpPr>
          <p:nvPr/>
        </p:nvCxnSpPr>
        <p:spPr>
          <a:xfrm flipH="1">
            <a:off x="6461125" y="285623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9" idx="6"/>
            <a:endCxn id="75" idx="2"/>
          </p:cNvCxnSpPr>
          <p:nvPr/>
        </p:nvCxnSpPr>
        <p:spPr>
          <a:xfrm flipH="1">
            <a:off x="6884035" y="285623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6"/>
            <a:endCxn id="74" idx="2"/>
          </p:cNvCxnSpPr>
          <p:nvPr/>
        </p:nvCxnSpPr>
        <p:spPr>
          <a:xfrm flipH="1">
            <a:off x="7314565" y="285623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6"/>
            <a:endCxn id="73" idx="2"/>
          </p:cNvCxnSpPr>
          <p:nvPr/>
        </p:nvCxnSpPr>
        <p:spPr>
          <a:xfrm flipH="1">
            <a:off x="7745730" y="285623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5400000">
            <a:off x="9464040" y="32797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9000490" y="32804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8557895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812355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79" idx="6"/>
            <a:endCxn id="108" idx="2"/>
          </p:cNvCxnSpPr>
          <p:nvPr/>
        </p:nvCxnSpPr>
        <p:spPr>
          <a:xfrm>
            <a:off x="8004175" y="285623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6"/>
            <a:endCxn id="107" idx="2"/>
          </p:cNvCxnSpPr>
          <p:nvPr/>
        </p:nvCxnSpPr>
        <p:spPr>
          <a:xfrm>
            <a:off x="8004175" y="285623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9" idx="6"/>
            <a:endCxn id="106" idx="2"/>
          </p:cNvCxnSpPr>
          <p:nvPr/>
        </p:nvCxnSpPr>
        <p:spPr>
          <a:xfrm>
            <a:off x="8004175" y="2856230"/>
            <a:ext cx="114173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6"/>
            <a:endCxn id="105" idx="2"/>
          </p:cNvCxnSpPr>
          <p:nvPr/>
        </p:nvCxnSpPr>
        <p:spPr>
          <a:xfrm>
            <a:off x="8004175" y="2856230"/>
            <a:ext cx="1605280" cy="426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 rot="5400000">
            <a:off x="812355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53821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08" idx="6"/>
            <a:endCxn id="118" idx="2"/>
          </p:cNvCxnSpPr>
          <p:nvPr/>
        </p:nvCxnSpPr>
        <p:spPr>
          <a:xfrm>
            <a:off x="826897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7" idx="6"/>
            <a:endCxn id="118" idx="2"/>
          </p:cNvCxnSpPr>
          <p:nvPr/>
        </p:nvCxnSpPr>
        <p:spPr>
          <a:xfrm flipH="1">
            <a:off x="8268970" y="3599180"/>
            <a:ext cx="43434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6" idx="6"/>
            <a:endCxn id="118" idx="2"/>
          </p:cNvCxnSpPr>
          <p:nvPr/>
        </p:nvCxnSpPr>
        <p:spPr>
          <a:xfrm flipH="1">
            <a:off x="8268970" y="3575050"/>
            <a:ext cx="87693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6"/>
            <a:endCxn id="119" idx="2"/>
          </p:cNvCxnSpPr>
          <p:nvPr/>
        </p:nvCxnSpPr>
        <p:spPr>
          <a:xfrm flipH="1">
            <a:off x="8683625" y="3574415"/>
            <a:ext cx="925830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6" idx="6"/>
            <a:endCxn id="119" idx="2"/>
          </p:cNvCxnSpPr>
          <p:nvPr/>
        </p:nvCxnSpPr>
        <p:spPr>
          <a:xfrm flipH="1">
            <a:off x="8683625" y="3575050"/>
            <a:ext cx="46228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7" idx="6"/>
            <a:endCxn id="119" idx="2"/>
          </p:cNvCxnSpPr>
          <p:nvPr/>
        </p:nvCxnSpPr>
        <p:spPr>
          <a:xfrm flipH="1">
            <a:off x="8683625" y="3599180"/>
            <a:ext cx="1968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8" idx="6"/>
            <a:endCxn id="119" idx="2"/>
          </p:cNvCxnSpPr>
          <p:nvPr/>
        </p:nvCxnSpPr>
        <p:spPr>
          <a:xfrm>
            <a:off x="8268970" y="3599815"/>
            <a:ext cx="414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8" idx="6"/>
            <a:endCxn id="199" idx="2"/>
          </p:cNvCxnSpPr>
          <p:nvPr/>
        </p:nvCxnSpPr>
        <p:spPr>
          <a:xfrm flipH="1">
            <a:off x="7345045" y="4427855"/>
            <a:ext cx="92392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 rot="5400000">
            <a:off x="7859395" y="18332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48" idx="6"/>
            <a:endCxn id="79" idx="2"/>
          </p:cNvCxnSpPr>
          <p:nvPr/>
        </p:nvCxnSpPr>
        <p:spPr>
          <a:xfrm flipH="1">
            <a:off x="8004175" y="212788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748270" y="167703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rot="5400000">
            <a:off x="765746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719963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5400000">
            <a:off x="812355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5400000">
            <a:off x="852805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18" idx="6"/>
            <a:endCxn id="198" idx="2"/>
          </p:cNvCxnSpPr>
          <p:nvPr/>
        </p:nvCxnSpPr>
        <p:spPr>
          <a:xfrm flipH="1">
            <a:off x="7802880" y="4427855"/>
            <a:ext cx="46609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78" idx="6"/>
            <a:endCxn id="199" idx="2"/>
          </p:cNvCxnSpPr>
          <p:nvPr/>
        </p:nvCxnSpPr>
        <p:spPr>
          <a:xfrm>
            <a:off x="7338695" y="4427855"/>
            <a:ext cx="635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78" idx="6"/>
            <a:endCxn id="198" idx="2"/>
          </p:cNvCxnSpPr>
          <p:nvPr/>
        </p:nvCxnSpPr>
        <p:spPr>
          <a:xfrm>
            <a:off x="7338695" y="4427855"/>
            <a:ext cx="46418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19" idx="6"/>
            <a:endCxn id="201" idx="2"/>
          </p:cNvCxnSpPr>
          <p:nvPr/>
        </p:nvCxnSpPr>
        <p:spPr>
          <a:xfrm flipH="1">
            <a:off x="8673465" y="4427855"/>
            <a:ext cx="1016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19" idx="6"/>
            <a:endCxn id="200" idx="2"/>
          </p:cNvCxnSpPr>
          <p:nvPr/>
        </p:nvCxnSpPr>
        <p:spPr>
          <a:xfrm flipH="1">
            <a:off x="8268970" y="4427855"/>
            <a:ext cx="41465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77" idx="6"/>
            <a:endCxn id="200" idx="2"/>
          </p:cNvCxnSpPr>
          <p:nvPr/>
        </p:nvCxnSpPr>
        <p:spPr>
          <a:xfrm>
            <a:off x="7745730" y="4427855"/>
            <a:ext cx="52324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77" idx="6"/>
            <a:endCxn id="201" idx="2"/>
          </p:cNvCxnSpPr>
          <p:nvPr/>
        </p:nvCxnSpPr>
        <p:spPr>
          <a:xfrm>
            <a:off x="7745730" y="4427855"/>
            <a:ext cx="92773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 rot="5400000">
            <a:off x="7898130" y="54362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0" name="直接箭头连接符 209"/>
          <p:cNvCxnSpPr>
            <a:stCxn id="199" idx="6"/>
            <a:endCxn id="209" idx="2"/>
          </p:cNvCxnSpPr>
          <p:nvPr/>
        </p:nvCxnSpPr>
        <p:spPr>
          <a:xfrm>
            <a:off x="7345045" y="5201920"/>
            <a:ext cx="69850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6"/>
            <a:endCxn id="209" idx="2"/>
          </p:cNvCxnSpPr>
          <p:nvPr/>
        </p:nvCxnSpPr>
        <p:spPr>
          <a:xfrm>
            <a:off x="7802880" y="5201920"/>
            <a:ext cx="24066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H="1">
            <a:off x="8043545" y="5201920"/>
            <a:ext cx="22542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6"/>
            <a:endCxn id="209" idx="2"/>
          </p:cNvCxnSpPr>
          <p:nvPr/>
        </p:nvCxnSpPr>
        <p:spPr>
          <a:xfrm flipH="1">
            <a:off x="8043545" y="5201920"/>
            <a:ext cx="62992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758680" y="2658745"/>
            <a:ext cx="306705" cy="31178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2060" y="261683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</a:t>
            </a:r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214" name="椭圆 21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1825" y="1758950"/>
            <a:ext cx="584835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64865" y="284416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18180" y="4497070"/>
            <a:ext cx="153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2668270"/>
            <a:ext cx="2894965" cy="2364569"/>
            <a:chOff x="1328" y="4534"/>
            <a:chExt cx="4559" cy="2890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2" y="4546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69" y="5185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7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" y="5160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59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21" y="7124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20470" y="5669280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2190" y="3599180"/>
            <a:ext cx="76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  ...</a:t>
            </a:r>
            <a:endParaRPr lang="en-US" altLang="zh-CN" sz="1600" b="1"/>
          </a:p>
        </p:txBody>
      </p:sp>
      <p:sp>
        <p:nvSpPr>
          <p:cNvPr id="61" name="文本框 60"/>
          <p:cNvSpPr txBox="1"/>
          <p:nvPr/>
        </p:nvSpPr>
        <p:spPr>
          <a:xfrm>
            <a:off x="5881370" y="3411855"/>
            <a:ext cx="116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Extract Frame</a:t>
            </a:r>
            <a:endParaRPr lang="zh-CN" altLang="en-US" sz="1200" b="1"/>
          </a:p>
        </p:txBody>
      </p:sp>
      <p:sp>
        <p:nvSpPr>
          <p:cNvPr id="93" name="文本框 92"/>
          <p:cNvSpPr txBox="1"/>
          <p:nvPr/>
        </p:nvSpPr>
        <p:spPr>
          <a:xfrm>
            <a:off x="5852795" y="3968750"/>
            <a:ext cx="121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Classify Frame</a:t>
            </a:r>
            <a:endParaRPr lang="zh-CN" altLang="en-US" sz="1200" b="1"/>
          </a:p>
        </p:txBody>
      </p:sp>
      <p:grpSp>
        <p:nvGrpSpPr>
          <p:cNvPr id="110" name="组合 109"/>
          <p:cNvGrpSpPr/>
          <p:nvPr/>
        </p:nvGrpSpPr>
        <p:grpSpPr>
          <a:xfrm>
            <a:off x="5383530" y="2693670"/>
            <a:ext cx="2157095" cy="2325370"/>
            <a:chOff x="8463" y="4702"/>
            <a:chExt cx="3232" cy="3310"/>
          </a:xfrm>
        </p:grpSpPr>
        <p:sp>
          <p:nvSpPr>
            <p:cNvPr id="27" name="圆角矩形 26"/>
            <p:cNvSpPr/>
            <p:nvPr/>
          </p:nvSpPr>
          <p:spPr>
            <a:xfrm>
              <a:off x="8664" y="5270"/>
              <a:ext cx="2834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8948" y="4702"/>
              <a:ext cx="2265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8948" y="7650"/>
              <a:ext cx="2267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739" y="5323"/>
              <a:ext cx="2683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28" idx="3"/>
            </p:cNvCxnSpPr>
            <p:nvPr/>
          </p:nvCxnSpPr>
          <p:spPr>
            <a:xfrm flipH="1">
              <a:off x="10078" y="5065"/>
              <a:ext cx="3" cy="22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63" y="6117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55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463" y="6944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58" y="6997"/>
              <a:ext cx="1079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437" y="6997"/>
              <a:ext cx="1168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63" idx="0"/>
            </p:cNvCxnSpPr>
            <p:nvPr/>
          </p:nvCxnSpPr>
          <p:spPr>
            <a:xfrm flipH="1">
              <a:off x="11122" y="5626"/>
              <a:ext cx="1" cy="5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37" idx="0"/>
            </p:cNvCxnSpPr>
            <p:nvPr/>
          </p:nvCxnSpPr>
          <p:spPr>
            <a:xfrm flipH="1">
              <a:off x="9041" y="5634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文档 50"/>
            <p:cNvSpPr/>
            <p:nvPr/>
          </p:nvSpPr>
          <p:spPr>
            <a:xfrm>
              <a:off x="8991" y="576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904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1111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2"/>
              <a:endCxn id="30" idx="1"/>
            </p:cNvCxnSpPr>
            <p:nvPr/>
          </p:nvCxnSpPr>
          <p:spPr>
            <a:xfrm>
              <a:off x="9097" y="7239"/>
              <a:ext cx="985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0" idx="2"/>
              <a:endCxn id="30" idx="1"/>
            </p:cNvCxnSpPr>
            <p:nvPr/>
          </p:nvCxnSpPr>
          <p:spPr>
            <a:xfrm flipH="1">
              <a:off x="10082" y="7239"/>
              <a:ext cx="940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063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文档 94"/>
            <p:cNvSpPr/>
            <p:nvPr/>
          </p:nvSpPr>
          <p:spPr>
            <a:xfrm>
              <a:off x="11068" y="5758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流程图: 文档 95"/>
            <p:cNvSpPr/>
            <p:nvPr/>
          </p:nvSpPr>
          <p:spPr>
            <a:xfrm>
              <a:off x="9001" y="658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图: 文档 107"/>
            <p:cNvSpPr/>
            <p:nvPr/>
          </p:nvSpPr>
          <p:spPr>
            <a:xfrm>
              <a:off x="11072" y="6595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05475" y="26936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3" name="文本框 172"/>
          <p:cNvSpPr txBox="1"/>
          <p:nvPr/>
        </p:nvSpPr>
        <p:spPr>
          <a:xfrm>
            <a:off x="5707380" y="477266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4" name="文本框 173"/>
          <p:cNvSpPr txBox="1"/>
          <p:nvPr/>
        </p:nvSpPr>
        <p:spPr>
          <a:xfrm>
            <a:off x="6153150" y="4175760"/>
            <a:ext cx="617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...</a:t>
            </a:r>
            <a:endParaRPr lang="en-US" altLang="zh-CN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5942330" y="303022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Split_</a:t>
            </a:r>
            <a:r>
              <a:rPr lang="en-US" altLang="zh-CN" sz="1200" b="1"/>
              <a:t>Video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175" name="文本框 174"/>
          <p:cNvSpPr txBox="1"/>
          <p:nvPr/>
        </p:nvSpPr>
        <p:spPr>
          <a:xfrm>
            <a:off x="5111750" y="5669280"/>
            <a:ext cx="3069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Video Analytics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8947150" y="3072130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流程图: 磁盘 176"/>
          <p:cNvSpPr/>
          <p:nvPr/>
        </p:nvSpPr>
        <p:spPr>
          <a:xfrm>
            <a:off x="9126220" y="2693670"/>
            <a:ext cx="142875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流程图: 磁盘 178"/>
          <p:cNvSpPr/>
          <p:nvPr/>
        </p:nvSpPr>
        <p:spPr>
          <a:xfrm>
            <a:off x="9124315" y="4681220"/>
            <a:ext cx="143002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8994140" y="310705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593580" y="2997835"/>
            <a:ext cx="62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83" name="直接箭头连接符 182"/>
          <p:cNvCxnSpPr>
            <a:stCxn id="177" idx="3"/>
          </p:cNvCxnSpPr>
          <p:nvPr/>
        </p:nvCxnSpPr>
        <p:spPr>
          <a:xfrm flipH="1">
            <a:off x="9838690" y="2934970"/>
            <a:ext cx="1905" cy="147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8830945" y="3635375"/>
            <a:ext cx="203898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8890635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endCxn id="197" idx="0"/>
          </p:cNvCxnSpPr>
          <p:nvPr/>
        </p:nvCxnSpPr>
        <p:spPr>
          <a:xfrm>
            <a:off x="9833610" y="3260725"/>
            <a:ext cx="675005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0"/>
          </p:cNvCxnSpPr>
          <p:nvPr/>
        </p:nvCxnSpPr>
        <p:spPr>
          <a:xfrm flipH="1">
            <a:off x="9196070" y="3250565"/>
            <a:ext cx="647065" cy="4203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流程图: 文档 187"/>
          <p:cNvSpPr/>
          <p:nvPr/>
        </p:nvSpPr>
        <p:spPr>
          <a:xfrm>
            <a:off x="946467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流程图: 文档 188"/>
          <p:cNvSpPr/>
          <p:nvPr/>
        </p:nvSpPr>
        <p:spPr>
          <a:xfrm>
            <a:off x="10115550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189"/>
          <p:cNvCxnSpPr>
            <a:stCxn id="185" idx="2"/>
            <a:endCxn id="200" idx="0"/>
          </p:cNvCxnSpPr>
          <p:nvPr/>
        </p:nvCxnSpPr>
        <p:spPr>
          <a:xfrm>
            <a:off x="9196070" y="3832225"/>
            <a:ext cx="643890" cy="363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流程图: 文档 190"/>
          <p:cNvSpPr/>
          <p:nvPr/>
        </p:nvSpPr>
        <p:spPr>
          <a:xfrm>
            <a:off x="9471660" y="396367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7" idx="2"/>
          </p:cNvCxnSpPr>
          <p:nvPr/>
        </p:nvCxnSpPr>
        <p:spPr>
          <a:xfrm flipH="1">
            <a:off x="9839960" y="3832225"/>
            <a:ext cx="668655" cy="349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文档 192"/>
          <p:cNvSpPr/>
          <p:nvPr/>
        </p:nvSpPr>
        <p:spPr>
          <a:xfrm>
            <a:off x="10118725" y="39808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9589135" y="3568065"/>
            <a:ext cx="595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...</a:t>
            </a:r>
            <a:endParaRPr lang="en-US" altLang="zh-CN" sz="1600" b="1"/>
          </a:p>
        </p:txBody>
      </p:sp>
      <p:cxnSp>
        <p:nvCxnSpPr>
          <p:cNvPr id="195" name="直接箭头连接符 194"/>
          <p:cNvCxnSpPr>
            <a:stCxn id="201" idx="2"/>
            <a:endCxn id="179" idx="1"/>
          </p:cNvCxnSpPr>
          <p:nvPr/>
        </p:nvCxnSpPr>
        <p:spPr>
          <a:xfrm flipH="1">
            <a:off x="9839325" y="4392295"/>
            <a:ext cx="635" cy="288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10203180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8431530" y="3249930"/>
            <a:ext cx="1023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Train</a:t>
            </a:r>
            <a:r>
              <a:rPr lang="en-US" altLang="zh-CN" sz="1200" b="1"/>
              <a:t> </a:t>
            </a:r>
            <a:r>
              <a:rPr lang="zh-CN" altLang="en-US" sz="1200" b="1"/>
              <a:t>Mode</a:t>
            </a:r>
            <a:r>
              <a:rPr lang="en-US" altLang="zh-CN" sz="1200" b="1"/>
              <a:t>l</a:t>
            </a:r>
            <a:endParaRPr lang="en-US" altLang="zh-CN" sz="1200" b="1"/>
          </a:p>
        </p:txBody>
      </p:sp>
      <p:sp>
        <p:nvSpPr>
          <p:cNvPr id="200" name="圆角矩形 199"/>
          <p:cNvSpPr/>
          <p:nvPr/>
        </p:nvSpPr>
        <p:spPr>
          <a:xfrm>
            <a:off x="8945880" y="4195445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圆角矩形 200"/>
          <p:cNvSpPr/>
          <p:nvPr/>
        </p:nvSpPr>
        <p:spPr>
          <a:xfrm>
            <a:off x="8993505" y="423100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9847580" y="3324860"/>
            <a:ext cx="3810" cy="3130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9842500" y="3844925"/>
            <a:ext cx="5080" cy="351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流程图: 文档 205"/>
          <p:cNvSpPr/>
          <p:nvPr/>
        </p:nvSpPr>
        <p:spPr>
          <a:xfrm>
            <a:off x="9789795" y="340614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流程图: 文档 206"/>
          <p:cNvSpPr/>
          <p:nvPr/>
        </p:nvSpPr>
        <p:spPr>
          <a:xfrm>
            <a:off x="981773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文档 207"/>
          <p:cNvSpPr/>
          <p:nvPr/>
        </p:nvSpPr>
        <p:spPr>
          <a:xfrm>
            <a:off x="9847580" y="34601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文档 208"/>
          <p:cNvSpPr/>
          <p:nvPr/>
        </p:nvSpPr>
        <p:spPr>
          <a:xfrm>
            <a:off x="9789160" y="396430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文档 209"/>
          <p:cNvSpPr/>
          <p:nvPr/>
        </p:nvSpPr>
        <p:spPr>
          <a:xfrm>
            <a:off x="9816465" y="399859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文档 210"/>
          <p:cNvSpPr/>
          <p:nvPr/>
        </p:nvSpPr>
        <p:spPr>
          <a:xfrm>
            <a:off x="9846310" y="401828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9066530" y="4126865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214" name="文本框 213"/>
          <p:cNvSpPr txBox="1"/>
          <p:nvPr/>
        </p:nvSpPr>
        <p:spPr>
          <a:xfrm>
            <a:off x="9117965" y="2719705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5" name="文本框 214"/>
          <p:cNvSpPr txBox="1"/>
          <p:nvPr/>
        </p:nvSpPr>
        <p:spPr>
          <a:xfrm>
            <a:off x="9093835" y="47002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6" name="文本框 215"/>
          <p:cNvSpPr txBox="1"/>
          <p:nvPr/>
        </p:nvSpPr>
        <p:spPr>
          <a:xfrm>
            <a:off x="8676005" y="5669280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Pywren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ym typeface="+mn-ea"/>
              </a:rPr>
              <a:t>vs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Lithops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27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12720" y="1380490"/>
          <a:ext cx="6767195" cy="442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2228850"/>
                <a:gridCol w="2390775"/>
              </a:tblGrid>
              <a:tr h="58356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P</a:t>
                      </a:r>
                      <a:r>
                        <a:rPr lang="en-US" altLang="zh-CN" dirty="0"/>
                        <a:t>ywren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Lithops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M</a:t>
                      </a:r>
                      <a:r>
                        <a:rPr lang="en-US" altLang="zh-CN" dirty="0"/>
                        <a:t>ap️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Map&amp;MapR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</a:tr>
              <a:tr h="1085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Composability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None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Dynamic compositions of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functions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58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Runtime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Fixed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Based on Docker</a:t>
                      </a:r>
                      <a:r>
                        <a:rPr lang="zh-CN" altLang="en-US" sz="1800" dirty="0">
                          <a:sym typeface="+mn-ea"/>
                        </a:rPr>
                        <a:t>（</a:t>
                      </a:r>
                      <a:r>
                        <a:rPr lang="en-US" altLang="zh-CN" sz="1800" dirty="0">
                          <a:sym typeface="+mn-ea"/>
                        </a:rPr>
                        <a:t>custom runtime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1410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Open-source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portability &amp;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extensibility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IBM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Google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</a:t>
                      </a:r>
                      <a:r>
                        <a:rPr lang="en-US" altLang="zh-CN" sz="1800" dirty="0">
                          <a:sym typeface="+mn-ea"/>
                        </a:rPr>
                        <a:t>liyun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Pywren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US" altLang="zh-CN"/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Map-reduce style serverless framework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Pywren: Occupy the Cloud: Distributed Computing for the 99%  SoCC’17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90920" y="2030095"/>
            <a:ext cx="9525" cy="39751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00655" y="5887085"/>
            <a:ext cx="99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Client</a:t>
            </a:r>
            <a:endParaRPr lang="en-US" altLang="zh-CN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8492490" y="5887085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</a:t>
            </a:r>
            <a:r>
              <a:rPr lang="en-US" altLang="zh-CN" sz="2400" b="1"/>
              <a:t>liyun</a:t>
            </a:r>
            <a:endParaRPr lang="en-US" altLang="zh-CN" sz="2400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5" y="2214880"/>
            <a:ext cx="2105660" cy="125857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719070" y="4195445"/>
            <a:ext cx="960755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9230" y="4195445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Pywren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>
            <a:off x="3199765" y="3473450"/>
            <a:ext cx="0" cy="721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3"/>
            <a:endCxn id="35" idx="1"/>
          </p:cNvCxnSpPr>
          <p:nvPr/>
        </p:nvCxnSpPr>
        <p:spPr>
          <a:xfrm flipV="1">
            <a:off x="3661410" y="4017645"/>
            <a:ext cx="675005" cy="3619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6" idx="1"/>
          </p:cNvCxnSpPr>
          <p:nvPr/>
        </p:nvCxnSpPr>
        <p:spPr>
          <a:xfrm>
            <a:off x="3698875" y="4388485"/>
            <a:ext cx="634365" cy="3225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36415" y="383349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Invocation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333240" y="4388485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Serialize put in Baas</a:t>
            </a:r>
            <a:endParaRPr lang="en-US" altLang="zh-CN"/>
          </a:p>
        </p:txBody>
      </p:sp>
      <p:cxnSp>
        <p:nvCxnSpPr>
          <p:cNvPr id="39" name="直接连接符 38"/>
          <p:cNvCxnSpPr>
            <a:stCxn id="35" idx="3"/>
          </p:cNvCxnSpPr>
          <p:nvPr/>
        </p:nvCxnSpPr>
        <p:spPr>
          <a:xfrm>
            <a:off x="5581015" y="4017645"/>
            <a:ext cx="1453515" cy="5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2" idx="2"/>
          </p:cNvCxnSpPr>
          <p:nvPr/>
        </p:nvCxnSpPr>
        <p:spPr>
          <a:xfrm flipV="1">
            <a:off x="7025005" y="3108960"/>
            <a:ext cx="8890" cy="923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496685" y="2718435"/>
            <a:ext cx="1074420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71285" y="274066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Ali</a:t>
            </a:r>
            <a:r>
              <a:rPr lang="en-US" altLang="zh-CN"/>
              <a:t>yun FC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36" idx="3"/>
          </p:cNvCxnSpPr>
          <p:nvPr/>
        </p:nvCxnSpPr>
        <p:spPr>
          <a:xfrm>
            <a:off x="5960745" y="4711065"/>
            <a:ext cx="26549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7571105" y="2902585"/>
            <a:ext cx="1073150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1" idx="3"/>
          </p:cNvCxnSpPr>
          <p:nvPr/>
        </p:nvCxnSpPr>
        <p:spPr>
          <a:xfrm flipV="1">
            <a:off x="7571105" y="2419985"/>
            <a:ext cx="1054100" cy="482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3"/>
          </p:cNvCxnSpPr>
          <p:nvPr/>
        </p:nvCxnSpPr>
        <p:spPr>
          <a:xfrm>
            <a:off x="7571105" y="2902585"/>
            <a:ext cx="105410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750300" y="2214880"/>
            <a:ext cx="158686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my_function(3)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750300" y="268668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my_function(6)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750300" y="315785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my_function(9)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8639175" y="4540885"/>
            <a:ext cx="1969135" cy="924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6045" y="4824095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liyun OSS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9129395" y="3551555"/>
            <a:ext cx="0" cy="998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060940" y="3561080"/>
            <a:ext cx="0" cy="979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57620" y="4390390"/>
            <a:ext cx="2195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Function code &amp; data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753985" y="3733800"/>
            <a:ext cx="1441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Function code </a:t>
            </a:r>
            <a:endParaRPr lang="en-US" altLang="zh-CN" sz="1600"/>
          </a:p>
          <a:p>
            <a:pPr algn="ctr"/>
            <a:r>
              <a:rPr lang="en-US" altLang="zh-CN" sz="1600"/>
              <a:t>&amp; data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322435" y="3733800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3194685" y="5294630"/>
            <a:ext cx="544957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96050" y="4948555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60" name="直接箭头连接符 59"/>
          <p:cNvCxnSpPr>
            <a:endCxn id="31" idx="2"/>
          </p:cNvCxnSpPr>
          <p:nvPr/>
        </p:nvCxnSpPr>
        <p:spPr>
          <a:xfrm flipV="1">
            <a:off x="3194685" y="4563745"/>
            <a:ext cx="635" cy="7283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太阳形 3"/>
          <p:cNvSpPr/>
          <p:nvPr/>
        </p:nvSpPr>
        <p:spPr>
          <a:xfrm>
            <a:off x="3763010" y="2332355"/>
            <a:ext cx="363855" cy="38608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92593 L -0.0456771 0.26120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8438 0.267037 L 0.035 0.290741 " pathEditMode="relative" ptsTypes="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33 0.290741 L 0.403594 0.305556 " pathEditMode="relative" ptsTypes="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927 0.298148 L 0.0907812 0.234537 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146 0.216759 L 0.233854 0.101389 " pathEditMode="relative" ptsTypes="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854 0.0984259 L 0.381927 0.0807407 " pathEditMode="relative" ptsTypes="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76 0.0837037 L 0.478438 0.258241 " pathEditMode="relative" ptsTypes="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937 0.272963 L -0.0381771 0.382407 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4" grpId="3" bldLvl="0" animBg="1"/>
      <p:bldP spid="4" grpId="4" bldLvl="0" animBg="1"/>
      <p:bldP spid="4" grpId="5" bldLvl="0" animBg="1"/>
      <p:bldP spid="4" grpId="6" bldLvl="0" animBg="1"/>
      <p:bldP spid="4" grpId="7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Decentralized schedule + Multistage </a:t>
            </a:r>
            <a:r>
              <a:rPr lang="en-US" altLang="zh-CN"/>
              <a:t>shuffle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10280015" y="3589655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9986010" y="3589655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10280015" y="3590290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9989185" y="3590290"/>
            <a:ext cx="58547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9988550" y="358965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9986010" y="3589655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9697085" y="3589655"/>
            <a:ext cx="58293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9697085" y="358965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10469880" y="338328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0175240" y="338328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9881235" y="338328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9592945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10175240" y="425323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9883775" y="425323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117" idx="6"/>
            <a:endCxn id="120" idx="2"/>
          </p:cNvCxnSpPr>
          <p:nvPr/>
        </p:nvCxnSpPr>
        <p:spPr>
          <a:xfrm>
            <a:off x="8748395" y="3589655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8" idx="6"/>
            <a:endCxn id="121" idx="2"/>
          </p:cNvCxnSpPr>
          <p:nvPr/>
        </p:nvCxnSpPr>
        <p:spPr>
          <a:xfrm>
            <a:off x="8454390" y="3589655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6" idx="6"/>
            <a:endCxn id="120" idx="2"/>
          </p:cNvCxnSpPr>
          <p:nvPr/>
        </p:nvCxnSpPr>
        <p:spPr>
          <a:xfrm flipH="1">
            <a:off x="8748395" y="3589655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6" idx="6"/>
            <a:endCxn id="121" idx="2"/>
          </p:cNvCxnSpPr>
          <p:nvPr/>
        </p:nvCxnSpPr>
        <p:spPr>
          <a:xfrm flipH="1">
            <a:off x="8457565" y="3589655"/>
            <a:ext cx="58547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7" idx="6"/>
            <a:endCxn id="121" idx="2"/>
          </p:cNvCxnSpPr>
          <p:nvPr/>
        </p:nvCxnSpPr>
        <p:spPr>
          <a:xfrm flipH="1">
            <a:off x="8457565" y="358965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8" idx="6"/>
            <a:endCxn id="120" idx="2"/>
          </p:cNvCxnSpPr>
          <p:nvPr/>
        </p:nvCxnSpPr>
        <p:spPr>
          <a:xfrm>
            <a:off x="8454390" y="3589655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6"/>
            <a:endCxn id="120" idx="2"/>
          </p:cNvCxnSpPr>
          <p:nvPr/>
        </p:nvCxnSpPr>
        <p:spPr>
          <a:xfrm>
            <a:off x="8166100" y="3589020"/>
            <a:ext cx="58293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9" idx="6"/>
            <a:endCxn id="121" idx="2"/>
          </p:cNvCxnSpPr>
          <p:nvPr/>
        </p:nvCxnSpPr>
        <p:spPr>
          <a:xfrm>
            <a:off x="8166100" y="3589020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5400000">
            <a:off x="8938260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rot="5400000">
            <a:off x="8643620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5400000">
            <a:off x="8349615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061325" y="338201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5400000">
            <a:off x="8643620" y="425259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5400000">
            <a:off x="8352155" y="425259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134" idx="6"/>
            <a:endCxn id="137" idx="2"/>
          </p:cNvCxnSpPr>
          <p:nvPr/>
        </p:nvCxnSpPr>
        <p:spPr>
          <a:xfrm>
            <a:off x="7211695" y="3589655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35" idx="6"/>
            <a:endCxn id="138" idx="2"/>
          </p:cNvCxnSpPr>
          <p:nvPr/>
        </p:nvCxnSpPr>
        <p:spPr>
          <a:xfrm>
            <a:off x="6917690" y="3589655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33" idx="6"/>
            <a:endCxn id="137" idx="2"/>
          </p:cNvCxnSpPr>
          <p:nvPr/>
        </p:nvCxnSpPr>
        <p:spPr>
          <a:xfrm flipH="1">
            <a:off x="7211695" y="3589655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33" idx="6"/>
            <a:endCxn id="138" idx="2"/>
          </p:cNvCxnSpPr>
          <p:nvPr/>
        </p:nvCxnSpPr>
        <p:spPr>
          <a:xfrm flipH="1">
            <a:off x="6920865" y="3589655"/>
            <a:ext cx="58547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34" idx="6"/>
            <a:endCxn id="138" idx="2"/>
          </p:cNvCxnSpPr>
          <p:nvPr/>
        </p:nvCxnSpPr>
        <p:spPr>
          <a:xfrm flipH="1">
            <a:off x="6920865" y="358965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35" idx="6"/>
            <a:endCxn id="137" idx="2"/>
          </p:cNvCxnSpPr>
          <p:nvPr/>
        </p:nvCxnSpPr>
        <p:spPr>
          <a:xfrm>
            <a:off x="6917690" y="3589655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36" idx="6"/>
            <a:endCxn id="137" idx="2"/>
          </p:cNvCxnSpPr>
          <p:nvPr/>
        </p:nvCxnSpPr>
        <p:spPr>
          <a:xfrm>
            <a:off x="6629400" y="3589020"/>
            <a:ext cx="58293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36" idx="6"/>
            <a:endCxn id="138" idx="2"/>
          </p:cNvCxnSpPr>
          <p:nvPr/>
        </p:nvCxnSpPr>
        <p:spPr>
          <a:xfrm>
            <a:off x="6629400" y="3589020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rot="5400000">
            <a:off x="7401560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5400000">
            <a:off x="7106920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 rot="5400000">
            <a:off x="6812915" y="338264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5400000">
            <a:off x="6524625" y="338201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 rot="5400000">
            <a:off x="7106920" y="425259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 rot="5400000">
            <a:off x="6815455" y="425259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7617460" y="319849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40" name="文本框 139"/>
          <p:cNvSpPr txBox="1"/>
          <p:nvPr/>
        </p:nvSpPr>
        <p:spPr>
          <a:xfrm>
            <a:off x="9149080" y="319849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41" name="文本框 140"/>
          <p:cNvSpPr txBox="1"/>
          <p:nvPr/>
        </p:nvSpPr>
        <p:spPr>
          <a:xfrm>
            <a:off x="7409815" y="399986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42" name="文本框 141"/>
          <p:cNvSpPr txBox="1"/>
          <p:nvPr/>
        </p:nvSpPr>
        <p:spPr>
          <a:xfrm>
            <a:off x="8941435" y="399986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43" name="椭圆 142"/>
          <p:cNvSpPr/>
          <p:nvPr/>
        </p:nvSpPr>
        <p:spPr>
          <a:xfrm rot="5400000">
            <a:off x="6815708" y="524120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5400000">
            <a:off x="7069073" y="524183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 rot="5400000">
            <a:off x="8352408" y="524247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 rot="5400000">
            <a:off x="8643238" y="524310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 rot="5400000">
            <a:off x="9883393" y="524374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5400000">
            <a:off x="10167238" y="524183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38" idx="6"/>
            <a:endCxn id="143" idx="2"/>
          </p:cNvCxnSpPr>
          <p:nvPr/>
        </p:nvCxnSpPr>
        <p:spPr>
          <a:xfrm>
            <a:off x="6920865" y="4458970"/>
            <a:ext cx="0" cy="778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21" idx="5"/>
            <a:endCxn id="143" idx="2"/>
          </p:cNvCxnSpPr>
          <p:nvPr/>
        </p:nvCxnSpPr>
        <p:spPr>
          <a:xfrm flipH="1">
            <a:off x="6920865" y="4428490"/>
            <a:ext cx="1464945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5"/>
            <a:endCxn id="143" idx="2"/>
          </p:cNvCxnSpPr>
          <p:nvPr/>
        </p:nvCxnSpPr>
        <p:spPr>
          <a:xfrm flipH="1">
            <a:off x="6920865" y="4429125"/>
            <a:ext cx="2996565" cy="808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38" idx="6"/>
            <a:endCxn id="144" idx="2"/>
          </p:cNvCxnSpPr>
          <p:nvPr/>
        </p:nvCxnSpPr>
        <p:spPr>
          <a:xfrm>
            <a:off x="6920865" y="4458970"/>
            <a:ext cx="253365" cy="779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44" idx="2"/>
          </p:cNvCxnSpPr>
          <p:nvPr/>
        </p:nvCxnSpPr>
        <p:spPr>
          <a:xfrm flipH="1">
            <a:off x="7174230" y="4428490"/>
            <a:ext cx="1211580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25" idx="5"/>
            <a:endCxn id="144" idx="2"/>
          </p:cNvCxnSpPr>
          <p:nvPr/>
        </p:nvCxnSpPr>
        <p:spPr>
          <a:xfrm flipH="1">
            <a:off x="7174230" y="4429125"/>
            <a:ext cx="2743200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1" idx="6"/>
            <a:endCxn id="145" idx="2"/>
          </p:cNvCxnSpPr>
          <p:nvPr/>
        </p:nvCxnSpPr>
        <p:spPr>
          <a:xfrm>
            <a:off x="8457565" y="4458970"/>
            <a:ext cx="0" cy="779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8" idx="6"/>
            <a:endCxn id="145" idx="2"/>
          </p:cNvCxnSpPr>
          <p:nvPr/>
        </p:nvCxnSpPr>
        <p:spPr>
          <a:xfrm>
            <a:off x="6920865" y="4458970"/>
            <a:ext cx="1536700" cy="779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25" idx="5"/>
            <a:endCxn id="145" idx="2"/>
          </p:cNvCxnSpPr>
          <p:nvPr/>
        </p:nvCxnSpPr>
        <p:spPr>
          <a:xfrm flipH="1">
            <a:off x="8457565" y="4429125"/>
            <a:ext cx="1459865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37" idx="7"/>
            <a:endCxn id="146" idx="2"/>
          </p:cNvCxnSpPr>
          <p:nvPr/>
        </p:nvCxnSpPr>
        <p:spPr>
          <a:xfrm>
            <a:off x="7284085" y="4428490"/>
            <a:ext cx="1464310" cy="810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37" idx="7"/>
            <a:endCxn id="147" idx="3"/>
          </p:cNvCxnSpPr>
          <p:nvPr/>
        </p:nvCxnSpPr>
        <p:spPr>
          <a:xfrm>
            <a:off x="7284085" y="4428490"/>
            <a:ext cx="2632710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37" idx="7"/>
            <a:endCxn id="148" idx="3"/>
          </p:cNvCxnSpPr>
          <p:nvPr/>
        </p:nvCxnSpPr>
        <p:spPr>
          <a:xfrm>
            <a:off x="7284085" y="4428490"/>
            <a:ext cx="2916555" cy="840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20" idx="6"/>
            <a:endCxn id="146" idx="2"/>
          </p:cNvCxnSpPr>
          <p:nvPr/>
        </p:nvCxnSpPr>
        <p:spPr>
          <a:xfrm flipH="1">
            <a:off x="8748395" y="4458970"/>
            <a:ext cx="635" cy="780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20" idx="6"/>
            <a:endCxn id="147" idx="3"/>
          </p:cNvCxnSpPr>
          <p:nvPr/>
        </p:nvCxnSpPr>
        <p:spPr>
          <a:xfrm>
            <a:off x="8749030" y="4458970"/>
            <a:ext cx="1167765" cy="8115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20" idx="6"/>
            <a:endCxn id="148" idx="3"/>
          </p:cNvCxnSpPr>
          <p:nvPr/>
        </p:nvCxnSpPr>
        <p:spPr>
          <a:xfrm>
            <a:off x="8749030" y="4458970"/>
            <a:ext cx="1451610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24" idx="6"/>
            <a:endCxn id="148" idx="2"/>
          </p:cNvCxnSpPr>
          <p:nvPr/>
        </p:nvCxnSpPr>
        <p:spPr>
          <a:xfrm flipH="1">
            <a:off x="10272395" y="4459605"/>
            <a:ext cx="8255" cy="778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24" idx="6"/>
            <a:endCxn id="146" idx="2"/>
          </p:cNvCxnSpPr>
          <p:nvPr/>
        </p:nvCxnSpPr>
        <p:spPr>
          <a:xfrm flipH="1">
            <a:off x="8748395" y="4459605"/>
            <a:ext cx="1532255" cy="779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24" idx="6"/>
            <a:endCxn id="147" idx="2"/>
          </p:cNvCxnSpPr>
          <p:nvPr/>
        </p:nvCxnSpPr>
        <p:spPr>
          <a:xfrm flipH="1">
            <a:off x="9988550" y="4459605"/>
            <a:ext cx="292100" cy="780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7409815" y="499046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68" name="文本框 167"/>
          <p:cNvSpPr txBox="1"/>
          <p:nvPr/>
        </p:nvSpPr>
        <p:spPr>
          <a:xfrm>
            <a:off x="8941435" y="499046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69" name="圆角矩形 168"/>
          <p:cNvSpPr/>
          <p:nvPr/>
        </p:nvSpPr>
        <p:spPr>
          <a:xfrm>
            <a:off x="6461760" y="319849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7979410" y="319849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9509125" y="319849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 rot="5400000">
            <a:off x="5382895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5400000">
            <a:off x="5088255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5400000">
            <a:off x="4794250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5400000">
            <a:off x="450596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5400000">
            <a:off x="385127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5400000">
            <a:off x="355663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5400000">
            <a:off x="326263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5400000">
            <a:off x="2974340" y="332676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5400000">
            <a:off x="231457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5400000">
            <a:off x="201993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5400000">
            <a:off x="172593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5400000">
            <a:off x="1437640" y="332676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2531110" y="312991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85" name="文本框 184"/>
          <p:cNvSpPr txBox="1"/>
          <p:nvPr/>
        </p:nvSpPr>
        <p:spPr>
          <a:xfrm>
            <a:off x="4058285" y="312991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86" name="椭圆 185"/>
          <p:cNvSpPr/>
          <p:nvPr/>
        </p:nvSpPr>
        <p:spPr>
          <a:xfrm rot="5400000">
            <a:off x="1726183" y="502974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4" name="直接箭头连接符 193"/>
          <p:cNvCxnSpPr>
            <a:stCxn id="183" idx="6"/>
            <a:endCxn id="186" idx="2"/>
          </p:cNvCxnSpPr>
          <p:nvPr/>
        </p:nvCxnSpPr>
        <p:spPr>
          <a:xfrm>
            <a:off x="1543050" y="3533775"/>
            <a:ext cx="288290" cy="1492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82" idx="6"/>
            <a:endCxn id="186" idx="2"/>
          </p:cNvCxnSpPr>
          <p:nvPr/>
        </p:nvCxnSpPr>
        <p:spPr>
          <a:xfrm>
            <a:off x="1831340" y="3534410"/>
            <a:ext cx="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81" idx="5"/>
            <a:endCxn id="186" idx="2"/>
          </p:cNvCxnSpPr>
          <p:nvPr/>
        </p:nvCxnSpPr>
        <p:spPr>
          <a:xfrm flipH="1">
            <a:off x="1831340" y="3503295"/>
            <a:ext cx="221615" cy="1522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80" idx="6"/>
            <a:endCxn id="186" idx="2"/>
          </p:cNvCxnSpPr>
          <p:nvPr/>
        </p:nvCxnSpPr>
        <p:spPr>
          <a:xfrm flipH="1">
            <a:off x="1831340" y="3534410"/>
            <a:ext cx="588645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9" idx="5"/>
            <a:endCxn id="186" idx="2"/>
          </p:cNvCxnSpPr>
          <p:nvPr/>
        </p:nvCxnSpPr>
        <p:spPr>
          <a:xfrm flipH="1">
            <a:off x="1831340" y="3502660"/>
            <a:ext cx="1176020" cy="1523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78" idx="6"/>
            <a:endCxn id="186" idx="2"/>
          </p:cNvCxnSpPr>
          <p:nvPr/>
        </p:nvCxnSpPr>
        <p:spPr>
          <a:xfrm flipH="1">
            <a:off x="1831340" y="3534410"/>
            <a:ext cx="153670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77" idx="5"/>
            <a:endCxn id="186" idx="2"/>
          </p:cNvCxnSpPr>
          <p:nvPr/>
        </p:nvCxnSpPr>
        <p:spPr>
          <a:xfrm flipH="1">
            <a:off x="1831340" y="3503295"/>
            <a:ext cx="1758315" cy="1522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76" idx="5"/>
          </p:cNvCxnSpPr>
          <p:nvPr/>
        </p:nvCxnSpPr>
        <p:spPr>
          <a:xfrm flipH="1">
            <a:off x="1855470" y="350329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175" idx="5"/>
            <a:endCxn id="186" idx="2"/>
          </p:cNvCxnSpPr>
          <p:nvPr/>
        </p:nvCxnSpPr>
        <p:spPr>
          <a:xfrm flipH="1">
            <a:off x="1831340" y="3503295"/>
            <a:ext cx="2707640" cy="1522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74" idx="5"/>
            <a:endCxn id="186" idx="2"/>
          </p:cNvCxnSpPr>
          <p:nvPr/>
        </p:nvCxnSpPr>
        <p:spPr>
          <a:xfrm flipH="1">
            <a:off x="1831340" y="3503930"/>
            <a:ext cx="2995930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73" idx="5"/>
            <a:endCxn id="186" idx="2"/>
          </p:cNvCxnSpPr>
          <p:nvPr/>
        </p:nvCxnSpPr>
        <p:spPr>
          <a:xfrm flipH="1">
            <a:off x="1831340" y="3503930"/>
            <a:ext cx="3289935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72" idx="5"/>
            <a:endCxn id="186" idx="2"/>
          </p:cNvCxnSpPr>
          <p:nvPr/>
        </p:nvCxnSpPr>
        <p:spPr>
          <a:xfrm flipH="1">
            <a:off x="1831340" y="3503930"/>
            <a:ext cx="3584575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 rot="5400000">
            <a:off x="5382895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 rot="5400000">
            <a:off x="5088255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 rot="5400000">
            <a:off x="4794250" y="332803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 rot="5400000">
            <a:off x="450596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rot="5400000">
            <a:off x="385127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 rot="5400000">
            <a:off x="355663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rot="5400000">
            <a:off x="326263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 rot="5400000">
            <a:off x="2974340" y="332676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 rot="5400000">
            <a:off x="231457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 rot="5400000">
            <a:off x="2019935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 rot="5400000">
            <a:off x="1725930" y="332740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 rot="5400000">
            <a:off x="1437640" y="332676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2531110" y="312991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227" name="文本框 226"/>
          <p:cNvSpPr txBox="1"/>
          <p:nvPr/>
        </p:nvSpPr>
        <p:spPr>
          <a:xfrm>
            <a:off x="4058285" y="312991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228" name="椭圆 227"/>
          <p:cNvSpPr/>
          <p:nvPr/>
        </p:nvSpPr>
        <p:spPr>
          <a:xfrm rot="5400000">
            <a:off x="1726183" y="502974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9" name="直接箭头连接符 228"/>
          <p:cNvCxnSpPr>
            <a:stCxn id="225" idx="6"/>
            <a:endCxn id="228" idx="2"/>
          </p:cNvCxnSpPr>
          <p:nvPr/>
        </p:nvCxnSpPr>
        <p:spPr>
          <a:xfrm>
            <a:off x="1543050" y="3533775"/>
            <a:ext cx="288290" cy="1492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4" idx="6"/>
            <a:endCxn id="228" idx="2"/>
          </p:cNvCxnSpPr>
          <p:nvPr/>
        </p:nvCxnSpPr>
        <p:spPr>
          <a:xfrm>
            <a:off x="1831340" y="3534410"/>
            <a:ext cx="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3" idx="5"/>
            <a:endCxn id="228" idx="2"/>
          </p:cNvCxnSpPr>
          <p:nvPr/>
        </p:nvCxnSpPr>
        <p:spPr>
          <a:xfrm flipH="1">
            <a:off x="1831340" y="3503930"/>
            <a:ext cx="222250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2" idx="6"/>
            <a:endCxn id="228" idx="2"/>
          </p:cNvCxnSpPr>
          <p:nvPr/>
        </p:nvCxnSpPr>
        <p:spPr>
          <a:xfrm flipH="1">
            <a:off x="1831340" y="3534410"/>
            <a:ext cx="588645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21" idx="5"/>
            <a:endCxn id="228" idx="2"/>
          </p:cNvCxnSpPr>
          <p:nvPr/>
        </p:nvCxnSpPr>
        <p:spPr>
          <a:xfrm flipH="1">
            <a:off x="1831340" y="3503295"/>
            <a:ext cx="1176655" cy="1522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13" idx="6"/>
            <a:endCxn id="228" idx="2"/>
          </p:cNvCxnSpPr>
          <p:nvPr/>
        </p:nvCxnSpPr>
        <p:spPr>
          <a:xfrm flipH="1">
            <a:off x="1831340" y="3534410"/>
            <a:ext cx="153670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12" idx="5"/>
            <a:endCxn id="228" idx="2"/>
          </p:cNvCxnSpPr>
          <p:nvPr/>
        </p:nvCxnSpPr>
        <p:spPr>
          <a:xfrm flipH="1">
            <a:off x="1831340" y="3503930"/>
            <a:ext cx="1758950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11" idx="5"/>
          </p:cNvCxnSpPr>
          <p:nvPr/>
        </p:nvCxnSpPr>
        <p:spPr>
          <a:xfrm flipH="1">
            <a:off x="1856105" y="3503930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10" idx="5"/>
            <a:endCxn id="228" idx="2"/>
          </p:cNvCxnSpPr>
          <p:nvPr/>
        </p:nvCxnSpPr>
        <p:spPr>
          <a:xfrm flipH="1">
            <a:off x="1831340" y="3503930"/>
            <a:ext cx="2708275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09" idx="5"/>
            <a:endCxn id="228" idx="2"/>
          </p:cNvCxnSpPr>
          <p:nvPr/>
        </p:nvCxnSpPr>
        <p:spPr>
          <a:xfrm flipH="1">
            <a:off x="1831340" y="3504565"/>
            <a:ext cx="2996565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08" idx="5"/>
            <a:endCxn id="228" idx="2"/>
          </p:cNvCxnSpPr>
          <p:nvPr/>
        </p:nvCxnSpPr>
        <p:spPr>
          <a:xfrm flipH="1">
            <a:off x="1831340" y="3504565"/>
            <a:ext cx="3290570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07" idx="5"/>
            <a:endCxn id="228" idx="2"/>
          </p:cNvCxnSpPr>
          <p:nvPr/>
        </p:nvCxnSpPr>
        <p:spPr>
          <a:xfrm flipH="1">
            <a:off x="1831340" y="3504565"/>
            <a:ext cx="3585210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2,&quot;width&quot;:6900}"/>
</p:tagLst>
</file>

<file path=ppt/tags/tag2.xml><?xml version="1.0" encoding="utf-8"?>
<p:tagLst xmlns:p="http://schemas.openxmlformats.org/presentationml/2006/main">
  <p:tag name="KSO_WM_UNIT_TABLE_BEAUTIFY" val="smartTable{684462c9-b9e8-466e-b42e-9dfab25d1906}"/>
  <p:tag name="TABLE_ENDDRAG_ORIGIN_RECT" val="532*348"/>
  <p:tag name="TABLE_ENDDRAG_RECT" val="229*115*532*348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3892</Words>
  <Application>WPS 演示</Application>
  <PresentationFormat>宽屏</PresentationFormat>
  <Paragraphs>650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Arial Unicode MS</vt:lpstr>
      <vt:lpstr>Calibri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  <vt:lpstr>Multistage shuffle</vt:lpstr>
      <vt:lpstr>Multistage shuffle</vt:lpstr>
      <vt:lpstr>Multistage shuffle</vt:lpstr>
      <vt:lpstr>Idea</vt:lpstr>
      <vt:lpstr>Pywren vs Lithops</vt:lpstr>
      <vt:lpstr>Pywren</vt:lpstr>
      <vt:lpstr>Pywren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389</cp:revision>
  <dcterms:created xsi:type="dcterms:W3CDTF">2021-11-05T01:41:00Z</dcterms:created>
  <dcterms:modified xsi:type="dcterms:W3CDTF">2022-04-25T13:59:33Z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