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17" r:id="rId3"/>
    <p:sldId id="600" r:id="rId5"/>
    <p:sldId id="624" r:id="rId6"/>
    <p:sldId id="622" r:id="rId7"/>
    <p:sldId id="623" r:id="rId8"/>
    <p:sldId id="618" r:id="rId9"/>
    <p:sldId id="625" r:id="rId10"/>
    <p:sldId id="626" r:id="rId11"/>
    <p:sldId id="645" r:id="rId12"/>
    <p:sldId id="620" r:id="rId13"/>
    <p:sldId id="644" r:id="rId14"/>
    <p:sldId id="621" r:id="rId15"/>
    <p:sldId id="646" r:id="rId16"/>
    <p:sldId id="4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ADSL\ali_benchmark\&#27979;&#3579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&#23454;&#39564;&#23460;\ali_benchmark\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89385270921442"/>
          <c:y val="0.17552525074156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Throughput</a:t>
            </a:r>
            <a:endParaRPr lang="en-US" altLang="zh-CN" b="1"/>
          </a:p>
        </c:rich>
      </c:tx>
      <c:layout>
        <c:manualLayout>
          <c:xMode val="edge"/>
          <c:yMode val="edge"/>
          <c:x val="0.397883411580595"/>
          <c:y val="0.03753173711265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[测试.xlsx]Sheet1!$B$100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[测试.xlsx]Sheet1!$C$100:$G$100</c:f>
              <c:numCache>
                <c:formatCode>General</c:formatCode>
                <c:ptCount val="5"/>
                <c:pt idx="0">
                  <c:v>0.0871043077176668</c:v>
                </c:pt>
                <c:pt idx="1">
                  <c:v>0.82650264928555</c:v>
                </c:pt>
                <c:pt idx="2">
                  <c:v>5.8639749846935</c:v>
                </c:pt>
                <c:pt idx="3">
                  <c:v>18.0861541913166</c:v>
                </c:pt>
                <c:pt idx="4">
                  <c:v>17.674052292192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[测试.xlsx]Sheet1!$B$101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[测试.xlsx]Sheet1!$C$101:$G$101</c:f>
              <c:numCache>
                <c:formatCode>General</c:formatCode>
                <c:ptCount val="5"/>
                <c:pt idx="0">
                  <c:v>0.0357638113877253</c:v>
                </c:pt>
                <c:pt idx="1">
                  <c:v>0.341387100483598</c:v>
                </c:pt>
                <c:pt idx="2">
                  <c:v>2.9469520949874</c:v>
                </c:pt>
                <c:pt idx="3">
                  <c:v>16.7159681729087</c:v>
                </c:pt>
                <c:pt idx="4">
                  <c:v>19.2732377546684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35254"/>
        <c:axId val="560349817"/>
      </c:lineChart>
      <c:catAx>
        <c:axId val="2629352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I/O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401638888888889"/>
              <c:y val="0.88148148148148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349817"/>
        <c:crosses val="autoZero"/>
        <c:auto val="1"/>
        <c:lblAlgn val="ctr"/>
        <c:lblOffset val="100"/>
        <c:noMultiLvlLbl val="0"/>
      </c:catAx>
      <c:valAx>
        <c:axId val="5603498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MB/s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352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5592723004695"/>
          <c:y val="0.17923946258489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我接下来就是过一遍目前最初的毕设的大纲，每一节我就是简单总结了一下主要内容，主要是让老师把握一下整体的逻辑以及要修改的</a:t>
            </a:r>
            <a:r>
              <a:rPr lang="zh-CN" altLang="en-US"/>
              <a:t>地方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第一章介绍背景和</a:t>
            </a:r>
            <a:r>
              <a:rPr lang="zh-CN" altLang="en-US"/>
              <a:t>问题</a:t>
            </a:r>
            <a:endParaRPr lang="zh-CN" altLang="en-US"/>
          </a:p>
          <a:p>
            <a:pPr marL="0" lvl="1"/>
            <a:r>
              <a:rPr lang="en-US" altLang="zh-CN"/>
              <a:t>* </a:t>
            </a:r>
            <a:r>
              <a:rPr lang="zh-CN" altLang="en-US"/>
              <a:t>第一章第一节：简单介绍云以及云服务模式的种类，从</a:t>
            </a:r>
            <a:r>
              <a:rPr lang="en-US" altLang="zh-CN">
                <a:sym typeface="+mn-ea"/>
              </a:rPr>
              <a:t>IaaS -&gt; CaaS -&gt; PaaS -&gt; FaaS -&gt; SaaS</a:t>
            </a:r>
            <a:r>
              <a:rPr lang="zh-CN" altLang="en-US">
                <a:sym typeface="+mn-ea"/>
              </a:rPr>
              <a:t>，引入</a:t>
            </a:r>
            <a:r>
              <a:rPr lang="en-US" altLang="zh-CN">
                <a:sym typeface="+mn-ea"/>
              </a:rPr>
              <a:t>FaaS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概念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>
                <a:sym typeface="+mn-ea"/>
              </a:rPr>
              <a:t>上一节讲了云服务的逻辑设计，这一节主要讲物理上的技术支持，</a:t>
            </a:r>
            <a:r>
              <a:rPr lang="zh-CN" altLang="en-US"/>
              <a:t>第二节介绍虚拟化技术的概述，从</a:t>
            </a:r>
            <a:r>
              <a:rPr lang="en-US" altLang="zh-CN">
                <a:sym typeface="+mn-ea"/>
              </a:rPr>
              <a:t>VM -&gt; Container -&gt; Serverless</a:t>
            </a:r>
            <a:r>
              <a:rPr lang="zh-CN" altLang="en-US">
                <a:sym typeface="+mn-ea"/>
              </a:rPr>
              <a:t>，引入</a:t>
            </a:r>
            <a:r>
              <a:rPr lang="en-US" altLang="zh-CN">
                <a:sym typeface="+mn-ea"/>
              </a:rPr>
              <a:t>serverless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概念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这一节详细介绍</a:t>
            </a:r>
            <a:r>
              <a:rPr lang="en-US" altLang="zh-CN"/>
              <a:t>serverless</a:t>
            </a:r>
            <a:r>
              <a:rPr lang="zh-CN" altLang="en-US"/>
              <a:t>，包括</a:t>
            </a:r>
            <a:r>
              <a:rPr lang="en-US" altLang="zh-CN"/>
              <a:t>serverless</a:t>
            </a:r>
            <a:r>
              <a:rPr lang="zh-CN" altLang="en-US"/>
              <a:t>的特性和</a:t>
            </a:r>
            <a:r>
              <a:rPr lang="en-US" altLang="zh-CN"/>
              <a:t>serverless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这一节引入</a:t>
            </a:r>
            <a:r>
              <a:rPr lang="en-US" altLang="zh-CN"/>
              <a:t>serverless</a:t>
            </a:r>
            <a:r>
              <a:rPr lang="zh-CN" altLang="en-US"/>
              <a:t>的状态</a:t>
            </a:r>
            <a:r>
              <a:rPr lang="zh-CN" altLang="en-US"/>
              <a:t>管理问题</a:t>
            </a:r>
            <a:endParaRPr lang="zh-CN" altLang="en-US"/>
          </a:p>
          <a:p>
            <a:r>
              <a:rPr lang="en-US" altLang="zh-CN"/>
              <a:t>** </a:t>
            </a:r>
            <a:r>
              <a:rPr lang="zh-CN" altLang="en-US"/>
              <a:t>首先介绍函数间的通信问题，因为函数是无状态的（即函数结束后，存储资源要回收），同时用户无法控制任务的调度和放置，因此只能通过外部存储进行函数间中间数据的</a:t>
            </a:r>
            <a:r>
              <a:rPr lang="zh-CN" altLang="en-US"/>
              <a:t>交换</a:t>
            </a:r>
            <a:endParaRPr lang="zh-CN" altLang="en-US"/>
          </a:p>
          <a:p>
            <a:r>
              <a:rPr lang="en-US" altLang="zh-CN"/>
              <a:t>** </a:t>
            </a:r>
            <a:r>
              <a:rPr lang="zh-CN" altLang="en-US"/>
              <a:t>然后说明外部存储（这里指对象存储），高时延以及对小文件的读写无法支持较高的吞吐量的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第二章介绍解决</a:t>
            </a:r>
            <a:r>
              <a:rPr lang="en-US" altLang="zh-CN"/>
              <a:t>serverless</a:t>
            </a:r>
            <a:r>
              <a:rPr lang="zh-CN" altLang="en-US"/>
              <a:t>状态管理</a:t>
            </a:r>
            <a:r>
              <a:rPr lang="zh-CN" altLang="en-US"/>
              <a:t>的相关工作</a:t>
            </a:r>
            <a:endParaRPr lang="zh-CN" altLang="en-US"/>
          </a:p>
          <a:p>
            <a:r>
              <a:rPr lang="en-US" altLang="zh-CN"/>
              <a:t>* 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采用分布式调度，将应用的</a:t>
            </a:r>
            <a:r>
              <a:rPr lang="en-US" altLang="zh-CN"/>
              <a:t>DAG</a:t>
            </a:r>
            <a:r>
              <a:rPr lang="zh-CN" altLang="en-US"/>
              <a:t>划分为子图，每个子图分配一个</a:t>
            </a:r>
            <a:r>
              <a:rPr lang="en-US" altLang="zh-CN"/>
              <a:t>worker</a:t>
            </a:r>
            <a:r>
              <a:rPr lang="zh-CN" altLang="en-US"/>
              <a:t>，每个子图的函数调度到一个</a:t>
            </a:r>
            <a:r>
              <a:rPr lang="en-US" altLang="zh-CN"/>
              <a:t>worker</a:t>
            </a:r>
            <a:r>
              <a:rPr lang="zh-CN" altLang="en-US"/>
              <a:t>中执行，利用</a:t>
            </a:r>
            <a:r>
              <a:rPr lang="en-US" altLang="zh-CN"/>
              <a:t>worker</a:t>
            </a:r>
            <a:r>
              <a:rPr lang="zh-CN" altLang="en-US"/>
              <a:t>的本地存储完成中间数据的</a:t>
            </a:r>
            <a:r>
              <a:rPr lang="zh-CN" altLang="en-US"/>
              <a:t>共享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实现了计算时间和存储成本的</a:t>
            </a:r>
            <a:r>
              <a:rPr lang="en-US" altLang="zh-CN"/>
              <a:t>trade-</a:t>
            </a:r>
            <a:r>
              <a:rPr lang="en-US" altLang="zh-CN"/>
              <a:t>off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4.png"/><Relationship Id="rId3" Type="http://schemas.openxmlformats.org/officeDocument/2006/relationships/image" Target="../media/image1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057275" y="1657350"/>
            <a:ext cx="1007808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毕设提纲</a:t>
            </a:r>
            <a:r>
              <a:rPr dirty="0">
                <a:sym typeface="+mn-ea"/>
              </a:rPr>
              <a:t> </a:t>
            </a:r>
            <a:endParaRPr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2021.4.26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zh-CN" altLang="en-US"/>
              <a:t>四章：实现和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>
            <a:normAutofit/>
          </a:bodyPr>
          <a:p>
            <a:pPr lvl="0"/>
            <a:r>
              <a:rPr lang="en-US" altLang="zh-CN"/>
              <a:t> 4.1 Mapreduce style serverless framework：Lithops</a:t>
            </a:r>
            <a:endParaRPr lang="en-US" altLang="zh-CN"/>
          </a:p>
          <a:p>
            <a:pPr lvl="1"/>
            <a:r>
              <a:rPr lang="en-US" altLang="zh-CN"/>
              <a:t>介绍Lithops的框架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 4.2 Larger fanout application：Wordcount</a:t>
            </a:r>
            <a:endParaRPr lang="en-US" altLang="zh-CN"/>
          </a:p>
          <a:p>
            <a:pPr lvl="1"/>
            <a:r>
              <a:rPr lang="en-US" altLang="zh-CN"/>
              <a:t>基于Lithops实现larger fanout应用：wordcount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 4.3 Multistage shuffle Wordcount</a:t>
            </a:r>
            <a:endParaRPr lang="en-US" altLang="zh-CN"/>
          </a:p>
          <a:p>
            <a:pPr lvl="1"/>
            <a:r>
              <a:rPr lang="en-US" altLang="zh-CN"/>
              <a:t>基于Lithops实现多阶段shuffle的wordcount</a:t>
            </a:r>
            <a:endParaRPr lang="en-US" altLang="zh-CN"/>
          </a:p>
          <a:p>
            <a:pPr lvl="1"/>
            <a:r>
              <a:rPr lang="en-US" altLang="zh-CN"/>
              <a:t>验证对于MapReduce应用，中间数据的传输是瓶颈</a:t>
            </a:r>
            <a:endParaRPr lang="en-US" altLang="zh-CN"/>
          </a:p>
          <a:p>
            <a:pPr marL="0" lv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zh-CN" altLang="en-US"/>
              <a:t>四章：实现和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>
            <a:normAutofit/>
          </a:bodyPr>
          <a:p>
            <a:pPr lvl="0"/>
            <a:r>
              <a:rPr lang="en-US" altLang="zh-CN"/>
              <a:t> </a:t>
            </a:r>
            <a:r>
              <a:rPr lang="en-US" altLang="zh-CN" sz="2400">
                <a:sym typeface="+mn-ea"/>
              </a:rPr>
              <a:t> 4.4 </a:t>
            </a:r>
            <a:r>
              <a:rPr lang="en-US" altLang="zh-CN" sz="2400">
                <a:sym typeface="+mn-ea"/>
              </a:rPr>
              <a:t>Multistage </a:t>
            </a:r>
            <a:r>
              <a:rPr lang="en-US" altLang="zh-CN" sz="2400">
                <a:sym typeface="+mn-ea"/>
              </a:rPr>
              <a:t>Wordcount  vs </a:t>
            </a:r>
            <a:r>
              <a:rPr lang="en-US" altLang="zh-CN" sz="2400">
                <a:sym typeface="+mn-ea"/>
              </a:rPr>
              <a:t>Wordcount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Cost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读写请求数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读写数据量（</a:t>
            </a:r>
            <a:r>
              <a:rPr lang="en-US" altLang="zh-CN" sz="2400">
                <a:sym typeface="+mn-ea"/>
              </a:rPr>
              <a:t>*</a:t>
            </a:r>
            <a:r>
              <a:rPr lang="zh-CN" altLang="en-US" sz="2400">
                <a:sym typeface="+mn-ea"/>
              </a:rPr>
              <a:t>）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 Runtime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 Input/Output time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 Computing time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 Shuffle time</a:t>
            </a:r>
            <a:endParaRPr lang="zh-CN" altLang="en-US" sz="2400"/>
          </a:p>
          <a:p>
            <a:pPr marL="0" lv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第五章：未来的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MultiStage Shuffle</a:t>
            </a:r>
            <a:r>
              <a:rPr lang="zh-CN" altLang="en-US"/>
              <a:t>的基础上实现</a:t>
            </a:r>
            <a:r>
              <a:rPr lang="en-US" altLang="zh-CN"/>
              <a:t>Decentralized S</a:t>
            </a:r>
            <a:r>
              <a:rPr lang="en-US" altLang="zh-CN"/>
              <a:t>chedule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138555"/>
            <a:ext cx="6788150" cy="5684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55955" y="1226820"/>
            <a:ext cx="115360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Pywren: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Pocket: Elastic Ephemeral Storage for Serverless Analytics OSDI’18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Wukong: A Scalable and Locality-Enhanced Framework for Serverless Parallel Computing SoCC’20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FaaSFlow: Enable Efficient Workflow Execution for Function-as-a-Service ASPLOS’22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[7] Starling: A Scalable Query Engine on Cloud Functions SIGMOD’20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[8] Lambada: Interactive Data Analytics on Cold Data Using Serverless Cloud Infrastructure  SIGMOD’20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第一章：背景</a:t>
            </a:r>
            <a:r>
              <a:rPr lang="en-US" altLang="zh-CN"/>
              <a:t>&amp;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1.1 </a:t>
            </a:r>
            <a:r>
              <a:rPr lang="zh-CN" altLang="en-US"/>
              <a:t>云及云服务模式</a:t>
            </a:r>
            <a:r>
              <a:rPr lang="zh-CN" altLang="en-US"/>
              <a:t>概述</a:t>
            </a:r>
            <a:endParaRPr lang="zh-CN" altLang="en-US"/>
          </a:p>
          <a:p>
            <a:pPr lvl="1"/>
            <a:r>
              <a:rPr lang="en-US" altLang="zh-CN"/>
              <a:t> IaaS -&gt; CaaS -&gt; PaaS -&gt; FaaS -&gt; SaaS</a:t>
            </a:r>
            <a:endParaRPr lang="en-US" altLang="zh-CN"/>
          </a:p>
        </p:txBody>
      </p:sp>
      <p:pic>
        <p:nvPicPr>
          <p:cNvPr id="6" name="图片 5" descr="Cloud-servi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2385695"/>
            <a:ext cx="7950200" cy="4472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第一章：背景</a:t>
            </a:r>
            <a:r>
              <a:rPr lang="en-US" altLang="zh-CN"/>
              <a:t>&amp;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1.2 </a:t>
            </a:r>
            <a:r>
              <a:rPr lang="zh-CN" altLang="en-US"/>
              <a:t>虚拟化技术</a:t>
            </a:r>
            <a:r>
              <a:rPr lang="zh-CN" altLang="en-US"/>
              <a:t>概述</a:t>
            </a:r>
            <a:endParaRPr lang="zh-CN" altLang="en-US"/>
          </a:p>
          <a:p>
            <a:pPr lvl="1"/>
            <a:r>
              <a:rPr lang="en-US" altLang="zh-CN"/>
              <a:t> VM -&gt; Container -&gt; Serverless</a:t>
            </a:r>
            <a:endParaRPr lang="zh-CN" altLang="en-US"/>
          </a:p>
        </p:txBody>
      </p:sp>
      <p:pic>
        <p:nvPicPr>
          <p:cNvPr id="4" name="图片 3" descr="comparing-vms-containers-serverless-compu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2563495"/>
            <a:ext cx="97536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第一章：背景</a:t>
            </a:r>
            <a:r>
              <a:rPr lang="en-US" altLang="zh-CN"/>
              <a:t>&amp;</a:t>
            </a:r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0" y="4732020"/>
            <a:ext cx="6452235" cy="202501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>
            <a:normAutofit lnSpcReduction="10000"/>
          </a:bodyPr>
          <a:p>
            <a:pPr lvl="0"/>
            <a:r>
              <a:rPr lang="en-US" altLang="zh-CN"/>
              <a:t> 1.3 Serverless</a:t>
            </a:r>
            <a:r>
              <a:rPr lang="zh-CN" altLang="en-US"/>
              <a:t>概述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 sz="2200">
                <a:sym typeface="+mn-ea"/>
              </a:rPr>
              <a:t> 1.3.1 Serverless </a:t>
            </a:r>
            <a:r>
              <a:rPr lang="zh-CN" altLang="en-US" sz="2200">
                <a:sym typeface="+mn-ea"/>
              </a:rPr>
              <a:t>特性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资源高弹性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细粒度收费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 </a:t>
            </a:r>
            <a:r>
              <a:rPr lang="en-US" altLang="zh-CN" sz="2200">
                <a:sym typeface="+mn-ea"/>
              </a:rPr>
              <a:t>....</a:t>
            </a:r>
            <a:endParaRPr lang="zh-CN" altLang="en-US" sz="2200"/>
          </a:p>
          <a:p>
            <a:pPr lvl="1"/>
            <a:endParaRPr lang="zh-CN" altLang="en-US"/>
          </a:p>
          <a:p>
            <a:pPr lvl="1"/>
            <a:r>
              <a:rPr lang="en-US" altLang="zh-CN"/>
              <a:t> 1.3.2 Serverless Workflow</a:t>
            </a:r>
            <a:endParaRPr lang="en-US" altLang="zh-CN"/>
          </a:p>
          <a:p>
            <a:pPr lvl="2"/>
            <a:r>
              <a:rPr lang="en-US" altLang="zh-CN"/>
              <a:t>F</a:t>
            </a:r>
            <a:r>
              <a:rPr lang="en-US" altLang="zh-CN"/>
              <a:t>aaS + BaaS </a:t>
            </a:r>
            <a:endParaRPr lang="en-US" altLang="zh-CN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876675" y="2271395"/>
            <a:ext cx="6268085" cy="1697355"/>
            <a:chOff x="424" y="3484"/>
            <a:chExt cx="16471" cy="5408"/>
          </a:xfrm>
        </p:grpSpPr>
        <p:pic>
          <p:nvPicPr>
            <p:cNvPr id="11" name="图片 10" descr="100_flops_execu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" y="3484"/>
              <a:ext cx="5408" cy="5408"/>
            </a:xfrm>
            <a:prstGeom prst="rect">
              <a:avLst/>
            </a:prstGeom>
          </p:spPr>
        </p:pic>
        <p:pic>
          <p:nvPicPr>
            <p:cNvPr id="12" name="图片 11" descr="1000_executi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87" y="3484"/>
              <a:ext cx="5408" cy="5408"/>
            </a:xfrm>
            <a:prstGeom prst="rect">
              <a:avLst/>
            </a:prstGeom>
          </p:spPr>
        </p:pic>
        <p:pic>
          <p:nvPicPr>
            <p:cNvPr id="13" name="图片 12" descr="300_flops_execu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" y="3484"/>
              <a:ext cx="5409" cy="54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第一章：背景</a:t>
            </a:r>
            <a:r>
              <a:rPr lang="en-US" altLang="zh-CN"/>
              <a:t>&amp;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1.4 Serverless State Management</a:t>
            </a:r>
            <a:endParaRPr lang="zh-CN" altLang="en-US"/>
          </a:p>
          <a:p>
            <a:pPr lvl="1"/>
            <a:r>
              <a:rPr lang="en-US" altLang="zh-CN"/>
              <a:t> 1.4.1 </a:t>
            </a:r>
            <a:r>
              <a:rPr lang="zh-CN" altLang="en-US"/>
              <a:t>函数通信</a:t>
            </a:r>
            <a:endParaRPr lang="zh-CN" altLang="en-US"/>
          </a:p>
          <a:p>
            <a:pPr lvl="2"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函数是无状态的</a:t>
            </a:r>
            <a:endParaRPr>
              <a:uFillTx/>
              <a:latin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用户无法控制任务的调度和放置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1.4.2 External Storage</a:t>
            </a:r>
            <a:endParaRPr lang="en-US" altLang="zh-CN"/>
          </a:p>
          <a:p>
            <a:pPr lvl="2"/>
            <a:r>
              <a:rPr lang="zh-CN" altLang="en-US"/>
              <a:t>高</a:t>
            </a:r>
            <a:r>
              <a:rPr lang="zh-CN" altLang="en-US"/>
              <a:t>时延</a:t>
            </a:r>
            <a:endParaRPr lang="zh-CN" altLang="en-US"/>
          </a:p>
          <a:p>
            <a:pPr lvl="2"/>
            <a:r>
              <a:rPr lang="zh-CN" altLang="en-US"/>
              <a:t>低吞吐量（</a:t>
            </a:r>
            <a:r>
              <a:rPr lang="zh-CN" altLang="en-US"/>
              <a:t>小文件）</a:t>
            </a: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347595" y="4364355"/>
            <a:ext cx="7496175" cy="2349500"/>
            <a:chOff x="3296" y="6889"/>
            <a:chExt cx="11805" cy="3700"/>
          </a:xfrm>
        </p:grpSpPr>
        <p:graphicFrame>
          <p:nvGraphicFramePr>
            <p:cNvPr id="5" name="图表 4"/>
            <p:cNvGraphicFramePr/>
            <p:nvPr/>
          </p:nvGraphicFramePr>
          <p:xfrm>
            <a:off x="3296" y="6889"/>
            <a:ext cx="5090" cy="3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4" name="图表 3"/>
            <p:cNvGraphicFramePr/>
            <p:nvPr/>
          </p:nvGraphicFramePr>
          <p:xfrm>
            <a:off x="9873" y="6889"/>
            <a:ext cx="5229" cy="3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第二章：</a:t>
            </a:r>
            <a:r>
              <a:rPr lang="zh-CN" altLang="en-US"/>
              <a:t>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2.1 </a:t>
            </a:r>
            <a:r>
              <a:rPr lang="zh-CN" altLang="en-US"/>
              <a:t>存储优化</a:t>
            </a:r>
            <a:endParaRPr lang="en-US" altLang="zh-CN"/>
          </a:p>
          <a:p>
            <a:pPr lvl="1"/>
            <a:r>
              <a:rPr lang="en-US" altLang="zh-CN"/>
              <a:t> 2.1.1 Locus</a:t>
            </a:r>
            <a:r>
              <a:rPr lang="en-US" altLang="zh-CN" baseline="30000"/>
              <a:t>[1]</a:t>
            </a:r>
            <a:r>
              <a:rPr lang="en-US" altLang="zh-CN"/>
              <a:t>：组合缓慢存储和快速存储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 2.1.2 Pocket</a:t>
            </a:r>
            <a:r>
              <a:rPr lang="en-US" altLang="zh-CN" baseline="30000"/>
              <a:t>[2]</a:t>
            </a:r>
            <a:r>
              <a:rPr lang="en-US" altLang="zh-CN"/>
              <a:t>：多级存储（DRAM、Flash、HHD）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82895" y="4765040"/>
            <a:ext cx="142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 b="1"/>
              <a:t>Controller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095365" y="4194175"/>
            <a:ext cx="0" cy="5022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2040" y="422592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301365" y="4702175"/>
            <a:ext cx="5838825" cy="1495425"/>
            <a:chOff x="2447" y="7630"/>
            <a:chExt cx="14034" cy="2960"/>
          </a:xfrm>
        </p:grpSpPr>
        <p:sp>
          <p:nvSpPr>
            <p:cNvPr id="5" name="矩形 4"/>
            <p:cNvSpPr/>
            <p:nvPr/>
          </p:nvSpPr>
          <p:spPr>
            <a:xfrm>
              <a:off x="7247" y="7630"/>
              <a:ext cx="3832" cy="976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47" y="9162"/>
              <a:ext cx="14034" cy="1429"/>
            </a:xfrm>
            <a:prstGeom prst="rect">
              <a:avLst/>
            </a:prstGeom>
          </p:spPr>
        </p:pic>
        <p:cxnSp>
          <p:nvCxnSpPr>
            <p:cNvPr id="17" name="肘形连接符 16"/>
            <p:cNvCxnSpPr/>
            <p:nvPr/>
          </p:nvCxnSpPr>
          <p:spPr>
            <a:xfrm rot="5400000">
              <a:off x="6473" y="6165"/>
              <a:ext cx="236" cy="5142"/>
            </a:xfrm>
            <a:prstGeom prst="bentConnector2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 rot="5400000" flipV="1">
              <a:off x="11810" y="5952"/>
              <a:ext cx="248" cy="5537"/>
            </a:xfrm>
            <a:prstGeom prst="bentConnector2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007" y="8822"/>
              <a:ext cx="0" cy="38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586" y="8822"/>
              <a:ext cx="0" cy="38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1246" y="8822"/>
              <a:ext cx="0" cy="38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4705" y="8822"/>
              <a:ext cx="0" cy="38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Pocket: Elastic Ephemeral Storage for Serverless Analytics OSDI’18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837045" y="1390650"/>
            <a:ext cx="4020185" cy="2239010"/>
            <a:chOff x="10334" y="2595"/>
            <a:chExt cx="6913" cy="4010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0" y="2902"/>
              <a:ext cx="1885" cy="873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9" y="4198"/>
              <a:ext cx="1886" cy="855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0" y="5476"/>
              <a:ext cx="1885" cy="873"/>
            </a:xfrm>
            <a:prstGeom prst="rect">
              <a:avLst/>
            </a:prstGeom>
          </p:spPr>
        </p:pic>
        <p:sp>
          <p:nvSpPr>
            <p:cNvPr id="59" name="上下箭头 58"/>
            <p:cNvSpPr/>
            <p:nvPr/>
          </p:nvSpPr>
          <p:spPr>
            <a:xfrm>
              <a:off x="11425" y="3814"/>
              <a:ext cx="176" cy="384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上下箭头 59"/>
            <p:cNvSpPr/>
            <p:nvPr/>
          </p:nvSpPr>
          <p:spPr>
            <a:xfrm>
              <a:off x="11425" y="5100"/>
              <a:ext cx="176" cy="384"/>
            </a:xfrm>
            <a:prstGeom prst="upDownArrow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单圆角矩形 60"/>
            <p:cNvSpPr/>
            <p:nvPr/>
          </p:nvSpPr>
          <p:spPr>
            <a:xfrm>
              <a:off x="10334" y="2595"/>
              <a:ext cx="2683" cy="4010"/>
            </a:xfrm>
            <a:prstGeom prst="round1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42" y="4202"/>
              <a:ext cx="1805" cy="810"/>
            </a:xfrm>
            <a:prstGeom prst="rect">
              <a:avLst/>
            </a:prstGeom>
          </p:spPr>
        </p:pic>
        <p:cxnSp>
          <p:nvCxnSpPr>
            <p:cNvPr id="64" name="曲线连接符 63"/>
            <p:cNvCxnSpPr>
              <a:stCxn id="56" idx="3"/>
              <a:endCxn id="61" idx="3"/>
            </p:cNvCxnSpPr>
            <p:nvPr/>
          </p:nvCxnSpPr>
          <p:spPr>
            <a:xfrm>
              <a:off x="12455" y="3339"/>
              <a:ext cx="562" cy="1261"/>
            </a:xfrm>
            <a:prstGeom prst="curvedConnector3">
              <a:avLst>
                <a:gd name="adj1" fmla="val 55871"/>
              </a:avLst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/>
            <p:cNvCxnSpPr>
              <a:stCxn id="58" idx="3"/>
            </p:cNvCxnSpPr>
            <p:nvPr/>
          </p:nvCxnSpPr>
          <p:spPr>
            <a:xfrm flipV="1">
              <a:off x="12455" y="4624"/>
              <a:ext cx="546" cy="1289"/>
            </a:xfrm>
            <a:prstGeom prst="curvedConnector2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1" idx="3"/>
            </p:cNvCxnSpPr>
            <p:nvPr/>
          </p:nvCxnSpPr>
          <p:spPr>
            <a:xfrm>
              <a:off x="13017" y="4600"/>
              <a:ext cx="2425" cy="14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第二章：</a:t>
            </a:r>
            <a:r>
              <a:rPr lang="zh-CN" altLang="en-US"/>
              <a:t>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调度优化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分布式调度：</a:t>
            </a:r>
            <a:r>
              <a:rPr lang="en-US" altLang="zh-CN">
                <a:sym typeface="+mn-ea"/>
              </a:rPr>
              <a:t>Wukong</a:t>
            </a:r>
            <a:r>
              <a:rPr lang="en-US" altLang="zh-CN" baseline="30000">
                <a:sym typeface="+mn-ea"/>
              </a:rPr>
              <a:t>[1]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FaaSFlow</a:t>
            </a:r>
            <a:r>
              <a:rPr lang="en-US" altLang="zh-CN" baseline="30000">
                <a:sym typeface="+mn-ea"/>
              </a:rPr>
              <a:t>[2]</a:t>
            </a:r>
            <a:endParaRPr lang="zh-CN" altLang="en-US">
              <a:sym typeface="+mn-ea"/>
            </a:endParaRPr>
          </a:p>
          <a:p>
            <a:pPr lvl="2"/>
            <a:endParaRPr lang="zh-CN" altLang="en-US"/>
          </a:p>
        </p:txBody>
      </p:sp>
      <p:pic>
        <p:nvPicPr>
          <p:cNvPr id="4" name="图片 3" descr="用户-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2826385"/>
            <a:ext cx="404495" cy="404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2070" y="3230880"/>
            <a:ext cx="65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</a:t>
            </a:r>
            <a:r>
              <a:rPr lang="en-US" altLang="zh-CN"/>
              <a:t>ser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45105" y="2490470"/>
            <a:ext cx="3674745" cy="285369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8780" y="2651125"/>
            <a:ext cx="1343025" cy="7543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8780" y="2705735"/>
            <a:ext cx="134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DAG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8" idx="1"/>
          </p:cNvCxnSpPr>
          <p:nvPr/>
        </p:nvCxnSpPr>
        <p:spPr>
          <a:xfrm flipV="1">
            <a:off x="1852930" y="3028315"/>
            <a:ext cx="1085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52930" y="2705735"/>
            <a:ext cx="89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</a:t>
            </a:r>
            <a:r>
              <a:rPr lang="en-US" altLang="zh-CN"/>
              <a:t>ubmit</a:t>
            </a:r>
            <a:endParaRPr lang="en-US" altLang="zh-CN"/>
          </a:p>
          <a:p>
            <a:pPr algn="ctr"/>
            <a:r>
              <a:rPr lang="en-US" altLang="zh-CN"/>
              <a:t>jobs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3606165" y="3405505"/>
            <a:ext cx="4445" cy="516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26105" y="3924300"/>
            <a:ext cx="969645" cy="125349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13785" y="4062730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94075" y="4377055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85870" y="4377055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13150" y="4678680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08095" y="4953000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18180" y="4953000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6" idx="4"/>
          </p:cNvCxnSpPr>
          <p:nvPr/>
        </p:nvCxnSpPr>
        <p:spPr>
          <a:xfrm flipV="1">
            <a:off x="3277235" y="4504055"/>
            <a:ext cx="175895" cy="4489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1"/>
            <a:endCxn id="18" idx="5"/>
          </p:cNvCxnSpPr>
          <p:nvPr/>
        </p:nvCxnSpPr>
        <p:spPr>
          <a:xfrm flipH="1" flipV="1">
            <a:off x="3713480" y="4787265"/>
            <a:ext cx="111760" cy="1841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1"/>
            <a:endCxn id="16" idx="5"/>
          </p:cNvCxnSpPr>
          <p:nvPr/>
        </p:nvCxnSpPr>
        <p:spPr>
          <a:xfrm flipH="1" flipV="1">
            <a:off x="3494405" y="4485640"/>
            <a:ext cx="135890" cy="2114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7"/>
            <a:endCxn id="14" idx="3"/>
          </p:cNvCxnSpPr>
          <p:nvPr/>
        </p:nvCxnSpPr>
        <p:spPr>
          <a:xfrm flipV="1">
            <a:off x="3494405" y="4171315"/>
            <a:ext cx="136525" cy="2241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7"/>
            <a:endCxn id="17" idx="4"/>
          </p:cNvCxnSpPr>
          <p:nvPr/>
        </p:nvCxnSpPr>
        <p:spPr>
          <a:xfrm flipV="1">
            <a:off x="3713480" y="4504055"/>
            <a:ext cx="131445" cy="1930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  <a:endCxn id="14" idx="5"/>
          </p:cNvCxnSpPr>
          <p:nvPr/>
        </p:nvCxnSpPr>
        <p:spPr>
          <a:xfrm flipH="1" flipV="1">
            <a:off x="3714115" y="4171315"/>
            <a:ext cx="130810" cy="2057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94075" y="4747895"/>
            <a:ext cx="412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sp>
        <p:nvSpPr>
          <p:cNvPr id="28" name="文本框 27"/>
          <p:cNvSpPr txBox="1"/>
          <p:nvPr/>
        </p:nvSpPr>
        <p:spPr>
          <a:xfrm>
            <a:off x="3068955" y="3930015"/>
            <a:ext cx="593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DAG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02785" y="4597400"/>
            <a:ext cx="1849755" cy="69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59910" y="4628515"/>
            <a:ext cx="205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Static-Schedule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endCxn id="29" idx="1"/>
          </p:cNvCxnSpPr>
          <p:nvPr/>
        </p:nvCxnSpPr>
        <p:spPr>
          <a:xfrm flipV="1">
            <a:off x="4086860" y="4947285"/>
            <a:ext cx="415925" cy="76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53610" y="2651125"/>
            <a:ext cx="1399540" cy="1682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29" idx="0"/>
          </p:cNvCxnSpPr>
          <p:nvPr/>
        </p:nvCxnSpPr>
        <p:spPr>
          <a:xfrm flipV="1">
            <a:off x="5427980" y="4333875"/>
            <a:ext cx="3810" cy="263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3b343339343238333bc7facfdf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7310" y="3923665"/>
            <a:ext cx="604520" cy="485775"/>
          </a:xfrm>
          <a:prstGeom prst="rect">
            <a:avLst/>
          </a:prstGeom>
        </p:spPr>
      </p:pic>
      <p:pic>
        <p:nvPicPr>
          <p:cNvPr id="40" name="图片 39" descr="3b343339343238333bc7facfdf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310" y="3663950"/>
            <a:ext cx="604520" cy="485775"/>
          </a:xfrm>
          <a:prstGeom prst="rect">
            <a:avLst/>
          </a:prstGeom>
        </p:spPr>
      </p:pic>
      <p:pic>
        <p:nvPicPr>
          <p:cNvPr id="41" name="图片 40" descr="3b343339343238333bc7facfdf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310" y="3420745"/>
            <a:ext cx="604520" cy="48577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273675" y="3279775"/>
            <a:ext cx="490220" cy="28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pic>
        <p:nvPicPr>
          <p:cNvPr id="44" name="图片 43" descr="3b343339343238333bc7facfdf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75" y="2946400"/>
            <a:ext cx="604520" cy="48577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638675" y="2639060"/>
            <a:ext cx="164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Initial task 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 invokers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592060" y="2321560"/>
            <a:ext cx="3947795" cy="315341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153150" y="4149090"/>
            <a:ext cx="15894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153150" y="3183890"/>
            <a:ext cx="1788795" cy="38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 rot="0">
            <a:off x="6793865" y="3806825"/>
            <a:ext cx="512445" cy="1017270"/>
            <a:chOff x="3132" y="7454"/>
            <a:chExt cx="807" cy="1602"/>
          </a:xfrm>
        </p:grpSpPr>
        <p:sp>
          <p:nvSpPr>
            <p:cNvPr id="54" name="椭圆 53"/>
            <p:cNvSpPr/>
            <p:nvPr/>
          </p:nvSpPr>
          <p:spPr>
            <a:xfrm>
              <a:off x="3755" y="7454"/>
              <a:ext cx="185" cy="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409" y="7949"/>
              <a:ext cx="185" cy="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32" y="8856"/>
              <a:ext cx="185" cy="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接箭头连接符 59"/>
            <p:cNvCxnSpPr>
              <a:stCxn id="59" idx="0"/>
              <a:endCxn id="55" idx="4"/>
            </p:cNvCxnSpPr>
            <p:nvPr/>
          </p:nvCxnSpPr>
          <p:spPr>
            <a:xfrm flipV="1">
              <a:off x="3225" y="8149"/>
              <a:ext cx="277" cy="7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5" idx="7"/>
              <a:endCxn id="54" idx="3"/>
            </p:cNvCxnSpPr>
            <p:nvPr/>
          </p:nvCxnSpPr>
          <p:spPr>
            <a:xfrm flipV="1">
              <a:off x="3567" y="7625"/>
              <a:ext cx="215" cy="3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 rot="5400000">
            <a:off x="6481445" y="3592195"/>
            <a:ext cx="1023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...   ...</a:t>
            </a:r>
            <a:endParaRPr lang="en-US" altLang="zh-CN" sz="2000" b="1"/>
          </a:p>
        </p:txBody>
      </p:sp>
      <p:grpSp>
        <p:nvGrpSpPr>
          <p:cNvPr id="15" name="组合 14"/>
          <p:cNvGrpSpPr/>
          <p:nvPr/>
        </p:nvGrpSpPr>
        <p:grpSpPr>
          <a:xfrm>
            <a:off x="6910705" y="2490470"/>
            <a:ext cx="311785" cy="1017270"/>
            <a:chOff x="10420" y="3363"/>
            <a:chExt cx="491" cy="1602"/>
          </a:xfrm>
        </p:grpSpPr>
        <p:sp>
          <p:nvSpPr>
            <p:cNvPr id="67" name="椭圆 66"/>
            <p:cNvSpPr/>
            <p:nvPr/>
          </p:nvSpPr>
          <p:spPr>
            <a:xfrm>
              <a:off x="10421" y="3363"/>
              <a:ext cx="185" cy="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0692" y="3858"/>
              <a:ext cx="185" cy="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0420" y="4333"/>
              <a:ext cx="185" cy="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10727" y="4765"/>
              <a:ext cx="185" cy="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>
              <a:stCxn id="71" idx="1"/>
              <a:endCxn id="70" idx="5"/>
            </p:cNvCxnSpPr>
            <p:nvPr/>
          </p:nvCxnSpPr>
          <p:spPr>
            <a:xfrm flipH="1" flipV="1">
              <a:off x="10578" y="4504"/>
              <a:ext cx="176" cy="290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0" idx="7"/>
              <a:endCxn id="69" idx="4"/>
            </p:cNvCxnSpPr>
            <p:nvPr/>
          </p:nvCxnSpPr>
          <p:spPr>
            <a:xfrm flipV="1">
              <a:off x="10578" y="4058"/>
              <a:ext cx="207" cy="304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9" idx="0"/>
              <a:endCxn id="67" idx="5"/>
            </p:cNvCxnSpPr>
            <p:nvPr/>
          </p:nvCxnSpPr>
          <p:spPr>
            <a:xfrm flipH="1" flipV="1">
              <a:off x="10579" y="3534"/>
              <a:ext cx="206" cy="324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箭头连接符 79"/>
          <p:cNvCxnSpPr/>
          <p:nvPr/>
        </p:nvCxnSpPr>
        <p:spPr>
          <a:xfrm flipV="1">
            <a:off x="6175375" y="3653155"/>
            <a:ext cx="1447165" cy="762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13475" y="3834130"/>
            <a:ext cx="856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Invoke</a:t>
            </a:r>
            <a:endParaRPr lang="en-US" altLang="zh-CN" sz="1600"/>
          </a:p>
        </p:txBody>
      </p:sp>
      <p:grpSp>
        <p:nvGrpSpPr>
          <p:cNvPr id="87" name="组合 86"/>
          <p:cNvGrpSpPr/>
          <p:nvPr/>
        </p:nvGrpSpPr>
        <p:grpSpPr>
          <a:xfrm>
            <a:off x="9289415" y="2877820"/>
            <a:ext cx="443230" cy="424180"/>
            <a:chOff x="15251" y="3803"/>
            <a:chExt cx="698" cy="668"/>
          </a:xfrm>
        </p:grpSpPr>
        <p:sp>
          <p:nvSpPr>
            <p:cNvPr id="82" name="矩形 81"/>
            <p:cNvSpPr/>
            <p:nvPr/>
          </p:nvSpPr>
          <p:spPr>
            <a:xfrm>
              <a:off x="15251" y="38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图片 82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294" y="3839"/>
              <a:ext cx="612" cy="597"/>
            </a:xfrm>
            <a:prstGeom prst="rect">
              <a:avLst/>
            </a:prstGeom>
          </p:spPr>
        </p:pic>
      </p:grpSp>
      <p:grpSp>
        <p:nvGrpSpPr>
          <p:cNvPr id="86" name="组合 85"/>
          <p:cNvGrpSpPr/>
          <p:nvPr/>
        </p:nvGrpSpPr>
        <p:grpSpPr>
          <a:xfrm>
            <a:off x="8491220" y="3579495"/>
            <a:ext cx="443230" cy="424180"/>
            <a:chOff x="15451" y="4003"/>
            <a:chExt cx="698" cy="668"/>
          </a:xfrm>
        </p:grpSpPr>
        <p:sp>
          <p:nvSpPr>
            <p:cNvPr id="84" name="矩形 83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5" name="图片 84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10052685" y="3602355"/>
            <a:ext cx="443230" cy="424180"/>
            <a:chOff x="15451" y="4003"/>
            <a:chExt cx="698" cy="668"/>
          </a:xfrm>
        </p:grpSpPr>
        <p:sp>
          <p:nvSpPr>
            <p:cNvPr id="89" name="矩形 88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0" name="图片 89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grpSp>
        <p:nvGrpSpPr>
          <p:cNvPr id="91" name="组合 90"/>
          <p:cNvGrpSpPr/>
          <p:nvPr/>
        </p:nvGrpSpPr>
        <p:grpSpPr>
          <a:xfrm>
            <a:off x="8827135" y="4449445"/>
            <a:ext cx="443230" cy="424180"/>
            <a:chOff x="15451" y="4003"/>
            <a:chExt cx="698" cy="668"/>
          </a:xfrm>
        </p:grpSpPr>
        <p:sp>
          <p:nvSpPr>
            <p:cNvPr id="92" name="矩形 91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3" name="图片 92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grpSp>
        <p:nvGrpSpPr>
          <p:cNvPr id="94" name="组合 93"/>
          <p:cNvGrpSpPr/>
          <p:nvPr/>
        </p:nvGrpSpPr>
        <p:grpSpPr>
          <a:xfrm>
            <a:off x="9760585" y="4450080"/>
            <a:ext cx="443230" cy="424180"/>
            <a:chOff x="15451" y="4003"/>
            <a:chExt cx="698" cy="668"/>
          </a:xfrm>
        </p:grpSpPr>
        <p:sp>
          <p:nvSpPr>
            <p:cNvPr id="95" name="矩形 94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6" name="图片 95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sp>
        <p:nvSpPr>
          <p:cNvPr id="97" name="文本框 96"/>
          <p:cNvSpPr txBox="1"/>
          <p:nvPr/>
        </p:nvSpPr>
        <p:spPr>
          <a:xfrm rot="16200000">
            <a:off x="9265920" y="3641725"/>
            <a:ext cx="490220" cy="28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cxnSp>
        <p:nvCxnSpPr>
          <p:cNvPr id="104" name="直接箭头连接符 103"/>
          <p:cNvCxnSpPr/>
          <p:nvPr/>
        </p:nvCxnSpPr>
        <p:spPr>
          <a:xfrm flipH="1" flipV="1">
            <a:off x="8695055" y="3984625"/>
            <a:ext cx="335915" cy="44513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9964420" y="4012565"/>
            <a:ext cx="315595" cy="4178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 flipV="1">
            <a:off x="8916670" y="3772535"/>
            <a:ext cx="1047115" cy="68072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9002395" y="3795395"/>
            <a:ext cx="1031875" cy="6464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rot="16200000">
            <a:off x="9291320" y="4401820"/>
            <a:ext cx="490220" cy="28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cxnSp>
        <p:nvCxnSpPr>
          <p:cNvPr id="109" name="直接箭头连接符 108"/>
          <p:cNvCxnSpPr/>
          <p:nvPr/>
        </p:nvCxnSpPr>
        <p:spPr>
          <a:xfrm flipV="1">
            <a:off x="8695055" y="3070860"/>
            <a:ext cx="575945" cy="4889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9714865" y="3070860"/>
            <a:ext cx="541655" cy="5118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108315" y="4058285"/>
            <a:ext cx="798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Invoke</a:t>
            </a:r>
            <a:endParaRPr lang="en-US" altLang="zh-CN" sz="1600"/>
          </a:p>
        </p:txBody>
      </p:sp>
      <p:sp>
        <p:nvSpPr>
          <p:cNvPr id="112" name="文本框 111"/>
          <p:cNvSpPr txBox="1"/>
          <p:nvPr/>
        </p:nvSpPr>
        <p:spPr>
          <a:xfrm>
            <a:off x="10079990" y="3043555"/>
            <a:ext cx="798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Invoke</a:t>
            </a:r>
            <a:endParaRPr lang="en-US" altLang="zh-CN" sz="1600"/>
          </a:p>
        </p:txBody>
      </p:sp>
      <p:sp>
        <p:nvSpPr>
          <p:cNvPr id="113" name="文本框 112"/>
          <p:cNvSpPr txBox="1"/>
          <p:nvPr/>
        </p:nvSpPr>
        <p:spPr>
          <a:xfrm>
            <a:off x="8161655" y="3106420"/>
            <a:ext cx="887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</a:t>
            </a:r>
            <a:r>
              <a:rPr lang="en-US" altLang="zh-CN" sz="1600"/>
              <a:t>ecome</a:t>
            </a:r>
            <a:endParaRPr lang="en-US" altLang="zh-CN" sz="1600"/>
          </a:p>
        </p:txBody>
      </p:sp>
      <p:sp>
        <p:nvSpPr>
          <p:cNvPr id="114" name="文本框 113"/>
          <p:cNvSpPr txBox="1"/>
          <p:nvPr/>
        </p:nvSpPr>
        <p:spPr>
          <a:xfrm>
            <a:off x="10079990" y="4105275"/>
            <a:ext cx="887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</a:t>
            </a:r>
            <a:r>
              <a:rPr lang="en-US" altLang="zh-CN" sz="1600"/>
              <a:t>ecome</a:t>
            </a:r>
            <a:endParaRPr lang="en-US" altLang="zh-CN" sz="1600"/>
          </a:p>
        </p:txBody>
      </p:sp>
      <p:sp>
        <p:nvSpPr>
          <p:cNvPr id="115" name="文本框 114"/>
          <p:cNvSpPr txBox="1"/>
          <p:nvPr/>
        </p:nvSpPr>
        <p:spPr>
          <a:xfrm>
            <a:off x="9807575" y="2379345"/>
            <a:ext cx="239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Lambda e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xecutor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Dynamic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schedule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31835" y="5845810"/>
            <a:ext cx="2658745" cy="9988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流程图: 磁盘 121"/>
          <p:cNvSpPr/>
          <p:nvPr/>
        </p:nvSpPr>
        <p:spPr>
          <a:xfrm>
            <a:off x="8636635" y="5983605"/>
            <a:ext cx="2049780" cy="548640"/>
          </a:xfrm>
          <a:prstGeom prst="flowChartMagneticDisk">
            <a:avLst/>
          </a:prstGeom>
          <a:solidFill>
            <a:srgbClr val="F1AF4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274685" y="6476365"/>
            <a:ext cx="277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Intermediate KV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store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9620250" y="5317490"/>
            <a:ext cx="7620" cy="666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9565005" y="522922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Intermediate 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Wukong: A Scalable and Locality-Enhanced Framework for Serverless Parallel Computing SoCC’20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FaaSFlow: Enable Efficient Workflow Execution for Function-as-a-Service ASPLOS’22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第二章：</a:t>
            </a:r>
            <a:r>
              <a:rPr lang="zh-CN" altLang="en-US"/>
              <a:t>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2.3 </a:t>
            </a:r>
            <a:r>
              <a:rPr lang="zh-CN" altLang="en-US"/>
              <a:t>交换</a:t>
            </a:r>
            <a:r>
              <a:rPr lang="zh-CN" altLang="en-US"/>
              <a:t>算子优化</a:t>
            </a:r>
            <a:endParaRPr lang="zh-CN" altLang="en-US"/>
          </a:p>
          <a:p>
            <a:pPr lvl="1"/>
            <a:r>
              <a:rPr lang="en-US" altLang="zh-CN"/>
              <a:t> Multi-level exchange</a:t>
            </a:r>
            <a:r>
              <a:rPr lang="zh-CN" altLang="en-US"/>
              <a:t>：</a:t>
            </a:r>
            <a:r>
              <a:rPr lang="en-US" altLang="zh-CN"/>
              <a:t>Starling</a:t>
            </a:r>
            <a:r>
              <a:rPr lang="en-US" altLang="zh-CN" baseline="30000"/>
              <a:t>[1]</a:t>
            </a:r>
            <a:r>
              <a:rPr lang="zh-CN" altLang="en-US"/>
              <a:t>、</a:t>
            </a:r>
            <a:r>
              <a:rPr lang="en-US" altLang="zh-CN"/>
              <a:t>Lambada</a:t>
            </a:r>
            <a:r>
              <a:rPr lang="en-US" altLang="zh-CN" baseline="30000"/>
              <a:t>[2]</a:t>
            </a:r>
            <a:endParaRPr lang="zh-CN" altLang="en-US"/>
          </a:p>
          <a:p>
            <a:pPr lvl="0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26840" y="2320290"/>
            <a:ext cx="4337685" cy="3776352"/>
            <a:chOff x="6711" y="5043"/>
            <a:chExt cx="5778" cy="520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11" y="5043"/>
              <a:ext cx="5778" cy="449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607" y="9699"/>
              <a:ext cx="3986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ultistage shuffle</a:t>
              </a:r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6274435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Starling: A Scalable Query Engine on Cloud Functions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Lambada: Interactive Data Analytics on Cold Data Using Serverless Cloud Infrastructure  SIGMOD’20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第三章：</a:t>
            </a:r>
            <a:r>
              <a:rPr lang="zh-CN" altLang="en-US"/>
              <a:t>设计方案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0330"/>
            <a:ext cx="10515600" cy="5382895"/>
          </a:xfrm>
        </p:spPr>
        <p:txBody>
          <a:bodyPr/>
          <a:p>
            <a:pPr marL="0" lvl="0" indent="0"/>
            <a:r>
              <a:rPr lang="en-US" altLang="zh-CN"/>
              <a:t> Decentralized S</a:t>
            </a:r>
            <a:r>
              <a:rPr lang="en-US" altLang="zh-CN"/>
              <a:t>chedule + MultiStage S</a:t>
            </a:r>
            <a:r>
              <a:rPr lang="en-US" altLang="zh-CN"/>
              <a:t>huffle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分布式调度不能很好解决large fanout应用的状态管理问题</a:t>
            </a:r>
            <a:endParaRPr lang="en-US" altLang="zh-CN"/>
          </a:p>
          <a:p>
            <a:pPr lvl="1"/>
            <a:r>
              <a:rPr lang="en-US" altLang="zh-CN"/>
              <a:t> 采用multistage shuffle的方案简化large fanout应用的数据依赖关系，从而为分布式调度创造优化空间</a:t>
            </a:r>
            <a:endParaRPr lang="en-US" altLang="zh-CN"/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10352405" y="3938270"/>
            <a:ext cx="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10058400" y="3938270"/>
            <a:ext cx="25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10352405" y="3938270"/>
            <a:ext cx="2946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10060940" y="3938270"/>
            <a:ext cx="5861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10060940" y="3938270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10058400" y="3938270"/>
            <a:ext cx="2940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9770110" y="3937635"/>
            <a:ext cx="582295" cy="660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9770110" y="3937635"/>
            <a:ext cx="290830" cy="660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10541635" y="373126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10246995" y="373126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9952990" y="373126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9664700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10246995" y="460121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9955530" y="460121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117" idx="6"/>
            <a:endCxn id="120" idx="2"/>
          </p:cNvCxnSpPr>
          <p:nvPr/>
        </p:nvCxnSpPr>
        <p:spPr>
          <a:xfrm>
            <a:off x="8820785" y="3937635"/>
            <a:ext cx="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8" idx="6"/>
            <a:endCxn id="121" idx="2"/>
          </p:cNvCxnSpPr>
          <p:nvPr/>
        </p:nvCxnSpPr>
        <p:spPr>
          <a:xfrm>
            <a:off x="8526780" y="3937635"/>
            <a:ext cx="25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6" idx="6"/>
            <a:endCxn id="120" idx="2"/>
          </p:cNvCxnSpPr>
          <p:nvPr/>
        </p:nvCxnSpPr>
        <p:spPr>
          <a:xfrm flipH="1">
            <a:off x="8820785" y="3937635"/>
            <a:ext cx="2946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6" idx="6"/>
            <a:endCxn id="121" idx="2"/>
          </p:cNvCxnSpPr>
          <p:nvPr/>
        </p:nvCxnSpPr>
        <p:spPr>
          <a:xfrm flipH="1">
            <a:off x="8529320" y="3937635"/>
            <a:ext cx="5861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7" idx="6"/>
            <a:endCxn id="121" idx="2"/>
          </p:cNvCxnSpPr>
          <p:nvPr/>
        </p:nvCxnSpPr>
        <p:spPr>
          <a:xfrm flipH="1">
            <a:off x="8529320" y="3937635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8" idx="6"/>
            <a:endCxn id="120" idx="2"/>
          </p:cNvCxnSpPr>
          <p:nvPr/>
        </p:nvCxnSpPr>
        <p:spPr>
          <a:xfrm>
            <a:off x="8526780" y="3937635"/>
            <a:ext cx="2940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6"/>
            <a:endCxn id="120" idx="2"/>
          </p:cNvCxnSpPr>
          <p:nvPr/>
        </p:nvCxnSpPr>
        <p:spPr>
          <a:xfrm>
            <a:off x="8238490" y="3937000"/>
            <a:ext cx="582295" cy="660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9" idx="6"/>
            <a:endCxn id="121" idx="2"/>
          </p:cNvCxnSpPr>
          <p:nvPr/>
        </p:nvCxnSpPr>
        <p:spPr>
          <a:xfrm>
            <a:off x="8238490" y="3937000"/>
            <a:ext cx="290830" cy="660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5400000">
            <a:off x="901001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rot="5400000">
            <a:off x="871537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5400000">
            <a:off x="8421370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133080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5400000">
            <a:off x="8715375" y="460057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5400000">
            <a:off x="8423910" y="460057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134" idx="6"/>
            <a:endCxn id="137" idx="2"/>
          </p:cNvCxnSpPr>
          <p:nvPr/>
        </p:nvCxnSpPr>
        <p:spPr>
          <a:xfrm>
            <a:off x="7284085" y="3937635"/>
            <a:ext cx="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35" idx="6"/>
            <a:endCxn id="138" idx="2"/>
          </p:cNvCxnSpPr>
          <p:nvPr/>
        </p:nvCxnSpPr>
        <p:spPr>
          <a:xfrm>
            <a:off x="6990080" y="3937635"/>
            <a:ext cx="25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33" idx="6"/>
            <a:endCxn id="137" idx="2"/>
          </p:cNvCxnSpPr>
          <p:nvPr/>
        </p:nvCxnSpPr>
        <p:spPr>
          <a:xfrm flipH="1">
            <a:off x="7284085" y="3937635"/>
            <a:ext cx="294640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33" idx="6"/>
            <a:endCxn id="138" idx="2"/>
          </p:cNvCxnSpPr>
          <p:nvPr/>
        </p:nvCxnSpPr>
        <p:spPr>
          <a:xfrm flipH="1">
            <a:off x="6992620" y="3937635"/>
            <a:ext cx="5861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34" idx="6"/>
            <a:endCxn id="138" idx="2"/>
          </p:cNvCxnSpPr>
          <p:nvPr/>
        </p:nvCxnSpPr>
        <p:spPr>
          <a:xfrm flipH="1">
            <a:off x="6992620" y="3937635"/>
            <a:ext cx="29146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35" idx="6"/>
            <a:endCxn id="137" idx="2"/>
          </p:cNvCxnSpPr>
          <p:nvPr/>
        </p:nvCxnSpPr>
        <p:spPr>
          <a:xfrm>
            <a:off x="6990080" y="3937635"/>
            <a:ext cx="294005" cy="659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36" idx="6"/>
            <a:endCxn id="137" idx="2"/>
          </p:cNvCxnSpPr>
          <p:nvPr/>
        </p:nvCxnSpPr>
        <p:spPr>
          <a:xfrm>
            <a:off x="6701790" y="3937000"/>
            <a:ext cx="582295" cy="660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36" idx="6"/>
            <a:endCxn id="138" idx="2"/>
          </p:cNvCxnSpPr>
          <p:nvPr/>
        </p:nvCxnSpPr>
        <p:spPr>
          <a:xfrm>
            <a:off x="6701790" y="3937000"/>
            <a:ext cx="290830" cy="660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rot="5400000">
            <a:off x="747331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5400000">
            <a:off x="717867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 rot="5400000">
            <a:off x="6884670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5400000">
            <a:off x="6596380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 rot="5400000">
            <a:off x="7178675" y="460057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 rot="5400000">
            <a:off x="6887210" y="460057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7689215" y="354647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40" name="文本框 139"/>
          <p:cNvSpPr txBox="1"/>
          <p:nvPr/>
        </p:nvSpPr>
        <p:spPr>
          <a:xfrm>
            <a:off x="9220835" y="3546475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41" name="文本框 140"/>
          <p:cNvSpPr txBox="1"/>
          <p:nvPr/>
        </p:nvSpPr>
        <p:spPr>
          <a:xfrm>
            <a:off x="7481570" y="434784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42" name="文本框 141"/>
          <p:cNvSpPr txBox="1"/>
          <p:nvPr/>
        </p:nvSpPr>
        <p:spPr>
          <a:xfrm>
            <a:off x="9013190" y="434784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43" name="椭圆 142"/>
          <p:cNvSpPr/>
          <p:nvPr/>
        </p:nvSpPr>
        <p:spPr>
          <a:xfrm rot="5400000">
            <a:off x="6887463" y="558918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5400000">
            <a:off x="7140828" y="558981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 rot="5400000">
            <a:off x="8424163" y="559045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 rot="5400000">
            <a:off x="8714993" y="559108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 rot="5400000">
            <a:off x="9955148" y="559172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5400000">
            <a:off x="10238993" y="5589818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38" idx="6"/>
            <a:endCxn id="143" idx="2"/>
          </p:cNvCxnSpPr>
          <p:nvPr/>
        </p:nvCxnSpPr>
        <p:spPr>
          <a:xfrm>
            <a:off x="6992620" y="4807585"/>
            <a:ext cx="0" cy="777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21" idx="5"/>
            <a:endCxn id="143" idx="2"/>
          </p:cNvCxnSpPr>
          <p:nvPr/>
        </p:nvCxnSpPr>
        <p:spPr>
          <a:xfrm flipH="1">
            <a:off x="6992620" y="4777105"/>
            <a:ext cx="1464945" cy="808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5"/>
            <a:endCxn id="143" idx="2"/>
          </p:cNvCxnSpPr>
          <p:nvPr/>
        </p:nvCxnSpPr>
        <p:spPr>
          <a:xfrm flipH="1">
            <a:off x="6992620" y="4777740"/>
            <a:ext cx="2996565" cy="807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38" idx="6"/>
            <a:endCxn id="144" idx="2"/>
          </p:cNvCxnSpPr>
          <p:nvPr/>
        </p:nvCxnSpPr>
        <p:spPr>
          <a:xfrm>
            <a:off x="6992620" y="4807585"/>
            <a:ext cx="253365" cy="778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44" idx="2"/>
          </p:cNvCxnSpPr>
          <p:nvPr/>
        </p:nvCxnSpPr>
        <p:spPr>
          <a:xfrm flipH="1">
            <a:off x="7245985" y="4776470"/>
            <a:ext cx="1211580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25" idx="5"/>
            <a:endCxn id="144" idx="2"/>
          </p:cNvCxnSpPr>
          <p:nvPr/>
        </p:nvCxnSpPr>
        <p:spPr>
          <a:xfrm flipH="1">
            <a:off x="7245985" y="4777740"/>
            <a:ext cx="2743200" cy="808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21" idx="6"/>
            <a:endCxn id="145" idx="2"/>
          </p:cNvCxnSpPr>
          <p:nvPr/>
        </p:nvCxnSpPr>
        <p:spPr>
          <a:xfrm>
            <a:off x="8529320" y="4807585"/>
            <a:ext cx="0" cy="779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38" idx="6"/>
            <a:endCxn id="145" idx="2"/>
          </p:cNvCxnSpPr>
          <p:nvPr/>
        </p:nvCxnSpPr>
        <p:spPr>
          <a:xfrm>
            <a:off x="6992620" y="4807585"/>
            <a:ext cx="1536700" cy="779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25" idx="5"/>
            <a:endCxn id="145" idx="2"/>
          </p:cNvCxnSpPr>
          <p:nvPr/>
        </p:nvCxnSpPr>
        <p:spPr>
          <a:xfrm flipH="1">
            <a:off x="8529320" y="4777740"/>
            <a:ext cx="1459865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37" idx="7"/>
            <a:endCxn id="146" idx="2"/>
          </p:cNvCxnSpPr>
          <p:nvPr/>
        </p:nvCxnSpPr>
        <p:spPr>
          <a:xfrm>
            <a:off x="7355840" y="4777105"/>
            <a:ext cx="1464310" cy="810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37" idx="7"/>
            <a:endCxn id="147" idx="3"/>
          </p:cNvCxnSpPr>
          <p:nvPr/>
        </p:nvCxnSpPr>
        <p:spPr>
          <a:xfrm>
            <a:off x="7355840" y="4777105"/>
            <a:ext cx="2632710" cy="841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37" idx="7"/>
            <a:endCxn id="148" idx="3"/>
          </p:cNvCxnSpPr>
          <p:nvPr/>
        </p:nvCxnSpPr>
        <p:spPr>
          <a:xfrm>
            <a:off x="7355840" y="4777105"/>
            <a:ext cx="2916555" cy="839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20" idx="6"/>
            <a:endCxn id="146" idx="2"/>
          </p:cNvCxnSpPr>
          <p:nvPr/>
        </p:nvCxnSpPr>
        <p:spPr>
          <a:xfrm flipH="1">
            <a:off x="8820150" y="4807585"/>
            <a:ext cx="635" cy="779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20" idx="6"/>
            <a:endCxn id="147" idx="3"/>
          </p:cNvCxnSpPr>
          <p:nvPr/>
        </p:nvCxnSpPr>
        <p:spPr>
          <a:xfrm>
            <a:off x="8820785" y="4807585"/>
            <a:ext cx="1167765" cy="810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20" idx="6"/>
            <a:endCxn id="148" idx="3"/>
          </p:cNvCxnSpPr>
          <p:nvPr/>
        </p:nvCxnSpPr>
        <p:spPr>
          <a:xfrm>
            <a:off x="8820785" y="4807585"/>
            <a:ext cx="1451610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24" idx="6"/>
            <a:endCxn id="148" idx="2"/>
          </p:cNvCxnSpPr>
          <p:nvPr/>
        </p:nvCxnSpPr>
        <p:spPr>
          <a:xfrm flipH="1">
            <a:off x="10344150" y="4808220"/>
            <a:ext cx="8255" cy="777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24" idx="6"/>
            <a:endCxn id="146" idx="2"/>
          </p:cNvCxnSpPr>
          <p:nvPr/>
        </p:nvCxnSpPr>
        <p:spPr>
          <a:xfrm flipH="1">
            <a:off x="8820150" y="4808220"/>
            <a:ext cx="1532255" cy="779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24" idx="6"/>
            <a:endCxn id="147" idx="2"/>
          </p:cNvCxnSpPr>
          <p:nvPr/>
        </p:nvCxnSpPr>
        <p:spPr>
          <a:xfrm flipH="1">
            <a:off x="10060305" y="4808220"/>
            <a:ext cx="292100" cy="779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7481570" y="533844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68" name="文本框 167"/>
          <p:cNvSpPr txBox="1"/>
          <p:nvPr/>
        </p:nvSpPr>
        <p:spPr>
          <a:xfrm>
            <a:off x="9013190" y="533844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169" name="圆角矩形 168"/>
          <p:cNvSpPr/>
          <p:nvPr/>
        </p:nvSpPr>
        <p:spPr>
          <a:xfrm>
            <a:off x="6533515" y="3546475"/>
            <a:ext cx="1247775" cy="133794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051165" y="3546475"/>
            <a:ext cx="1247775" cy="133794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9580880" y="3546475"/>
            <a:ext cx="1247775" cy="133794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 rot="5400000">
            <a:off x="5106035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5400000">
            <a:off x="4811395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5400000">
            <a:off x="4517390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5400000">
            <a:off x="4229100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5400000">
            <a:off x="3574415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5400000">
            <a:off x="3279775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5400000">
            <a:off x="2985770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5400000">
            <a:off x="2697480" y="372618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5400000">
            <a:off x="2037715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5400000">
            <a:off x="1743075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5400000">
            <a:off x="1449070" y="372681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5400000">
            <a:off x="1160780" y="372618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254250" y="352933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71" name="文本框 70"/>
          <p:cNvSpPr txBox="1"/>
          <p:nvPr/>
        </p:nvSpPr>
        <p:spPr>
          <a:xfrm>
            <a:off x="3781425" y="352933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72" name="椭圆 71"/>
          <p:cNvSpPr/>
          <p:nvPr/>
        </p:nvSpPr>
        <p:spPr>
          <a:xfrm rot="5400000">
            <a:off x="1449323" y="542916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69" idx="6"/>
            <a:endCxn id="72" idx="2"/>
          </p:cNvCxnSpPr>
          <p:nvPr/>
        </p:nvCxnSpPr>
        <p:spPr>
          <a:xfrm>
            <a:off x="1266190" y="3933190"/>
            <a:ext cx="288290" cy="1492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8" idx="6"/>
            <a:endCxn id="72" idx="2"/>
          </p:cNvCxnSpPr>
          <p:nvPr/>
        </p:nvCxnSpPr>
        <p:spPr>
          <a:xfrm>
            <a:off x="1554480" y="3933825"/>
            <a:ext cx="0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7" idx="5"/>
            <a:endCxn id="72" idx="2"/>
          </p:cNvCxnSpPr>
          <p:nvPr/>
        </p:nvCxnSpPr>
        <p:spPr>
          <a:xfrm flipH="1">
            <a:off x="1554480" y="3903345"/>
            <a:ext cx="222250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6" idx="6"/>
            <a:endCxn id="72" idx="2"/>
          </p:cNvCxnSpPr>
          <p:nvPr/>
        </p:nvCxnSpPr>
        <p:spPr>
          <a:xfrm flipH="1">
            <a:off x="1554480" y="3933825"/>
            <a:ext cx="588645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5" idx="5"/>
            <a:endCxn id="72" idx="2"/>
          </p:cNvCxnSpPr>
          <p:nvPr/>
        </p:nvCxnSpPr>
        <p:spPr>
          <a:xfrm flipH="1">
            <a:off x="1554480" y="3902710"/>
            <a:ext cx="1176655" cy="1522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4" idx="6"/>
            <a:endCxn id="72" idx="2"/>
          </p:cNvCxnSpPr>
          <p:nvPr/>
        </p:nvCxnSpPr>
        <p:spPr>
          <a:xfrm flipH="1">
            <a:off x="1554480" y="3933825"/>
            <a:ext cx="1536700" cy="1491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3" idx="5"/>
            <a:endCxn id="72" idx="2"/>
          </p:cNvCxnSpPr>
          <p:nvPr/>
        </p:nvCxnSpPr>
        <p:spPr>
          <a:xfrm flipH="1">
            <a:off x="1554480" y="3903345"/>
            <a:ext cx="1758950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2" idx="5"/>
          </p:cNvCxnSpPr>
          <p:nvPr/>
        </p:nvCxnSpPr>
        <p:spPr>
          <a:xfrm flipH="1">
            <a:off x="1579245" y="390334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1" idx="5"/>
            <a:endCxn id="72" idx="2"/>
          </p:cNvCxnSpPr>
          <p:nvPr/>
        </p:nvCxnSpPr>
        <p:spPr>
          <a:xfrm flipH="1">
            <a:off x="1554480" y="3903345"/>
            <a:ext cx="2708275" cy="152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0" idx="5"/>
            <a:endCxn id="72" idx="2"/>
          </p:cNvCxnSpPr>
          <p:nvPr/>
        </p:nvCxnSpPr>
        <p:spPr>
          <a:xfrm flipH="1">
            <a:off x="1554480" y="3903980"/>
            <a:ext cx="2996565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9" idx="5"/>
            <a:endCxn id="72" idx="2"/>
          </p:cNvCxnSpPr>
          <p:nvPr/>
        </p:nvCxnSpPr>
        <p:spPr>
          <a:xfrm flipH="1">
            <a:off x="1554480" y="3903980"/>
            <a:ext cx="3290570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8" idx="5"/>
            <a:endCxn id="72" idx="2"/>
          </p:cNvCxnSpPr>
          <p:nvPr/>
        </p:nvCxnSpPr>
        <p:spPr>
          <a:xfrm flipH="1">
            <a:off x="1554480" y="3903980"/>
            <a:ext cx="3585210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 rot="5400000">
            <a:off x="5106035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5400000">
            <a:off x="4811395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5400000">
            <a:off x="4517390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5400000">
            <a:off x="4229100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5400000">
            <a:off x="357441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5400000">
            <a:off x="327977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5400000">
            <a:off x="2985770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5400000">
            <a:off x="2697480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5400000">
            <a:off x="203771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174307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5400000">
            <a:off x="1449070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5400000">
            <a:off x="1160780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2254250" y="353060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88" name="文本框 187"/>
          <p:cNvSpPr txBox="1"/>
          <p:nvPr/>
        </p:nvSpPr>
        <p:spPr>
          <a:xfrm>
            <a:off x="3781425" y="353060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189" name="椭圆 188"/>
          <p:cNvSpPr/>
          <p:nvPr/>
        </p:nvSpPr>
        <p:spPr>
          <a:xfrm rot="5400000">
            <a:off x="1743328" y="542916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0" name="直接箭头连接符 189"/>
          <p:cNvCxnSpPr>
            <a:stCxn id="122" idx="6"/>
            <a:endCxn id="189" idx="2"/>
          </p:cNvCxnSpPr>
          <p:nvPr/>
        </p:nvCxnSpPr>
        <p:spPr>
          <a:xfrm>
            <a:off x="1266190" y="3934460"/>
            <a:ext cx="582295" cy="1490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05" idx="6"/>
            <a:endCxn id="189" idx="2"/>
          </p:cNvCxnSpPr>
          <p:nvPr/>
        </p:nvCxnSpPr>
        <p:spPr>
          <a:xfrm>
            <a:off x="1554480" y="3935095"/>
            <a:ext cx="294005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04" idx="5"/>
            <a:endCxn id="189" idx="2"/>
          </p:cNvCxnSpPr>
          <p:nvPr/>
        </p:nvCxnSpPr>
        <p:spPr>
          <a:xfrm>
            <a:off x="1776730" y="3904615"/>
            <a:ext cx="71755" cy="1520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03" idx="6"/>
            <a:endCxn id="189" idx="2"/>
          </p:cNvCxnSpPr>
          <p:nvPr/>
        </p:nvCxnSpPr>
        <p:spPr>
          <a:xfrm flipH="1">
            <a:off x="1848485" y="3935095"/>
            <a:ext cx="294640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102" idx="5"/>
            <a:endCxn id="189" idx="2"/>
          </p:cNvCxnSpPr>
          <p:nvPr/>
        </p:nvCxnSpPr>
        <p:spPr>
          <a:xfrm flipH="1">
            <a:off x="1848485" y="3903980"/>
            <a:ext cx="882650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101" idx="6"/>
            <a:endCxn id="189" idx="2"/>
          </p:cNvCxnSpPr>
          <p:nvPr/>
        </p:nvCxnSpPr>
        <p:spPr>
          <a:xfrm flipH="1">
            <a:off x="1848485" y="3935095"/>
            <a:ext cx="1242695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96" idx="5"/>
            <a:endCxn id="189" idx="2"/>
          </p:cNvCxnSpPr>
          <p:nvPr/>
        </p:nvCxnSpPr>
        <p:spPr>
          <a:xfrm flipH="1">
            <a:off x="1848485" y="3904615"/>
            <a:ext cx="1464945" cy="1520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4" idx="5"/>
          </p:cNvCxnSpPr>
          <p:nvPr/>
        </p:nvCxnSpPr>
        <p:spPr>
          <a:xfrm flipH="1">
            <a:off x="1579245" y="390461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92" idx="5"/>
            <a:endCxn id="189" idx="2"/>
          </p:cNvCxnSpPr>
          <p:nvPr/>
        </p:nvCxnSpPr>
        <p:spPr>
          <a:xfrm flipH="1">
            <a:off x="1848485" y="3904615"/>
            <a:ext cx="2414270" cy="1520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88" idx="5"/>
            <a:endCxn id="189" idx="2"/>
          </p:cNvCxnSpPr>
          <p:nvPr/>
        </p:nvCxnSpPr>
        <p:spPr>
          <a:xfrm flipH="1">
            <a:off x="1848485" y="3905250"/>
            <a:ext cx="2702560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86" idx="5"/>
            <a:endCxn id="189" idx="2"/>
          </p:cNvCxnSpPr>
          <p:nvPr/>
        </p:nvCxnSpPr>
        <p:spPr>
          <a:xfrm flipH="1">
            <a:off x="1848485" y="3905250"/>
            <a:ext cx="2996565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85" idx="5"/>
            <a:endCxn id="189" idx="2"/>
          </p:cNvCxnSpPr>
          <p:nvPr/>
        </p:nvCxnSpPr>
        <p:spPr>
          <a:xfrm flipH="1">
            <a:off x="1848485" y="3905250"/>
            <a:ext cx="3291205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 rot="5400000">
            <a:off x="5106035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 rot="5400000">
            <a:off x="4811395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 rot="5400000">
            <a:off x="4517390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 rot="5400000">
            <a:off x="4229100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 rot="5400000">
            <a:off x="357441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 rot="5400000">
            <a:off x="327977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 rot="5400000">
            <a:off x="2985770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 rot="5400000">
            <a:off x="2697480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 rot="5400000">
            <a:off x="203771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 rot="5400000">
            <a:off x="1743075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 rot="5400000">
            <a:off x="1449070" y="372808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 rot="5400000">
            <a:off x="1160780" y="372745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文本框 363"/>
          <p:cNvSpPr txBox="1"/>
          <p:nvPr/>
        </p:nvSpPr>
        <p:spPr>
          <a:xfrm>
            <a:off x="2254250" y="353060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365" name="文本框 364"/>
          <p:cNvSpPr txBox="1"/>
          <p:nvPr/>
        </p:nvSpPr>
        <p:spPr>
          <a:xfrm>
            <a:off x="3781425" y="353060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366" name="椭圆 365"/>
          <p:cNvSpPr/>
          <p:nvPr/>
        </p:nvSpPr>
        <p:spPr>
          <a:xfrm rot="5400000">
            <a:off x="2782823" y="542916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7" name="直接箭头连接符 366"/>
          <p:cNvCxnSpPr>
            <a:stCxn id="363" idx="6"/>
            <a:endCxn id="366" idx="2"/>
          </p:cNvCxnSpPr>
          <p:nvPr/>
        </p:nvCxnSpPr>
        <p:spPr>
          <a:xfrm>
            <a:off x="1266190" y="3934460"/>
            <a:ext cx="1621790" cy="1490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stCxn id="362" idx="6"/>
            <a:endCxn id="366" idx="2"/>
          </p:cNvCxnSpPr>
          <p:nvPr/>
        </p:nvCxnSpPr>
        <p:spPr>
          <a:xfrm>
            <a:off x="1554480" y="3935095"/>
            <a:ext cx="1333500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>
            <a:stCxn id="361" idx="5"/>
            <a:endCxn id="366" idx="2"/>
          </p:cNvCxnSpPr>
          <p:nvPr/>
        </p:nvCxnSpPr>
        <p:spPr>
          <a:xfrm>
            <a:off x="1776730" y="3904615"/>
            <a:ext cx="1111250" cy="1520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>
            <a:stCxn id="360" idx="6"/>
            <a:endCxn id="366" idx="2"/>
          </p:cNvCxnSpPr>
          <p:nvPr/>
        </p:nvCxnSpPr>
        <p:spPr>
          <a:xfrm>
            <a:off x="2143125" y="3935095"/>
            <a:ext cx="744855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直接箭头连接符 370"/>
          <p:cNvCxnSpPr>
            <a:stCxn id="359" idx="5"/>
            <a:endCxn id="366" idx="2"/>
          </p:cNvCxnSpPr>
          <p:nvPr/>
        </p:nvCxnSpPr>
        <p:spPr>
          <a:xfrm>
            <a:off x="2731135" y="3903980"/>
            <a:ext cx="156845" cy="152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>
            <a:stCxn id="358" idx="6"/>
            <a:endCxn id="366" idx="2"/>
          </p:cNvCxnSpPr>
          <p:nvPr/>
        </p:nvCxnSpPr>
        <p:spPr>
          <a:xfrm flipH="1">
            <a:off x="2887980" y="3935095"/>
            <a:ext cx="203200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>
            <a:stCxn id="357" idx="5"/>
            <a:endCxn id="366" idx="2"/>
          </p:cNvCxnSpPr>
          <p:nvPr/>
        </p:nvCxnSpPr>
        <p:spPr>
          <a:xfrm flipH="1">
            <a:off x="2887980" y="3904615"/>
            <a:ext cx="425450" cy="1520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/>
          <p:cNvCxnSpPr>
            <a:stCxn id="356" idx="5"/>
          </p:cNvCxnSpPr>
          <p:nvPr/>
        </p:nvCxnSpPr>
        <p:spPr>
          <a:xfrm flipH="1">
            <a:off x="1579245" y="390461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接箭头连接符 374"/>
          <p:cNvCxnSpPr>
            <a:stCxn id="355" idx="5"/>
            <a:endCxn id="366" idx="2"/>
          </p:cNvCxnSpPr>
          <p:nvPr/>
        </p:nvCxnSpPr>
        <p:spPr>
          <a:xfrm flipH="1">
            <a:off x="2887980" y="3904615"/>
            <a:ext cx="1374775" cy="1520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>
            <a:stCxn id="354" idx="5"/>
            <a:endCxn id="366" idx="2"/>
          </p:cNvCxnSpPr>
          <p:nvPr/>
        </p:nvCxnSpPr>
        <p:spPr>
          <a:xfrm flipH="1">
            <a:off x="2887980" y="3905250"/>
            <a:ext cx="1663065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>
            <a:stCxn id="353" idx="5"/>
            <a:endCxn id="366" idx="2"/>
          </p:cNvCxnSpPr>
          <p:nvPr/>
        </p:nvCxnSpPr>
        <p:spPr>
          <a:xfrm flipH="1">
            <a:off x="2887980" y="3905250"/>
            <a:ext cx="1957070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>
            <a:stCxn id="352" idx="5"/>
            <a:endCxn id="366" idx="2"/>
          </p:cNvCxnSpPr>
          <p:nvPr/>
        </p:nvCxnSpPr>
        <p:spPr>
          <a:xfrm flipH="1">
            <a:off x="2887980" y="3905250"/>
            <a:ext cx="2251710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 rot="5400000">
            <a:off x="5106035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 rot="5400000">
            <a:off x="4811395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 rot="5400000">
            <a:off x="4517390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 rot="5400000">
            <a:off x="4229100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 rot="5400000">
            <a:off x="357441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 rot="5400000">
            <a:off x="327977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 rot="5400000">
            <a:off x="2985770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 rot="5400000">
            <a:off x="2697480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 rot="5400000">
            <a:off x="203771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 rot="5400000">
            <a:off x="174307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 rot="5400000">
            <a:off x="1449070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 rot="5400000">
            <a:off x="1160780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文本框 390"/>
          <p:cNvSpPr txBox="1"/>
          <p:nvPr/>
        </p:nvSpPr>
        <p:spPr>
          <a:xfrm>
            <a:off x="2254250" y="353187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392" name="文本框 391"/>
          <p:cNvSpPr txBox="1"/>
          <p:nvPr/>
        </p:nvSpPr>
        <p:spPr>
          <a:xfrm>
            <a:off x="3781425" y="353187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393" name="椭圆 392"/>
          <p:cNvSpPr/>
          <p:nvPr/>
        </p:nvSpPr>
        <p:spPr>
          <a:xfrm rot="5400000">
            <a:off x="3094608" y="542916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4" name="直接箭头连接符 393"/>
          <p:cNvCxnSpPr>
            <a:stCxn id="390" idx="6"/>
            <a:endCxn id="393" idx="2"/>
          </p:cNvCxnSpPr>
          <p:nvPr/>
        </p:nvCxnSpPr>
        <p:spPr>
          <a:xfrm>
            <a:off x="1266190" y="3935730"/>
            <a:ext cx="1933575" cy="148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>
            <a:stCxn id="389" idx="6"/>
            <a:endCxn id="393" idx="2"/>
          </p:cNvCxnSpPr>
          <p:nvPr/>
        </p:nvCxnSpPr>
        <p:spPr>
          <a:xfrm>
            <a:off x="1554480" y="3936365"/>
            <a:ext cx="1645285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>
            <a:stCxn id="388" idx="5"/>
            <a:endCxn id="393" idx="2"/>
          </p:cNvCxnSpPr>
          <p:nvPr/>
        </p:nvCxnSpPr>
        <p:spPr>
          <a:xfrm>
            <a:off x="1776730" y="3905885"/>
            <a:ext cx="1423035" cy="151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stCxn id="387" idx="6"/>
            <a:endCxn id="393" idx="2"/>
          </p:cNvCxnSpPr>
          <p:nvPr/>
        </p:nvCxnSpPr>
        <p:spPr>
          <a:xfrm>
            <a:off x="2143125" y="3936365"/>
            <a:ext cx="1056640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>
            <a:stCxn id="386" idx="5"/>
            <a:endCxn id="393" idx="2"/>
          </p:cNvCxnSpPr>
          <p:nvPr/>
        </p:nvCxnSpPr>
        <p:spPr>
          <a:xfrm>
            <a:off x="2731135" y="3905250"/>
            <a:ext cx="468630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385" idx="6"/>
            <a:endCxn id="393" idx="2"/>
          </p:cNvCxnSpPr>
          <p:nvPr/>
        </p:nvCxnSpPr>
        <p:spPr>
          <a:xfrm>
            <a:off x="3091180" y="3936365"/>
            <a:ext cx="108585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>
            <a:stCxn id="384" idx="5"/>
            <a:endCxn id="393" idx="2"/>
          </p:cNvCxnSpPr>
          <p:nvPr/>
        </p:nvCxnSpPr>
        <p:spPr>
          <a:xfrm flipH="1">
            <a:off x="3199765" y="3905885"/>
            <a:ext cx="113665" cy="151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383" idx="5"/>
          </p:cNvCxnSpPr>
          <p:nvPr/>
        </p:nvCxnSpPr>
        <p:spPr>
          <a:xfrm flipH="1">
            <a:off x="1579245" y="390588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>
            <a:stCxn id="382" idx="5"/>
            <a:endCxn id="393" idx="2"/>
          </p:cNvCxnSpPr>
          <p:nvPr/>
        </p:nvCxnSpPr>
        <p:spPr>
          <a:xfrm flipH="1">
            <a:off x="3199765" y="3905885"/>
            <a:ext cx="1062990" cy="151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>
            <a:stCxn id="381" idx="5"/>
            <a:endCxn id="393" idx="2"/>
          </p:cNvCxnSpPr>
          <p:nvPr/>
        </p:nvCxnSpPr>
        <p:spPr>
          <a:xfrm flipH="1">
            <a:off x="3199765" y="3906520"/>
            <a:ext cx="1351280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>
            <a:stCxn id="380" idx="5"/>
            <a:endCxn id="393" idx="2"/>
          </p:cNvCxnSpPr>
          <p:nvPr/>
        </p:nvCxnSpPr>
        <p:spPr>
          <a:xfrm flipH="1">
            <a:off x="3199765" y="3906520"/>
            <a:ext cx="164528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>
            <a:stCxn id="379" idx="5"/>
            <a:endCxn id="393" idx="2"/>
          </p:cNvCxnSpPr>
          <p:nvPr/>
        </p:nvCxnSpPr>
        <p:spPr>
          <a:xfrm flipH="1">
            <a:off x="3199765" y="3906520"/>
            <a:ext cx="193992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椭圆 405"/>
          <p:cNvSpPr/>
          <p:nvPr/>
        </p:nvSpPr>
        <p:spPr>
          <a:xfrm rot="5400000">
            <a:off x="5106035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 rot="5400000">
            <a:off x="4811395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 rot="5400000">
            <a:off x="4517390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 rot="5400000">
            <a:off x="4229100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 rot="5400000">
            <a:off x="357441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 rot="5400000">
            <a:off x="327977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 rot="5400000">
            <a:off x="2985770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 rot="5400000">
            <a:off x="2697480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 rot="5400000">
            <a:off x="203771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 rot="5400000">
            <a:off x="1743075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 rot="5400000">
            <a:off x="1449070" y="372935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 rot="5400000">
            <a:off x="1160780" y="372872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文本框 417"/>
          <p:cNvSpPr txBox="1"/>
          <p:nvPr/>
        </p:nvSpPr>
        <p:spPr>
          <a:xfrm>
            <a:off x="2254250" y="353187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419" name="文本框 418"/>
          <p:cNvSpPr txBox="1"/>
          <p:nvPr/>
        </p:nvSpPr>
        <p:spPr>
          <a:xfrm>
            <a:off x="3781425" y="353187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420" name="椭圆 419"/>
          <p:cNvSpPr/>
          <p:nvPr/>
        </p:nvSpPr>
        <p:spPr>
          <a:xfrm rot="5400000">
            <a:off x="4344288" y="542916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1" name="直接箭头连接符 420"/>
          <p:cNvCxnSpPr>
            <a:stCxn id="417" idx="6"/>
            <a:endCxn id="420" idx="2"/>
          </p:cNvCxnSpPr>
          <p:nvPr/>
        </p:nvCxnSpPr>
        <p:spPr>
          <a:xfrm>
            <a:off x="1266190" y="3935730"/>
            <a:ext cx="3183255" cy="148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>
            <a:stCxn id="416" idx="6"/>
            <a:endCxn id="420" idx="2"/>
          </p:cNvCxnSpPr>
          <p:nvPr/>
        </p:nvCxnSpPr>
        <p:spPr>
          <a:xfrm>
            <a:off x="1554480" y="3936365"/>
            <a:ext cx="2894965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415" idx="5"/>
            <a:endCxn id="420" idx="2"/>
          </p:cNvCxnSpPr>
          <p:nvPr/>
        </p:nvCxnSpPr>
        <p:spPr>
          <a:xfrm>
            <a:off x="1776730" y="3905885"/>
            <a:ext cx="2672715" cy="151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接箭头连接符 423"/>
          <p:cNvCxnSpPr>
            <a:stCxn id="414" idx="6"/>
            <a:endCxn id="420" idx="2"/>
          </p:cNvCxnSpPr>
          <p:nvPr/>
        </p:nvCxnSpPr>
        <p:spPr>
          <a:xfrm>
            <a:off x="2143125" y="3936365"/>
            <a:ext cx="2306320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413" idx="5"/>
            <a:endCxn id="420" idx="2"/>
          </p:cNvCxnSpPr>
          <p:nvPr/>
        </p:nvCxnSpPr>
        <p:spPr>
          <a:xfrm>
            <a:off x="2731135" y="3905250"/>
            <a:ext cx="1718310" cy="1520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>
            <a:stCxn id="412" idx="6"/>
            <a:endCxn id="420" idx="2"/>
          </p:cNvCxnSpPr>
          <p:nvPr/>
        </p:nvCxnSpPr>
        <p:spPr>
          <a:xfrm>
            <a:off x="3091180" y="3936365"/>
            <a:ext cx="1358265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stCxn id="411" idx="5"/>
            <a:endCxn id="420" idx="2"/>
          </p:cNvCxnSpPr>
          <p:nvPr/>
        </p:nvCxnSpPr>
        <p:spPr>
          <a:xfrm>
            <a:off x="3313430" y="3905885"/>
            <a:ext cx="1136015" cy="151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stCxn id="410" idx="5"/>
          </p:cNvCxnSpPr>
          <p:nvPr/>
        </p:nvCxnSpPr>
        <p:spPr>
          <a:xfrm flipH="1">
            <a:off x="1579245" y="390588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>
            <a:stCxn id="409" idx="5"/>
            <a:endCxn id="420" idx="2"/>
          </p:cNvCxnSpPr>
          <p:nvPr/>
        </p:nvCxnSpPr>
        <p:spPr>
          <a:xfrm>
            <a:off x="4262755" y="3905885"/>
            <a:ext cx="186690" cy="151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>
            <a:stCxn id="408" idx="5"/>
            <a:endCxn id="420" idx="2"/>
          </p:cNvCxnSpPr>
          <p:nvPr/>
        </p:nvCxnSpPr>
        <p:spPr>
          <a:xfrm flipH="1">
            <a:off x="4449445" y="3906520"/>
            <a:ext cx="101600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>
            <a:stCxn id="407" idx="5"/>
            <a:endCxn id="420" idx="2"/>
          </p:cNvCxnSpPr>
          <p:nvPr/>
        </p:nvCxnSpPr>
        <p:spPr>
          <a:xfrm flipH="1">
            <a:off x="4449445" y="3906520"/>
            <a:ext cx="39560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>
            <a:stCxn id="406" idx="5"/>
            <a:endCxn id="420" idx="2"/>
          </p:cNvCxnSpPr>
          <p:nvPr/>
        </p:nvCxnSpPr>
        <p:spPr>
          <a:xfrm flipH="1">
            <a:off x="4449445" y="3906520"/>
            <a:ext cx="69024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椭圆 432"/>
          <p:cNvSpPr/>
          <p:nvPr/>
        </p:nvSpPr>
        <p:spPr>
          <a:xfrm rot="5400000">
            <a:off x="5106035" y="373126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 rot="5400000">
            <a:off x="4811395" y="373126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 rot="5400000">
            <a:off x="4517390" y="373126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 rot="5400000">
            <a:off x="4229100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 rot="5400000">
            <a:off x="357441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 rot="5400000">
            <a:off x="327977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 rot="5400000">
            <a:off x="2985770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 rot="5400000">
            <a:off x="2697480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 rot="5400000">
            <a:off x="203771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 rot="5400000">
            <a:off x="1743075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 rot="5400000">
            <a:off x="1449070" y="3730625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 rot="5400000">
            <a:off x="1160780" y="3729990"/>
            <a:ext cx="210185" cy="20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文本框 444"/>
          <p:cNvSpPr txBox="1"/>
          <p:nvPr/>
        </p:nvSpPr>
        <p:spPr>
          <a:xfrm>
            <a:off x="2254250" y="353314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446" name="文本框 445"/>
          <p:cNvSpPr txBox="1"/>
          <p:nvPr/>
        </p:nvSpPr>
        <p:spPr>
          <a:xfrm>
            <a:off x="3781425" y="3533140"/>
            <a:ext cx="44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447" name="椭圆 446"/>
          <p:cNvSpPr/>
          <p:nvPr/>
        </p:nvSpPr>
        <p:spPr>
          <a:xfrm rot="5400000">
            <a:off x="4720843" y="5429163"/>
            <a:ext cx="210229" cy="203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8" name="直接箭头连接符 447"/>
          <p:cNvCxnSpPr>
            <a:stCxn id="444" idx="6"/>
            <a:endCxn id="447" idx="2"/>
          </p:cNvCxnSpPr>
          <p:nvPr/>
        </p:nvCxnSpPr>
        <p:spPr>
          <a:xfrm>
            <a:off x="1266190" y="3937000"/>
            <a:ext cx="3559810" cy="148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>
            <a:stCxn id="443" idx="6"/>
            <a:endCxn id="447" idx="2"/>
          </p:cNvCxnSpPr>
          <p:nvPr/>
        </p:nvCxnSpPr>
        <p:spPr>
          <a:xfrm>
            <a:off x="1554480" y="3937635"/>
            <a:ext cx="3271520" cy="14878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2" idx="5"/>
            <a:endCxn id="447" idx="2"/>
          </p:cNvCxnSpPr>
          <p:nvPr/>
        </p:nvCxnSpPr>
        <p:spPr>
          <a:xfrm>
            <a:off x="1776730" y="3907155"/>
            <a:ext cx="3049270" cy="1518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>
            <a:stCxn id="441" idx="6"/>
            <a:endCxn id="447" idx="2"/>
          </p:cNvCxnSpPr>
          <p:nvPr/>
        </p:nvCxnSpPr>
        <p:spPr>
          <a:xfrm>
            <a:off x="2143125" y="3937635"/>
            <a:ext cx="2682875" cy="14878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直接箭头连接符 451"/>
          <p:cNvCxnSpPr>
            <a:stCxn id="440" idx="5"/>
            <a:endCxn id="447" idx="2"/>
          </p:cNvCxnSpPr>
          <p:nvPr/>
        </p:nvCxnSpPr>
        <p:spPr>
          <a:xfrm>
            <a:off x="2731135" y="3906520"/>
            <a:ext cx="209486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>
            <a:stCxn id="439" idx="6"/>
            <a:endCxn id="447" idx="2"/>
          </p:cNvCxnSpPr>
          <p:nvPr/>
        </p:nvCxnSpPr>
        <p:spPr>
          <a:xfrm>
            <a:off x="3091180" y="3937635"/>
            <a:ext cx="1734820" cy="14878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直接箭头连接符 453"/>
          <p:cNvCxnSpPr>
            <a:stCxn id="438" idx="5"/>
            <a:endCxn id="447" idx="2"/>
          </p:cNvCxnSpPr>
          <p:nvPr/>
        </p:nvCxnSpPr>
        <p:spPr>
          <a:xfrm>
            <a:off x="3313430" y="3907155"/>
            <a:ext cx="1512570" cy="1518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直接箭头连接符 454"/>
          <p:cNvCxnSpPr>
            <a:stCxn id="437" idx="5"/>
          </p:cNvCxnSpPr>
          <p:nvPr/>
        </p:nvCxnSpPr>
        <p:spPr>
          <a:xfrm flipH="1">
            <a:off x="1579245" y="3907155"/>
            <a:ext cx="2028825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直接箭头连接符 455"/>
          <p:cNvCxnSpPr>
            <a:stCxn id="436" idx="5"/>
            <a:endCxn id="447" idx="2"/>
          </p:cNvCxnSpPr>
          <p:nvPr/>
        </p:nvCxnSpPr>
        <p:spPr>
          <a:xfrm>
            <a:off x="4262755" y="3907155"/>
            <a:ext cx="563245" cy="1518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>
            <a:stCxn id="435" idx="5"/>
            <a:endCxn id="447" idx="2"/>
          </p:cNvCxnSpPr>
          <p:nvPr/>
        </p:nvCxnSpPr>
        <p:spPr>
          <a:xfrm>
            <a:off x="4551045" y="3907790"/>
            <a:ext cx="274955" cy="151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接箭头连接符 457"/>
          <p:cNvCxnSpPr>
            <a:stCxn id="434" idx="5"/>
            <a:endCxn id="447" idx="2"/>
          </p:cNvCxnSpPr>
          <p:nvPr/>
        </p:nvCxnSpPr>
        <p:spPr>
          <a:xfrm flipH="1">
            <a:off x="4826000" y="3907790"/>
            <a:ext cx="19050" cy="151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直接箭头连接符 458"/>
          <p:cNvCxnSpPr>
            <a:stCxn id="433" idx="5"/>
            <a:endCxn id="447" idx="2"/>
          </p:cNvCxnSpPr>
          <p:nvPr/>
        </p:nvCxnSpPr>
        <p:spPr>
          <a:xfrm flipH="1">
            <a:off x="4826000" y="3907790"/>
            <a:ext cx="313690" cy="151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文本框 459"/>
          <p:cNvSpPr txBox="1"/>
          <p:nvPr/>
        </p:nvSpPr>
        <p:spPr>
          <a:xfrm>
            <a:off x="2002790" y="5238750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461" name="文本框 460"/>
          <p:cNvSpPr txBox="1"/>
          <p:nvPr/>
        </p:nvSpPr>
        <p:spPr>
          <a:xfrm>
            <a:off x="3400425" y="5238750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...</a:t>
            </a:r>
            <a:endParaRPr lang="en-US" altLang="zh-CN" sz="2400" b="1"/>
          </a:p>
        </p:txBody>
      </p:sp>
      <p:sp>
        <p:nvSpPr>
          <p:cNvPr id="462" name="文本框 461"/>
          <p:cNvSpPr txBox="1"/>
          <p:nvPr/>
        </p:nvSpPr>
        <p:spPr>
          <a:xfrm>
            <a:off x="1644650" y="6005195"/>
            <a:ext cx="3079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80Mappers   40Reducers</a:t>
            </a:r>
            <a:endParaRPr lang="en-US" altLang="zh-CN" sz="2000" b="1"/>
          </a:p>
        </p:txBody>
      </p:sp>
      <p:sp>
        <p:nvSpPr>
          <p:cNvPr id="463" name="文本框 462"/>
          <p:cNvSpPr txBox="1"/>
          <p:nvPr/>
        </p:nvSpPr>
        <p:spPr>
          <a:xfrm>
            <a:off x="6327140" y="6005195"/>
            <a:ext cx="4973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80Mappers   40Combiners   40Reducers</a:t>
            </a:r>
            <a:endParaRPr lang="en-US" altLang="zh-CN" sz="2000" b="1"/>
          </a:p>
        </p:txBody>
      </p:sp>
      <p:sp>
        <p:nvSpPr>
          <p:cNvPr id="464" name="文本框 463"/>
          <p:cNvSpPr txBox="1"/>
          <p:nvPr/>
        </p:nvSpPr>
        <p:spPr>
          <a:xfrm>
            <a:off x="252095" y="4341495"/>
            <a:ext cx="101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80x40=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3200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65" name="文本框 464"/>
          <p:cNvSpPr txBox="1"/>
          <p:nvPr/>
        </p:nvSpPr>
        <p:spPr>
          <a:xfrm>
            <a:off x="10931525" y="3892550"/>
            <a:ext cx="101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80x2=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160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66" name="文本框 465"/>
          <p:cNvSpPr txBox="1"/>
          <p:nvPr/>
        </p:nvSpPr>
        <p:spPr>
          <a:xfrm>
            <a:off x="10931525" y="4940300"/>
            <a:ext cx="101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40x20=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800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55,&quot;width&quot;:14197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2682</Words>
  <Application>WPS 演示</Application>
  <PresentationFormat>宽屏</PresentationFormat>
  <Paragraphs>222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Wingdings</vt:lpstr>
      <vt:lpstr>等线 Light</vt:lpstr>
      <vt:lpstr>等线</vt:lpstr>
      <vt:lpstr>Arial Unicode MS</vt:lpstr>
      <vt:lpstr>Calibri</vt:lpstr>
      <vt:lpstr>week3-k8s-网络通信及应用示例</vt:lpstr>
      <vt:lpstr> Lithops实验 </vt:lpstr>
      <vt:lpstr>第一章：背景&amp;问题</vt:lpstr>
      <vt:lpstr>第一章：背景&amp;问题</vt:lpstr>
      <vt:lpstr>第一章：背景&amp;问题</vt:lpstr>
      <vt:lpstr>第一章：背景&amp;问题</vt:lpstr>
      <vt:lpstr>第二章：相关工作</vt:lpstr>
      <vt:lpstr>第二章：相关工作</vt:lpstr>
      <vt:lpstr>第二章：相关工作</vt:lpstr>
      <vt:lpstr>第三章：设计方案</vt:lpstr>
      <vt:lpstr>第四章：实现和测试</vt:lpstr>
      <vt:lpstr>第四章：实现和测试</vt:lpstr>
      <vt:lpstr>第五章：未来的工作</vt:lpstr>
      <vt:lpstr>第五章：未来的工作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556</cp:revision>
  <dcterms:created xsi:type="dcterms:W3CDTF">2021-11-05T01:41:00Z</dcterms:created>
  <dcterms:modified xsi:type="dcterms:W3CDTF">2022-04-26T00:26:07Z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51ADF8C93EBF404F9D8273B1B6EF3317</vt:lpwstr>
  </property>
  <property fmtid="{D5CDD505-2E9C-101B-9397-08002B2CF9AE}" pid="3" name="KSOProductBuildVer">
    <vt:lpwstr>2052-11.1.0.11365</vt:lpwstr>
  </property>
  <property fmtid="{D5CDD505-2E9C-101B-9397-08002B2CF9AE}" pid="4" name="commondata">
    <vt:lpwstr>eyJoZGlkIjoiYWM2OWQ3NmNmNDllMGI3YTA3YjE2ZTg3ODI3MjBjMzIifQ==</vt:lpwstr>
  </property>
</Properties>
</file>