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285" r:id="rId5"/>
    <p:sldId id="411" r:id="rId6"/>
    <p:sldId id="401" r:id="rId7"/>
    <p:sldId id="424" r:id="rId8"/>
    <p:sldId id="402" r:id="rId9"/>
    <p:sldId id="436" r:id="rId10"/>
    <p:sldId id="287" r:id="rId11"/>
    <p:sldId id="403" r:id="rId12"/>
    <p:sldId id="404" r:id="rId13"/>
    <p:sldId id="405" r:id="rId14"/>
    <p:sldId id="439" r:id="rId15"/>
    <p:sldId id="437" r:id="rId16"/>
    <p:sldId id="440" r:id="rId17"/>
    <p:sldId id="406" r:id="rId18"/>
    <p:sldId id="443" r:id="rId19"/>
    <p:sldId id="444" r:id="rId20"/>
    <p:sldId id="438" r:id="rId21"/>
    <p:sldId id="441" r:id="rId22"/>
    <p:sldId id="350" r:id="rId23"/>
    <p:sldId id="456" r:id="rId24"/>
    <p:sldId id="457" r:id="rId25"/>
    <p:sldId id="442" r:id="rId26"/>
    <p:sldId id="407" r:id="rId27"/>
    <p:sldId id="445" r:id="rId28"/>
    <p:sldId id="408" r:id="rId29"/>
    <p:sldId id="409" r:id="rId30"/>
    <p:sldId id="400" r:id="rId31"/>
    <p:sldId id="464" r:id="rId32"/>
    <p:sldId id="46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传统的</a:t>
            </a:r>
            <a:r>
              <a:rPr lang="en-US" altLang="zh-CN">
                <a:sym typeface="+mn-ea"/>
              </a:rPr>
              <a:t>serverless</a:t>
            </a:r>
            <a:r>
              <a:rPr lang="zh-CN" altLang="en-US">
                <a:sym typeface="+mn-ea"/>
              </a:rPr>
              <a:t>应用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有网络微服务，比如社交网络；和物联网应用，比如网上商店。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特征：这类应用比较简单，大部分请求只会调用一个函数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serverless </a:t>
            </a:r>
            <a:r>
              <a:rPr lang="zh-CN" altLang="en-US">
                <a:sym typeface="+mn-ea"/>
              </a:rPr>
              <a:t>数据分析应用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比如说</a:t>
            </a:r>
            <a:r>
              <a:rPr lang="en-US" altLang="zh-CN">
                <a:sym typeface="+mn-ea"/>
              </a:rPr>
              <a:t>mapreduce</a:t>
            </a:r>
            <a:r>
              <a:rPr lang="zh-CN" altLang="en-US">
                <a:sym typeface="+mn-ea"/>
              </a:rPr>
              <a:t>模式的大规模排序、视频分析（编码、图像识别）、数据库查询处理</a:t>
            </a:r>
            <a:endParaRPr lang="zh-CN" altLang="en-US"/>
          </a:p>
          <a:p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特征：每个请求包含多个阶段，不同阶段的任务需要分享状态和数据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将快慢存储进行组合，首先将任务进行分组，每一组内的中间数据由快存储保存，最后将分组的数据合并，以此</a:t>
            </a:r>
            <a:r>
              <a:rPr lang="zh-CN" altLang="en-US"/>
              <a:t>提高性能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所有解决方案都是在</a:t>
            </a:r>
            <a:r>
              <a:rPr lang="en-US" altLang="zh-CN"/>
              <a:t>Faas</a:t>
            </a:r>
            <a:r>
              <a:rPr lang="zh-CN" altLang="en-US"/>
              <a:t>这一端加入一些设备，来缓解</a:t>
            </a:r>
            <a:r>
              <a:rPr lang="en-US" altLang="zh-CN"/>
              <a:t>FaaS</a:t>
            </a:r>
            <a:r>
              <a:rPr lang="zh-CN" altLang="en-US"/>
              <a:t>本地存储资源有限的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这种方案可能会破环</a:t>
            </a:r>
            <a:r>
              <a:rPr lang="en-US" altLang="zh-CN"/>
              <a:t>serverless</a:t>
            </a:r>
            <a:r>
              <a:rPr lang="zh-CN" altLang="en-US"/>
              <a:t>的</a:t>
            </a:r>
            <a:r>
              <a:rPr lang="zh-CN" altLang="en-US"/>
              <a:t>弹性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从对象大小的分布图中看出，不同任务和同一任务内的中间数据的大小分布范围</a:t>
            </a:r>
            <a:r>
              <a:rPr lang="zh-CN" altLang="en-US"/>
              <a:t>很广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因此对后端的存储有一定的</a:t>
            </a:r>
            <a:r>
              <a:rPr lang="zh-CN" altLang="en-US"/>
              <a:t>要求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从中间数据生命周期的分布可以看出，大部分中间数据的生命周期很短</a:t>
            </a:r>
            <a:endParaRPr lang="en-US" altLang="zh-CN"/>
          </a:p>
          <a:p>
            <a:r>
              <a:rPr lang="en-US" altLang="zh-CN"/>
              <a:t>- it is common for storage systems to use fault-tolerance techniques such as replication and erasure codes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High throughput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High latency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 the cloud storage system Amazon S3 for large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amounts of data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uFillTx/>
                <a:latin typeface="等线" panose="02010600030101010101" charset="-122"/>
                <a:sym typeface="+mn-ea"/>
              </a:rPr>
              <a:t> charging users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only for the capacity and bandwidth they use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uFillTx/>
                <a:latin typeface="等线" panose="02010600030101010101" charset="-122"/>
                <a:sym typeface="+mn-ea"/>
              </a:rPr>
              <a:t> S3 has high latency overhead (e.g., a 1KB read takes ∼12 ms) and insufficient throughput for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highly parallel applications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However, these storage systems are not designed</a:t>
            </a:r>
            <a:r>
              <a:rPr lang="en-US" altLang="zh-CN"/>
              <a:t> </a:t>
            </a:r>
            <a:r>
              <a:rPr lang="zh-CN" altLang="en-US"/>
              <a:t>to support high throughput on reading and writing small files</a:t>
            </a:r>
            <a:endParaRPr lang="zh-CN" altLang="en-US"/>
          </a:p>
          <a:p>
            <a:r>
              <a:rPr lang="en-US" altLang="zh-CN"/>
              <a:t>-  optimized for reading and writing large chunks of data, rather than for high-throughput fine-grained operations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However, these storage systems are not designed</a:t>
            </a:r>
            <a:r>
              <a:rPr lang="en-US" altLang="zh-CN"/>
              <a:t> </a:t>
            </a:r>
            <a:r>
              <a:rPr lang="zh-CN" altLang="en-US"/>
              <a:t>to support high throughput on reading and writing small files</a:t>
            </a:r>
            <a:endParaRPr lang="zh-CN" altLang="en-US"/>
          </a:p>
          <a:p>
            <a:r>
              <a:rPr lang="en-US" altLang="zh-CN"/>
              <a:t>-  optimized for reading and writing large chunks of data, rather than for high-throughput fine-grained operations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However, these storage systems are not designed</a:t>
            </a:r>
            <a:r>
              <a:rPr lang="en-US" altLang="zh-CN"/>
              <a:t> </a:t>
            </a:r>
            <a:r>
              <a:rPr lang="zh-CN" altLang="en-US"/>
              <a:t>to support high throughput on reading and writing small files</a:t>
            </a:r>
            <a:endParaRPr lang="zh-CN" altLang="en-US"/>
          </a:p>
          <a:p>
            <a:r>
              <a:rPr lang="en-US" altLang="zh-CN"/>
              <a:t>-  optimized for reading and writing large chunks of data, rather than for high-throughput fine-grained operations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en-US" altLang="zh-CN"/>
              <a:t>serverless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高弹性，伸缩扩展能力强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细粒度的收费：按需收费，根据存储计算资源的使用情况进行收费，同时以毫秒为力度进行收费，传统架构按照小时或者分钟</a:t>
            </a:r>
            <a:r>
              <a:rPr lang="zh-CN" altLang="en-US"/>
              <a:t>收费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启动时间短，通常使用容器作为函数实例化的沙箱，相较于虚拟机来说，启动时间</a:t>
            </a:r>
            <a:r>
              <a:rPr lang="zh-CN" altLang="en-US"/>
              <a:t>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data </a:t>
            </a:r>
            <a:r>
              <a:rPr lang="en-US" altLang="zh-CN"/>
              <a:t>analytics</a:t>
            </a:r>
            <a:endParaRPr lang="en-US" altLang="zh-CN"/>
          </a:p>
          <a:p>
            <a:r>
              <a:rPr lang="en-US" altLang="zh-CN"/>
              <a:t>-- </a:t>
            </a:r>
            <a:r>
              <a:rPr lang="zh-CN" altLang="en-US"/>
              <a:t>资源利用率</a:t>
            </a:r>
            <a:r>
              <a:rPr lang="zh-CN" altLang="en-US"/>
              <a:t>低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有些任务有时延上的要求，比如说交互式的查询</a:t>
            </a:r>
            <a:r>
              <a:rPr lang="zh-CN" altLang="en-US"/>
              <a:t>任务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</a:t>
            </a:r>
            <a:r>
              <a:rPr lang="zh-CN" altLang="en-US"/>
              <a:t>函数通信主要有两种方案：本地存储或者直接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本地存储，比如</a:t>
            </a:r>
            <a:r>
              <a:rPr lang="en-US" altLang="zh-CN"/>
              <a:t>Spark Hadoop</a:t>
            </a:r>
            <a:r>
              <a:rPr lang="zh-CN" altLang="en-US"/>
              <a:t>都是通过这种方式传输</a:t>
            </a:r>
            <a:r>
              <a:rPr lang="zh-CN" altLang="en-US"/>
              <a:t>中间数据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一方面没有持久运行的客户端管理这些本地的存储</a:t>
            </a:r>
            <a:r>
              <a:rPr lang="zh-CN" altLang="en-US"/>
              <a:t>资源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每个函数分配的存储资源</a:t>
            </a:r>
            <a:r>
              <a:rPr lang="zh-CN" altLang="en-US"/>
              <a:t>十分有限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直接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无法控制任务的调度和放置，无法保证接收方和发送方</a:t>
            </a:r>
            <a:r>
              <a:rPr lang="zh-CN" altLang="en-US"/>
              <a:t>同步执行</a:t>
            </a:r>
            <a:endParaRPr lang="zh-CN" altLang="en-US"/>
          </a:p>
          <a:p>
            <a:r>
              <a:rPr lang="en-US" altLang="zh-CN"/>
              <a:t>--- </a:t>
            </a:r>
            <a:r>
              <a:rPr lang="zh-CN" altLang="en-US"/>
              <a:t>执行时间有限，数据传输可能无法</a:t>
            </a:r>
            <a:r>
              <a:rPr lang="zh-CN" altLang="en-US"/>
              <a:t>全部完成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 </a:t>
            </a:r>
            <a:r>
              <a:rPr lang="zh-CN" altLang="en-US"/>
              <a:t>采用的是存储计算分离的方式，由</a:t>
            </a:r>
            <a:r>
              <a:rPr lang="en-US" altLang="zh-CN"/>
              <a:t>FaaS</a:t>
            </a:r>
            <a:r>
              <a:rPr lang="zh-CN" altLang="en-US"/>
              <a:t>提供计算资源，</a:t>
            </a:r>
            <a:r>
              <a:rPr lang="en-US" altLang="zh-CN"/>
              <a:t>BaaS</a:t>
            </a:r>
            <a:r>
              <a:rPr lang="zh-CN" altLang="en-US"/>
              <a:t>提供存储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下面是一个</a:t>
            </a:r>
            <a:r>
              <a:rPr lang="en-US" altLang="zh-CN"/>
              <a:t>serverless</a:t>
            </a:r>
            <a:r>
              <a:rPr lang="zh-CN" altLang="en-US"/>
              <a:t>的计算模型：当请求到达时，首先通过</a:t>
            </a:r>
            <a:r>
              <a:rPr lang="en-US" altLang="zh-CN"/>
              <a:t>API</a:t>
            </a:r>
            <a:r>
              <a:rPr lang="zh-CN" altLang="en-US"/>
              <a:t>网关路由到对应的沙箱，然后在沙箱中实例化无状态函数进行计算，函数所产生的的状态或者销毁，或</a:t>
            </a:r>
            <a:r>
              <a:rPr lang="en-US" altLang="zh-CN"/>
              <a:t>         </a:t>
            </a:r>
            <a:r>
              <a:rPr lang="zh-CN" altLang="en-US"/>
              <a:t>者存储到后端的</a:t>
            </a:r>
            <a:r>
              <a:rPr lang="zh-CN" altLang="en-US"/>
              <a:t>数据库中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利用分布式缓存来提供一定的数据局部性，以此来降低通信的</a:t>
            </a:r>
            <a:r>
              <a:rPr lang="zh-CN" altLang="en-US"/>
              <a:t>时延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但是分布式缓存会带来缓存一致性的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采用混合</a:t>
            </a:r>
            <a:r>
              <a:rPr lang="zh-CN" altLang="en-US"/>
              <a:t>的数据传输方式，首先训练出一个数据传输方式的预测模型，当新的请求到达时，根据预测模型选择合适的数据传输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第一种方式需要将函数调度到同一个虚拟机上，但是这种方式不需要数据</a:t>
            </a:r>
            <a:r>
              <a:rPr lang="zh-CN" altLang="en-US"/>
              <a:t>复制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第二种方式直接传输，不同与之前说的直接通信，他是将数据复制到其他函数的虚拟机上，需要一次</a:t>
            </a:r>
            <a:r>
              <a:rPr lang="zh-CN" altLang="en-US"/>
              <a:t>复制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第三种方式通过远程存储交换中间数据，需要复制两次，读写</a:t>
            </a:r>
            <a:r>
              <a:rPr lang="zh-CN" altLang="en-US"/>
              <a:t>各一次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910" y="493458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2021.12.24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036820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SONIC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[3]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H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ybrid data passing method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2385" y="2388235"/>
            <a:ext cx="5633085" cy="3021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" y="5426710"/>
            <a:ext cx="1765935" cy="467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95" y="2485390"/>
            <a:ext cx="2617470" cy="2314575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 rot="16200000">
            <a:off x="2031365" y="5019040"/>
            <a:ext cx="429895" cy="18859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147185" y="3691890"/>
            <a:ext cx="1643380" cy="27559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55365" y="3169285"/>
            <a:ext cx="3009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best data passing</a:t>
            </a:r>
            <a:r>
              <a:rPr lang="en-US" altLang="zh-CN"/>
              <a:t> </a:t>
            </a:r>
            <a:r>
              <a:rPr lang="zh-CN" altLang="en-US"/>
              <a:t>method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87215" y="6060440"/>
            <a:ext cx="2948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Workflow of SONIC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1" grpId="0" bldLvl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Locus</a:t>
            </a:r>
            <a:r>
              <a:rPr lang="en-US" altLang="zh-CN" b="1" baseline="30000">
                <a:latin typeface="等线" panose="02010600030101010101" charset="-122"/>
                <a:ea typeface="等线" panose="02010600030101010101" charset="-122"/>
              </a:rPr>
              <a:t>[4]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ombines slow storage with fast storage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085" y="2710815"/>
            <a:ext cx="6877050" cy="26295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314825" y="5925185"/>
            <a:ext cx="5455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Illustration for hybrid shuffle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Conclusion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solution</a:t>
            </a:r>
            <a:r>
              <a:rPr lang="zh-CN" altLang="en-US" b="1"/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involve running additional infrastructure on traditional VMs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challenges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such “serverful” component has the potential to severely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limit the atractiveness of FaaS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Serverless Computing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Faas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Data analytics intermediate data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BaaS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analytics intermediate data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Intermediate data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50815" y="2672080"/>
            <a:ext cx="1456812" cy="1427653"/>
            <a:chOff x="1712" y="3720"/>
            <a:chExt cx="1925" cy="1767"/>
          </a:xfrm>
        </p:grpSpPr>
        <p:sp>
          <p:nvSpPr>
            <p:cNvPr id="4" name="矩形 3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77815" y="2799080"/>
            <a:ext cx="1456812" cy="1427653"/>
            <a:chOff x="1712" y="3720"/>
            <a:chExt cx="1925" cy="1767"/>
          </a:xfrm>
        </p:grpSpPr>
        <p:sp>
          <p:nvSpPr>
            <p:cNvPr id="8" name="矩形 7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4815" y="2926080"/>
            <a:ext cx="1456812" cy="1427653"/>
            <a:chOff x="1712" y="3720"/>
            <a:chExt cx="1925" cy="1767"/>
          </a:xfrm>
        </p:grpSpPr>
        <p:sp>
          <p:nvSpPr>
            <p:cNvPr id="11" name="矩形 10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31815" y="3053080"/>
            <a:ext cx="1456812" cy="1427653"/>
            <a:chOff x="1712" y="3720"/>
            <a:chExt cx="1925" cy="1767"/>
          </a:xfrm>
        </p:grpSpPr>
        <p:sp>
          <p:nvSpPr>
            <p:cNvPr id="14" name="矩形 13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00675" y="3272155"/>
            <a:ext cx="1456812" cy="1427653"/>
            <a:chOff x="1712" y="3720"/>
            <a:chExt cx="1925" cy="1767"/>
          </a:xfrm>
        </p:grpSpPr>
        <p:sp>
          <p:nvSpPr>
            <p:cNvPr id="17" name="矩形 16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50535" y="3371850"/>
            <a:ext cx="1456812" cy="1427653"/>
            <a:chOff x="1712" y="3720"/>
            <a:chExt cx="1925" cy="1767"/>
          </a:xfrm>
        </p:grpSpPr>
        <p:sp>
          <p:nvSpPr>
            <p:cNvPr id="20" name="矩形 19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77535" y="3498850"/>
            <a:ext cx="1456812" cy="1427653"/>
            <a:chOff x="1712" y="3720"/>
            <a:chExt cx="1925" cy="1767"/>
          </a:xfrm>
        </p:grpSpPr>
        <p:sp>
          <p:nvSpPr>
            <p:cNvPr id="23" name="矩形 22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04535" y="3625850"/>
            <a:ext cx="1456812" cy="1427653"/>
            <a:chOff x="1712" y="3720"/>
            <a:chExt cx="1925" cy="1767"/>
          </a:xfrm>
        </p:grpSpPr>
        <p:sp>
          <p:nvSpPr>
            <p:cNvPr id="26" name="矩形 25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46395" y="3820795"/>
            <a:ext cx="1456812" cy="1427653"/>
            <a:chOff x="1712" y="3720"/>
            <a:chExt cx="1925" cy="1767"/>
          </a:xfrm>
        </p:grpSpPr>
        <p:sp>
          <p:nvSpPr>
            <p:cNvPr id="29" name="矩形 28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73395" y="3947795"/>
            <a:ext cx="1456812" cy="1427653"/>
            <a:chOff x="1712" y="3720"/>
            <a:chExt cx="1925" cy="1767"/>
          </a:xfrm>
        </p:grpSpPr>
        <p:sp>
          <p:nvSpPr>
            <p:cNvPr id="32" name="矩形 31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00395" y="4074795"/>
            <a:ext cx="1456812" cy="1427653"/>
            <a:chOff x="1712" y="3720"/>
            <a:chExt cx="1925" cy="1767"/>
          </a:xfrm>
        </p:grpSpPr>
        <p:sp>
          <p:nvSpPr>
            <p:cNvPr id="35" name="矩形 34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12" y="3878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81884" y="4201795"/>
            <a:ext cx="1456812" cy="1427653"/>
            <a:chOff x="1784" y="3720"/>
            <a:chExt cx="1925" cy="1767"/>
          </a:xfrm>
        </p:grpSpPr>
        <p:sp>
          <p:nvSpPr>
            <p:cNvPr id="38" name="矩形 37"/>
            <p:cNvSpPr/>
            <p:nvPr/>
          </p:nvSpPr>
          <p:spPr>
            <a:xfrm>
              <a:off x="1784" y="3720"/>
              <a:ext cx="1853" cy="1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84" y="3992"/>
              <a:ext cx="1925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Worker</a:t>
              </a:r>
              <a:endParaRPr lang="en-US" altLang="zh-CN"/>
            </a:p>
            <a:p>
              <a:r>
                <a:rPr lang="en-US" altLang="zh-CN"/>
                <a:t>(Function</a:t>
              </a:r>
              <a:endParaRPr lang="en-US" altLang="zh-CN"/>
            </a:p>
            <a:p>
              <a:r>
                <a:rPr lang="en-US" altLang="zh-CN"/>
                <a:t>Invocation)</a:t>
              </a:r>
              <a:endParaRPr lang="en-US" altLang="zh-CN"/>
            </a:p>
          </p:txBody>
        </p:sp>
      </p:grpSp>
      <p:sp>
        <p:nvSpPr>
          <p:cNvPr id="40" name="圆柱形 39"/>
          <p:cNvSpPr/>
          <p:nvPr/>
        </p:nvSpPr>
        <p:spPr>
          <a:xfrm>
            <a:off x="721995" y="4144010"/>
            <a:ext cx="2618740" cy="82677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云形 40"/>
          <p:cNvSpPr/>
          <p:nvPr/>
        </p:nvSpPr>
        <p:spPr>
          <a:xfrm>
            <a:off x="9879965" y="3918585"/>
            <a:ext cx="2188845" cy="1823720"/>
          </a:xfrm>
          <a:prstGeom prst="cloud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8200" y="44754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Long-Term Storage (S3)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76485" y="4646295"/>
            <a:ext cx="247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Intermediate Data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 rot="19620000">
            <a:off x="2992120" y="3244215"/>
            <a:ext cx="248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original input</a:t>
            </a:r>
            <a:endParaRPr lang="en-US" altLang="zh-CN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076440" y="3260725"/>
            <a:ext cx="3082925" cy="9271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7108190" y="3407410"/>
            <a:ext cx="3049905" cy="9232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171055" y="3606165"/>
            <a:ext cx="2928620" cy="873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 rot="1020000">
            <a:off x="7305040" y="3432175"/>
            <a:ext cx="280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 intermediate  objects</a:t>
            </a:r>
            <a:endParaRPr lang="en-US" altLang="zh-CN"/>
          </a:p>
        </p:txBody>
      </p:sp>
      <p:cxnSp>
        <p:nvCxnSpPr>
          <p:cNvPr id="52" name="直接箭头连接符 51"/>
          <p:cNvCxnSpPr>
            <a:stCxn id="41" idx="2"/>
          </p:cNvCxnSpPr>
          <p:nvPr/>
        </p:nvCxnSpPr>
        <p:spPr>
          <a:xfrm flipH="1" flipV="1">
            <a:off x="7275195" y="4703445"/>
            <a:ext cx="2611755" cy="1270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7233285" y="4808220"/>
            <a:ext cx="2712085" cy="1638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7244080" y="5017135"/>
            <a:ext cx="2680970" cy="774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 rot="180000">
            <a:off x="7486650" y="439420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 intermediates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3375660" y="3145790"/>
            <a:ext cx="1903095" cy="12439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371215" y="3030855"/>
            <a:ext cx="1903095" cy="12439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3371215" y="3260725"/>
            <a:ext cx="1903095" cy="12439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85515" y="5017135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wirte final input</a:t>
            </a:r>
            <a:endParaRPr lang="en-US" altLang="zh-CN"/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3334385" y="4672330"/>
            <a:ext cx="2111375" cy="31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3302635" y="4808220"/>
            <a:ext cx="2153920" cy="20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3271520" y="4900295"/>
            <a:ext cx="2195195" cy="53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Intermediate data </a:t>
            </a:r>
            <a:r>
              <a:rPr lang="en-US" altLang="zh-CN"/>
              <a:t>characteristics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Access granularity varies greatly in size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2348230"/>
            <a:ext cx="5558155" cy="2860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8355" y="5552440"/>
            <a:ext cx="352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Object size distribution</a:t>
            </a:r>
            <a:endParaRPr lang="en-US" altLang="zh-CN" sz="2400" b="1"/>
          </a:p>
        </p:txBody>
      </p:sp>
      <p:sp>
        <p:nvSpPr>
          <p:cNvPr id="6" name="右箭头 5"/>
          <p:cNvSpPr/>
          <p:nvPr/>
        </p:nvSpPr>
        <p:spPr>
          <a:xfrm>
            <a:off x="6686550" y="3504565"/>
            <a:ext cx="927100" cy="41783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5805" y="2187575"/>
            <a:ext cx="328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Storage Requirement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845425" y="2715895"/>
            <a:ext cx="4281805" cy="180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/>
              <a:t>High performance for </a:t>
            </a:r>
            <a:r>
              <a:rPr lang="en-US" altLang="zh-CN" b="1"/>
              <a:t>a wide range</a:t>
            </a:r>
            <a:r>
              <a:rPr lang="en-US" altLang="zh-CN"/>
              <a:t> of object sizes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high bandwidth </a:t>
            </a:r>
            <a:r>
              <a:rPr lang="zh-CN" altLang="en-US"/>
              <a:t>（</a:t>
            </a:r>
            <a:r>
              <a:rPr lang="en-US" altLang="zh-CN"/>
              <a:t>large object</a:t>
            </a:r>
            <a:r>
              <a:rPr lang="zh-CN" altLang="en-US"/>
              <a:t>）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low latency </a:t>
            </a:r>
            <a:r>
              <a:rPr lang="zh-CN" altLang="en-US"/>
              <a:t>（</a:t>
            </a:r>
            <a:r>
              <a:rPr lang="en-US" altLang="zh-CN"/>
              <a:t>small object</a:t>
            </a:r>
            <a:r>
              <a:rPr lang="zh-CN" altLang="en-US"/>
              <a:t>）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high IOPS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Intermediate data </a:t>
            </a:r>
            <a:r>
              <a:rPr lang="en-US" altLang="zh-CN"/>
              <a:t>characteristics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Burst I/O requests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Scaling up or down storage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resource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to meet elastic application demands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adding/removing storage capacity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bandwidth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network bandwidth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CPU cores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686550" y="3504565"/>
            <a:ext cx="927100" cy="41783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5805" y="2187575"/>
            <a:ext cx="328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Storage Requirement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845425" y="2715895"/>
            <a:ext cx="4409440" cy="169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/>
              <a:t>Automatic and fine-grain scaling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</a:t>
            </a:r>
            <a:r>
              <a:t>satisfy application I/O</a:t>
            </a:r>
            <a:r>
              <a:rPr lang="en-US"/>
              <a:t> requirement</a:t>
            </a:r>
            <a:endParaRPr lang="en-US" altLang="zh-CN"/>
          </a:p>
          <a:p>
            <a:pPr marL="742950" lvl="1" indent="-285750">
              <a:lnSpc>
                <a:spcPct val="17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</a:t>
            </a:r>
            <a:r>
              <a:t>minimizing cost</a:t>
            </a:r>
          </a:p>
          <a:p>
            <a:pPr lvl="1" indent="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Intermediate data </a:t>
            </a:r>
            <a:r>
              <a:rPr lang="en-US" altLang="zh-CN"/>
              <a:t>characteristics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Short lifetime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7525" y="5552440"/>
            <a:ext cx="396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Object life</a:t>
            </a:r>
            <a:r>
              <a:rPr lang="en-US" altLang="zh-CN" sz="2400" b="1"/>
              <a:t>time distribution</a:t>
            </a:r>
            <a:endParaRPr lang="en-US" altLang="zh-CN" sz="2400" b="1"/>
          </a:p>
        </p:txBody>
      </p:sp>
      <p:sp>
        <p:nvSpPr>
          <p:cNvPr id="6" name="右箭头 5"/>
          <p:cNvSpPr/>
          <p:nvPr/>
        </p:nvSpPr>
        <p:spPr>
          <a:xfrm>
            <a:off x="6686550" y="3441065"/>
            <a:ext cx="927100" cy="41783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5805" y="2187575"/>
            <a:ext cx="3281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Storage Requirement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845425" y="2715895"/>
            <a:ext cx="4420235" cy="1917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/>
              <a:t>Fault-(in)tolerance </a:t>
            </a:r>
            <a:endParaRPr lang="en-US" altLang="zh-CN"/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</a:t>
            </a:r>
            <a:r>
              <a:t>only valuable during the</a:t>
            </a:r>
            <a:r>
              <a:rPr lang="en-US"/>
              <a:t> </a:t>
            </a:r>
            <a:r>
              <a:t>execution of a job</a:t>
            </a:r>
          </a:p>
          <a:p>
            <a:pPr marL="742950" lvl="1" indent="-28575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/>
              <a:t> easily regenerated</a:t>
            </a:r>
            <a:endParaRPr lang="en-US" altLang="zh-CN"/>
          </a:p>
          <a:p>
            <a:pPr lvl="1" indent="0"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None/>
            </a:pP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86940"/>
            <a:ext cx="5466080" cy="2969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Serverless Computing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Faas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Data analytics intermediate data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BaaS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AWS object storage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system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Character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istics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Automatic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scaling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and Fine-grain billing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2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services automatically scale resources based on usage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885950" lvl="3" indent="-514350">
              <a:lnSpc>
                <a:spcPct val="120000"/>
              </a:lnSpc>
              <a:buFont typeface="+mj-lt"/>
              <a:buAutoNum type="romanUcPeriod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charging users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only for the capacity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($0.23/GB*month)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 and bandwidth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($0.0004/K*requests)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they use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High throughput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but High latency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</a:t>
            </a:r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Traditional serverless application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eg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 microservices and IoT applications</a:t>
            </a:r>
            <a:endParaRPr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Characteristics</a:t>
            </a:r>
            <a:r>
              <a:rPr 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per request consists of a single function</a:t>
            </a:r>
            <a:endParaRPr lang="en-US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Serverless data analytics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：MapReduce Sort、Video analytics、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uery processing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...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Characteristic</a:t>
            </a:r>
            <a:r>
              <a:rPr 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</a:t>
            </a:r>
            <a:endParaRPr lang="en-US"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per request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consist of multiple stages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require sharing of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state and data across stages of tasks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Bandwith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bytes/sec）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2728595"/>
            <a:ext cx="6825615" cy="3667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Throughput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（requests/sec, IOPS）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90725" y="3031490"/>
          <a:ext cx="9174480" cy="284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/>
                <a:gridCol w="1656080"/>
                <a:gridCol w="1630680"/>
                <a:gridCol w="1587500"/>
                <a:gridCol w="1513205"/>
                <a:gridCol w="1420495"/>
              </a:tblGrid>
              <a:tr h="970915">
                <a:tc>
                  <a:txBody>
                    <a:bodyPr/>
                    <a:p>
                      <a:r>
                        <a:rPr lang="en-US" altLang="zh-CN" dirty="0"/>
                        <a:t>object size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800" dirty="0">
                          <a:sym typeface="+mn-ea"/>
                        </a:rPr>
                        <a:t>10KB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100KB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1M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10M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10M</a:t>
                      </a:r>
                      <a:endParaRPr lang="zh-CN" altLang="en-US" dirty="0"/>
                    </a:p>
                  </a:txBody>
                  <a:tcPr/>
                </a:tc>
              </a:tr>
              <a:tr h="93472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5986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4400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3210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1729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1105</a:t>
                      </a:r>
                      <a:endParaRPr lang="en-US" altLang="zh-CN" dirty="0"/>
                    </a:p>
                  </a:txBody>
                  <a:tcPr/>
                </a:tc>
              </a:tr>
              <a:tr h="934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aggregate 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60MB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440MB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3210MB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17290MB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11050MB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Challenge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degree of parallelism                                                       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worker memory size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472305" y="303212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 rot="10800000">
            <a:off x="4472305" y="244919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32070" y="2757805"/>
            <a:ext cx="2971800" cy="27432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2070" y="2449195"/>
            <a:ext cx="312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large amount small object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255635" y="2338705"/>
            <a:ext cx="19786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l"/>
            </a:pPr>
            <a:r>
              <a:rPr lang="en-US" altLang="zh-CN"/>
              <a:t>bandwith</a:t>
            </a:r>
            <a:endParaRPr lang="en-US" altLang="zh-CN"/>
          </a:p>
          <a:p>
            <a:pPr marL="285750" indent="-285750">
              <a:lnSpc>
                <a:spcPct val="160000"/>
              </a:lnSpc>
              <a:buClr>
                <a:srgbClr val="8FAADC"/>
              </a:buClr>
              <a:buSzPct val="80000"/>
              <a:buFont typeface="Wingdings" panose="05000000000000000000" charset="0"/>
              <a:buChar char="l"/>
            </a:pPr>
            <a:r>
              <a:rPr lang="en-US" altLang="zh-CN"/>
              <a:t>throughput </a:t>
            </a:r>
            <a:endParaRPr lang="en-US" altLang="zh-CN"/>
          </a:p>
        </p:txBody>
      </p:sp>
      <p:sp>
        <p:nvSpPr>
          <p:cNvPr id="10" name="下箭头 9"/>
          <p:cNvSpPr/>
          <p:nvPr/>
        </p:nvSpPr>
        <p:spPr>
          <a:xfrm>
            <a:off x="9893935" y="303212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9893935" y="2533650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/>
      <p:bldP spid="9" grpId="0"/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S3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原因（待调研）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Other Storage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graphicFrame>
        <p:nvGraphicFramePr>
          <p:cNvPr id="4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40180" y="1865630"/>
          <a:ext cx="9326245" cy="464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2167255"/>
                <a:gridCol w="1077595"/>
                <a:gridCol w="1536065"/>
                <a:gridCol w="1820545"/>
                <a:gridCol w="802005"/>
              </a:tblGrid>
              <a:tr h="730250">
                <a:tc>
                  <a:txBody>
                    <a:bodyPr/>
                    <a:p>
                      <a:r>
                        <a:rPr lang="en-US" altLang="zh-CN" dirty="0"/>
                        <a:t>S</a:t>
                      </a:r>
                      <a:r>
                        <a:rPr lang="en-US" altLang="zh-CN" dirty="0"/>
                        <a:t>torege S</a:t>
                      </a:r>
                      <a:r>
                        <a:rPr lang="en-US" altLang="zh-CN" dirty="0"/>
                        <a:t>ystem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Elastic scaling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Throughput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Max object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Auto,coarse-grain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</a:t>
                      </a:r>
                      <a:r>
                        <a:rPr lang="en-US" altLang="zh-CN" dirty="0"/>
                        <a:t>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5 TB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r>
                        <a:rPr lang="en-US" altLang="zh-CN" b="1" dirty="0"/>
                        <a:t>DynamoDB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b="1" dirty="0"/>
                        <a:t>Auto, fine-grain, pay per hour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dirty="0"/>
                        <a:t>Medium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/>
                        <a:t>Low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dirty="0"/>
                        <a:t>400 KB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/>
                        <a:t>$$</a:t>
                      </a:r>
                      <a:endParaRPr lang="en-US" altLang="zh-CN" b="1" dirty="0"/>
                    </a:p>
                  </a:txBody>
                  <a:tcPr/>
                </a:tc>
              </a:tr>
              <a:tr h="789305">
                <a:tc>
                  <a:txBody>
                    <a:bodyPr/>
                    <a:p>
                      <a:r>
                        <a:rPr lang="en-US" altLang="zh-CN" dirty="0"/>
                        <a:t>Elasticache Redis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Manual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L</a:t>
                      </a:r>
                      <a:r>
                        <a:rPr lang="en-US" altLang="zh-CN" dirty="0"/>
                        <a:t>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</a:t>
                      </a:r>
                      <a:r>
                        <a:rPr lang="en-US" altLang="zh-CN" dirty="0"/>
                        <a:t>igh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512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Manual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L</a:t>
                      </a:r>
                      <a:r>
                        <a:rPr lang="en-US" altLang="zh-CN" dirty="0"/>
                        <a:t>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Apache Crail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Manual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L</a:t>
                      </a:r>
                      <a:r>
                        <a:rPr lang="en-US" altLang="zh-CN" dirty="0"/>
                        <a:t>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H</a:t>
                      </a:r>
                      <a:r>
                        <a:rPr lang="en-US" altLang="zh-CN" dirty="0"/>
                        <a:t>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any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616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i="1" dirty="0"/>
                        <a:t>Desired 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i="1" dirty="0"/>
                        <a:t>Auto,fine</a:t>
                      </a:r>
                      <a:r>
                        <a:rPr lang="en-US" altLang="zh-CN" b="1" i="1" dirty="0"/>
                        <a:t>-</a:t>
                      </a:r>
                      <a:r>
                        <a:rPr lang="zh-CN" altLang="en-US" b="1" i="1" dirty="0"/>
                        <a:t>grain,</a:t>
                      </a:r>
                      <a:r>
                        <a:rPr lang="en-US" altLang="zh-CN" b="1" i="1" dirty="0"/>
                        <a:t> </a:t>
                      </a:r>
                      <a:r>
                        <a:rPr lang="zh-CN" altLang="en-US" b="1" i="1" dirty="0"/>
                        <a:t>pay per second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i="1" dirty="0"/>
                        <a:t>Low</a:t>
                      </a:r>
                      <a:endParaRPr lang="en-US" altLang="zh-CN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i="1" dirty="0"/>
                        <a:t>High</a:t>
                      </a:r>
                      <a:endParaRPr lang="en-US" altLang="zh-CN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i="1" dirty="0"/>
                        <a:t>any size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i="1" dirty="0"/>
                        <a:t>$</a:t>
                      </a:r>
                      <a:endParaRPr lang="en-US" altLang="zh-CN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DynamoDB</a:t>
            </a:r>
            <a:endParaRPr lang="en-US" altLang="zh-CN" b="1" dirty="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low latency but unacceptably high cost for large shuffles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Pocke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t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[5][6]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Multi-tier storage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274435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Pocket: Elastic Ephemeral Storage for Serverless Analytics OSDI’18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[6] Understanding Ephemeral Storage for Serverless Analytics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6260" y="2865755"/>
            <a:ext cx="2990215" cy="9309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8690" y="2865755"/>
            <a:ext cx="2204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b="1"/>
              <a:t>Controller</a:t>
            </a:r>
            <a:endParaRPr lang="zh-CN" altLang="en-US"/>
          </a:p>
          <a:p>
            <a:r>
              <a:rPr lang="zh-CN" altLang="en-US"/>
              <a:t>app-driven resource</a:t>
            </a:r>
            <a:endParaRPr lang="zh-CN" altLang="en-US"/>
          </a:p>
          <a:p>
            <a:r>
              <a:rPr lang="zh-CN" altLang="en-US"/>
              <a:t>allocation &amp; scaling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4326890"/>
            <a:ext cx="10949940" cy="136398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5861050" y="1901825"/>
            <a:ext cx="2540" cy="9639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61050" y="2140585"/>
            <a:ext cx="130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17" name="肘形连接符 16"/>
          <p:cNvCxnSpPr>
            <a:stCxn id="6" idx="2"/>
          </p:cNvCxnSpPr>
          <p:nvPr/>
        </p:nvCxnSpPr>
        <p:spPr>
          <a:xfrm rot="5400000">
            <a:off x="3742055" y="1894205"/>
            <a:ext cx="225425" cy="401193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 flipV="1">
            <a:off x="7905115" y="1745615"/>
            <a:ext cx="236220" cy="431990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838325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31055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86650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185400" y="4003040"/>
            <a:ext cx="0" cy="365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80485" y="5814060"/>
            <a:ext cx="396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Pocket system architecture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920" y="607062"/>
            <a:ext cx="10515600" cy="773561"/>
          </a:xfrm>
        </p:spPr>
        <p:txBody>
          <a:bodyPr/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aaS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38340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shuffle optimized for object storage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[7][8]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erformance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High latency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256KB read has median latency of 14ms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Parallelizing reads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C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5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mappers and reducer      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10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intermediate files       $5,000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zh-CN" altLang="en-US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274435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[7] Starling: A Scalable Qery Engine on Cloud Functions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[8] Lambada: Interactive Data Analytics on Cold Data Using Serverless Cloud Infrastructure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5050155" y="4056380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 rot="16200000">
            <a:off x="7936230" y="4056380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57525" y="2813685"/>
            <a:ext cx="142240" cy="283845"/>
          </a:xfrm>
          <a:prstGeom prst="downArrow">
            <a:avLst/>
          </a:prstGeom>
          <a:solidFill>
            <a:srgbClr val="7030A0"/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3845" y="4389120"/>
            <a:ext cx="3100705" cy="1957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24255" y="1449705"/>
            <a:ext cx="9168765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[2]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[3] Pocket: Elastic Ephemeral Storage for Serverless Analytics OSDI’18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[4] Understanding Ephemeral Storage for Serverless Analytics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[5] Starling: A Scalable Qery Engine on Cloud Functions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[6] Lambada: Interactive Data Analytics on Cold Data Using Serverless Cloud Infrastructure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[7] 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[8] Boki: Stateful Serverless Computing with Shared Logs SOSP’21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[9] Serverless Computing: One Step Forward, Two Steps Back CIDR’19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用可编程交换机做一些</a:t>
            </a:r>
            <a:r>
              <a:rPr lang="zh-CN" altLang="en-US"/>
              <a:t>缓存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608070" y="5015230"/>
            <a:ext cx="2039620" cy="933611"/>
            <a:chOff x="8288" y="6429"/>
            <a:chExt cx="3324" cy="1545"/>
          </a:xfrm>
        </p:grpSpPr>
        <p:sp>
          <p:nvSpPr>
            <p:cNvPr id="5" name="矩形 4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63" y="6429"/>
              <a:ext cx="97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VM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88" y="6818"/>
              <a:ext cx="1692" cy="609"/>
              <a:chOff x="12810" y="7009"/>
              <a:chExt cx="1692" cy="60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920" y="6818"/>
              <a:ext cx="1692" cy="609"/>
              <a:chOff x="12810" y="7009"/>
              <a:chExt cx="1692" cy="60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289" y="7365"/>
              <a:ext cx="1692" cy="609"/>
              <a:chOff x="12810" y="7009"/>
              <a:chExt cx="1692" cy="60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9920" y="7365"/>
              <a:ext cx="1692" cy="609"/>
              <a:chOff x="12810" y="7009"/>
              <a:chExt cx="1692" cy="60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rgbClr val="7030A0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  </a:t>
                </a:r>
                <a:r>
                  <a:rPr lang="en-US" altLang="zh-CN">
                    <a:solidFill>
                      <a:schemeClr val="bg1"/>
                    </a:solidFill>
                  </a:rPr>
                  <a:t>Cache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608705" y="2381250"/>
            <a:ext cx="2039620" cy="933611"/>
            <a:chOff x="8288" y="6429"/>
            <a:chExt cx="3324" cy="1545"/>
          </a:xfrm>
        </p:grpSpPr>
        <p:sp>
          <p:nvSpPr>
            <p:cNvPr id="27" name="矩形 26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463" y="6429"/>
              <a:ext cx="97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VM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288" y="6818"/>
              <a:ext cx="1692" cy="609"/>
              <a:chOff x="12810" y="7009"/>
              <a:chExt cx="1692" cy="60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920" y="6818"/>
              <a:ext cx="1692" cy="609"/>
              <a:chOff x="12810" y="7009"/>
              <a:chExt cx="1692" cy="60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8289" y="7365"/>
              <a:ext cx="1692" cy="609"/>
              <a:chOff x="12810" y="7009"/>
              <a:chExt cx="1692" cy="609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920" y="7365"/>
              <a:ext cx="1692" cy="609"/>
              <a:chOff x="12810" y="7009"/>
              <a:chExt cx="1692" cy="60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977" y="7099"/>
                <a:ext cx="1357" cy="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810" y="7009"/>
                <a:ext cx="1692" cy="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Function</a:t>
                </a:r>
                <a:endParaRPr lang="en-US" altLang="zh-CN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609319" y="3707130"/>
            <a:ext cx="2039006" cy="916087"/>
            <a:chOff x="8289" y="6429"/>
            <a:chExt cx="3323" cy="1516"/>
          </a:xfrm>
        </p:grpSpPr>
        <p:sp>
          <p:nvSpPr>
            <p:cNvPr id="42" name="矩形 41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18" y="6429"/>
              <a:ext cx="2264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Redis Node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18684" y="4075430"/>
            <a:ext cx="2039006" cy="916087"/>
            <a:chOff x="8289" y="6429"/>
            <a:chExt cx="3323" cy="1516"/>
          </a:xfrm>
        </p:grpSpPr>
        <p:sp>
          <p:nvSpPr>
            <p:cNvPr id="7" name="矩形 6"/>
            <p:cNvSpPr/>
            <p:nvPr/>
          </p:nvSpPr>
          <p:spPr>
            <a:xfrm>
              <a:off x="8289" y="6429"/>
              <a:ext cx="3323" cy="15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30" y="6429"/>
              <a:ext cx="3041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</a:rPr>
                <a:t>Object Storage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400" b="1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Serverless</a:t>
            </a:r>
            <a:endParaRPr lang="en-US" altLang="zh-CN" sz="2400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High elasticity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Fine-grain </a:t>
            </a:r>
            <a:r>
              <a:rPr lang="zh-CN" altLang="en-US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billing</a:t>
            </a:r>
            <a:endParaRPr lang="zh-CN" altLang="en-US"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Short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startup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time 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Data analytics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L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ow resource utilization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Within a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BSP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Across stages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TPC-DS query 95：0.8Mb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~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 66Gb</a:t>
            </a:r>
            <a:endParaRPr lang="zh-CN" alt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Interactive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requirement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Interactive queries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82185" y="2018665"/>
            <a:ext cx="885190" cy="855345"/>
            <a:chOff x="6794" y="3500"/>
            <a:chExt cx="1714" cy="1714"/>
          </a:xfrm>
          <a:solidFill>
            <a:srgbClr val="7030A0"/>
          </a:solidFill>
        </p:grpSpPr>
        <p:sp>
          <p:nvSpPr>
            <p:cNvPr id="8" name="矩形 7"/>
            <p:cNvSpPr/>
            <p:nvPr/>
          </p:nvSpPr>
          <p:spPr>
            <a:xfrm>
              <a:off x="6794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6793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下箭头 10"/>
          <p:cNvSpPr/>
          <p:nvPr/>
        </p:nvSpPr>
        <p:spPr>
          <a:xfrm>
            <a:off x="5056505" y="3286125"/>
            <a:ext cx="335915" cy="1638300"/>
          </a:xfrm>
          <a:prstGeom prst="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2950" y="5117465"/>
            <a:ext cx="6923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High resource utilization &amp; Low cost &amp; Low </a:t>
            </a:r>
            <a:r>
              <a:rPr lang="en-US" altLang="zh-CN" sz="2400"/>
              <a:t>latency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870" y="3063240"/>
            <a:ext cx="1562100" cy="731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220" y="3063240"/>
            <a:ext cx="1562100" cy="731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6570" y="3063240"/>
            <a:ext cx="156210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343150" y="4501515"/>
            <a:ext cx="6339205" cy="3549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870" y="2407472"/>
            <a:ext cx="6004023" cy="354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66895" y="2393950"/>
            <a:ext cx="230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Schedule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20895" y="4501515"/>
            <a:ext cx="168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Object Storage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2515" y="2246630"/>
            <a:ext cx="6339205" cy="203708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V="1">
            <a:off x="4754880" y="2644140"/>
            <a:ext cx="3175" cy="2165350"/>
          </a:xfrm>
          <a:prstGeom prst="curvedConnector3">
            <a:avLst>
              <a:gd name="adj1" fmla="val 791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5400000" flipV="1">
            <a:off x="7031990" y="2647315"/>
            <a:ext cx="3175" cy="2165350"/>
          </a:xfrm>
          <a:prstGeom prst="curvedConnector3">
            <a:avLst>
              <a:gd name="adj1" fmla="val 791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5400000" flipV="1">
            <a:off x="5735955" y="1627505"/>
            <a:ext cx="3175" cy="4330700"/>
          </a:xfrm>
          <a:prstGeom prst="curvedConnector3">
            <a:avLst>
              <a:gd name="adj1" fmla="val 1141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260"/>
            <a:ext cx="10050145" cy="4859020"/>
          </a:xfrm>
        </p:spPr>
        <p:txBody>
          <a:bodyPr/>
          <a:p>
            <a:pPr lvl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Serverless function communication</a:t>
            </a:r>
            <a:endParaRPr lang="en-US" altLang="zh-CN" sz="2400" b="1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200">
                <a:solidFill>
                  <a:schemeClr val="tx1"/>
                </a:solidFill>
                <a:uFillTx/>
                <a:latin typeface="等线" panose="02010600030101010101" charset="-122"/>
              </a:rPr>
              <a:t> Local storage</a:t>
            </a:r>
            <a:endParaRPr lang="en-US" altLang="zh-CN" sz="22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 sz="217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no long-running application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framework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 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agent to manage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local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storage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limited local 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endParaRPr lang="zh-CN" altLang="en-US" sz="217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39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Direct communication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zh-CN" altLang="en-US" sz="217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no control over task scheduling or placement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execute time limitation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081520" y="2120900"/>
            <a:ext cx="546735" cy="3114675"/>
          </a:xfrm>
          <a:prstGeom prst="rightBrace">
            <a:avLst/>
          </a:prstGeom>
          <a:ln w="28575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353300" y="3510915"/>
            <a:ext cx="659130" cy="334645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12430" y="3075305"/>
            <a:ext cx="3994785" cy="258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Clr>
                <a:srgbClr val="8FAADC"/>
              </a:buClr>
              <a:buFont typeface="Wingdings" panose="05000000000000000000" charset="0"/>
              <a:buChar char="Ø"/>
            </a:pPr>
            <a:r>
              <a:rPr lang="en-US" altLang="zh-CN" sz="2200">
                <a:sym typeface="+mn-ea"/>
              </a:rPr>
              <a:t>Remote slow storage</a:t>
            </a:r>
            <a:endParaRPr lang="en-US" altLang="zh-CN" sz="2200">
              <a:sym typeface="+mn-ea"/>
            </a:endParaRPr>
          </a:p>
          <a:p>
            <a:pPr marL="800100" lvl="1" indent="-342900">
              <a:lnSpc>
                <a:spcPct val="110000"/>
              </a:lnSpc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 sz="2000"/>
              <a:t> S3(object storage)</a:t>
            </a:r>
            <a:endParaRPr lang="en-US" altLang="zh-CN" sz="2000"/>
          </a:p>
          <a:p>
            <a:pPr marL="800100" lvl="1" indent="-342900">
              <a:buClr>
                <a:srgbClr val="8FAADC"/>
              </a:buClr>
              <a:buFont typeface="Wingdings" panose="05000000000000000000" charset="0"/>
              <a:buChar char="n"/>
            </a:pPr>
            <a:r>
              <a:rPr lang="en-US" altLang="zh-CN" sz="2000"/>
              <a:t> DynamoDB(KV database)</a:t>
            </a:r>
            <a:endParaRPr lang="en-US" altLang="zh-CN" sz="2000"/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  <a:p>
            <a:pPr marL="1257300" lvl="2" indent="-342900">
              <a:buClr>
                <a:srgbClr val="8FAADC"/>
              </a:buClr>
              <a:buFont typeface="Wingdings" panose="05000000000000000000" charset="0"/>
              <a:buChar char="n"/>
            </a:pP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4120" y="3510915"/>
            <a:ext cx="3745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AWS lambdas 3GB RAM 512MB disk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Data analytics characteristics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arge scale shuffle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172200" y="1318260"/>
            <a:ext cx="6020435" cy="485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Serverless function communication</a:t>
            </a:r>
            <a:endParaRPr lang="en-US" altLang="zh-CN" sz="2395">
              <a:solidFill>
                <a:schemeClr val="tx1"/>
              </a:solidFill>
              <a:uFillTx/>
              <a:latin typeface="等线" panose="02010600030101010101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395">
                <a:solidFill>
                  <a:schemeClr val="tx1"/>
                </a:solidFill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Remote slow 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87315" y="2018665"/>
            <a:ext cx="885190" cy="855345"/>
            <a:chOff x="6794" y="3500"/>
            <a:chExt cx="1714" cy="1714"/>
          </a:xfrm>
          <a:solidFill>
            <a:srgbClr val="7030A0"/>
          </a:solidFill>
        </p:grpSpPr>
        <p:sp>
          <p:nvSpPr>
            <p:cNvPr id="11" name="矩形 10"/>
            <p:cNvSpPr/>
            <p:nvPr/>
          </p:nvSpPr>
          <p:spPr>
            <a:xfrm>
              <a:off x="6794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93" y="4149"/>
              <a:ext cx="1715" cy="416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下箭头 12"/>
          <p:cNvSpPr/>
          <p:nvPr/>
        </p:nvSpPr>
        <p:spPr>
          <a:xfrm>
            <a:off x="5461635" y="3285490"/>
            <a:ext cx="335915" cy="1638300"/>
          </a:xfrm>
          <a:prstGeom prst="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4235" y="5016500"/>
            <a:ext cx="1912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High latency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</a:t>
            </a:r>
            <a:r>
              <a:rPr lang="en-US" altLang="zh-CN"/>
              <a:t>puting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存储计算</a:t>
            </a:r>
            <a:r>
              <a:rPr lang="zh-CN" altLang="en-US"/>
              <a:t>分离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Serverless = FaaS + BaaS 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</a:rPr>
              <a:t>[1]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66490" y="3035300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3" idx="1"/>
          </p:cNvCxnSpPr>
          <p:nvPr/>
        </p:nvCxnSpPr>
        <p:spPr>
          <a:xfrm>
            <a:off x="2823845" y="3770630"/>
            <a:ext cx="88773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94840" y="341503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66490" y="303530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863975" y="3403600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0975" y="355219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61535" y="5619115"/>
            <a:ext cx="345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Serverless computing model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99375" y="305625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43520" y="3186430"/>
            <a:ext cx="1546225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3520" y="3700780"/>
            <a:ext cx="1545590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6370" y="319468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</a:t>
            </a:r>
            <a:r>
              <a:rPr lang="en-US" altLang="zh-CN"/>
              <a:t>storage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902575" y="3716655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KV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71205" y="4084955"/>
            <a:ext cx="490220" cy="375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.....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4220845" y="461581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371205" y="461518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19" name="单圆角矩形 18"/>
          <p:cNvSpPr/>
          <p:nvPr/>
        </p:nvSpPr>
        <p:spPr>
          <a:xfrm>
            <a:off x="2828925" y="2434590"/>
            <a:ext cx="7425055" cy="2840355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1635" y="2536825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</a:t>
            </a:r>
            <a:endParaRPr lang="en-US" altLang="zh-CN" b="1"/>
          </a:p>
        </p:txBody>
      </p:sp>
      <p:sp>
        <p:nvSpPr>
          <p:cNvPr id="21" name="左右箭头 20"/>
          <p:cNvSpPr/>
          <p:nvPr/>
        </p:nvSpPr>
        <p:spPr>
          <a:xfrm>
            <a:off x="5515610" y="3587750"/>
            <a:ext cx="216535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6495415"/>
            <a:ext cx="7891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[1] Cloud Programming Simplified: A Berkeley View on Serverless Computing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1685" y="365252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、</a:t>
            </a:r>
            <a:r>
              <a:rPr lang="en-US" altLang="zh-CN"/>
              <a:t>state....</a:t>
            </a:r>
            <a:endParaRPr lang="en-US" altLang="zh-CN"/>
          </a:p>
        </p:txBody>
      </p:sp>
      <p:sp>
        <p:nvSpPr>
          <p:cNvPr id="23" name="同侧圆角矩形 22"/>
          <p:cNvSpPr/>
          <p:nvPr/>
        </p:nvSpPr>
        <p:spPr>
          <a:xfrm rot="5400000">
            <a:off x="2395220" y="3623945"/>
            <a:ext cx="1149985" cy="2933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764030" y="3770630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71775" y="3235960"/>
            <a:ext cx="398145" cy="1379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/>
              <a:t>API Gateway</a:t>
            </a:r>
            <a:endParaRPr lang="en-US" altLang="zh-CN" sz="1400"/>
          </a:p>
        </p:txBody>
      </p:sp>
      <p:sp>
        <p:nvSpPr>
          <p:cNvPr id="29" name="云形 28"/>
          <p:cNvSpPr/>
          <p:nvPr/>
        </p:nvSpPr>
        <p:spPr>
          <a:xfrm>
            <a:off x="3395345" y="2658110"/>
            <a:ext cx="2240280" cy="2317750"/>
          </a:xfrm>
          <a:prstGeom prst="clou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云形 29"/>
          <p:cNvSpPr/>
          <p:nvPr/>
        </p:nvSpPr>
        <p:spPr>
          <a:xfrm>
            <a:off x="5758180" y="3329940"/>
            <a:ext cx="1621790" cy="1088390"/>
          </a:xfrm>
          <a:prstGeom prst="clou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云形 30"/>
          <p:cNvSpPr/>
          <p:nvPr/>
        </p:nvSpPr>
        <p:spPr>
          <a:xfrm>
            <a:off x="7463790" y="2832100"/>
            <a:ext cx="2320925" cy="2219325"/>
          </a:xfrm>
          <a:prstGeom prst="clou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bldLvl="0" animBg="1"/>
      <p:bldP spid="3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Serverless Computing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FaaS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Data analytics intermediate data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endParaRPr lang="en-US" altLang="zh-CN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  <a:uFillTx/>
                <a:latin typeface="等线" panose="02010600030101010101" charset="-122"/>
              </a:rPr>
              <a:t>BaaS</a:t>
            </a:r>
            <a:endParaRPr lang="en-US" altLang="zh-CN" b="1">
              <a:solidFill>
                <a:schemeClr val="bg2">
                  <a:lumMod val="75000"/>
                </a:schemeClr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N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</a:rPr>
              <a:t>o long-running application framework agent to manage local storage</a:t>
            </a:r>
            <a:endParaRPr lang="en-US" altLang="zh-CN" b="1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L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imited local storage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467"/>
            <a:ext cx="10515600" cy="4796737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Cloudburst</a:t>
            </a:r>
            <a:r>
              <a:rPr lang="en-US" altLang="zh-CN" b="1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[2]</a:t>
            </a:r>
            <a:endParaRPr lang="en-US" altLang="zh-CN" b="1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Distributed cache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                </a:t>
            </a: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7960" y="2515870"/>
            <a:ext cx="7018655" cy="2556510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6675" y="2504440"/>
            <a:ext cx="230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Cloudburst R</a:t>
            </a:r>
            <a:r>
              <a:rPr lang="en-US" altLang="zh-CN"/>
              <a:t>untime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3730" y="2872740"/>
            <a:ext cx="6248400" cy="43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3449320"/>
            <a:ext cx="1834515" cy="40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55" y="3449320"/>
            <a:ext cx="1834515" cy="406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55" y="3449320"/>
            <a:ext cx="1834515" cy="40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55" y="3997325"/>
            <a:ext cx="1835150" cy="892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3997325"/>
            <a:ext cx="1835150" cy="892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385" y="3997325"/>
            <a:ext cx="1835150" cy="8928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07640" y="5213350"/>
            <a:ext cx="7038975" cy="4159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9790" y="5237480"/>
            <a:ext cx="325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AutoScaling Key-Vaule Store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4456430" y="4890135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上下箭头 16"/>
          <p:cNvSpPr/>
          <p:nvPr/>
        </p:nvSpPr>
        <p:spPr>
          <a:xfrm>
            <a:off x="6672580" y="4890135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8813165" y="4895850"/>
            <a:ext cx="213360" cy="311785"/>
          </a:xfrm>
          <a:prstGeom prst="upDown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04210" y="5770880"/>
            <a:ext cx="6188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An overview of the Cloudburst architecture</a:t>
            </a:r>
            <a:endParaRPr lang="zh-CN" altLang="en-US" sz="2400" b="1"/>
          </a:p>
        </p:txBody>
      </p:sp>
      <p:sp>
        <p:nvSpPr>
          <p:cNvPr id="20" name="右箭头 19"/>
          <p:cNvSpPr/>
          <p:nvPr/>
        </p:nvSpPr>
        <p:spPr>
          <a:xfrm>
            <a:off x="4233545" y="2069465"/>
            <a:ext cx="659130" cy="209550"/>
          </a:xfrm>
          <a:prstGeom prst="rightArrow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68570" y="1979295"/>
            <a:ext cx="3115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uFillTx/>
                <a:latin typeface="等线" panose="02010600030101010101" charset="-122"/>
                <a:sym typeface="+mn-ea"/>
              </a:rPr>
              <a:t>Cache inconsistencies</a:t>
            </a:r>
            <a:endParaRPr lang="en-US" altLang="zh-CN" sz="2200">
              <a:uFillTx/>
              <a:latin typeface="等线" panose="02010600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732,&quot;width&quot;:8196}"/>
</p:tagLst>
</file>

<file path=ppt/tags/tag2.xml><?xml version="1.0" encoding="utf-8"?>
<p:tagLst xmlns:p="http://schemas.openxmlformats.org/presentationml/2006/main">
  <p:tag name="KSO_WM_UNIT_TABLE_BEAUTIFY" val="smartTable{684462c9-b9e8-466e-b42e-9dfab25d1906}"/>
  <p:tag name="TABLE_ENDDRAG_ORIGIN_RECT" val="718*150"/>
  <p:tag name="TABLE_ENDDRAG_RECT" val="156*238*718*150"/>
</p:tagLst>
</file>

<file path=ppt/tags/tag3.xml><?xml version="1.0" encoding="utf-8"?>
<p:tagLst xmlns:p="http://schemas.openxmlformats.org/presentationml/2006/main">
  <p:tag name="KSO_WM_UNIT_TABLE_BEAUTIFY" val="smartTable{684462c9-b9e8-466e-b42e-9dfab25d1906}"/>
  <p:tag name="TABLE_ENDDRAG_ORIGIN_RECT" val="686*296"/>
  <p:tag name="TABLE_ENDDRAG_RECT" val="54*216*686*296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6104</Words>
  <Application>WPS 演示</Application>
  <PresentationFormat>宽屏</PresentationFormat>
  <Paragraphs>586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Arial Unicode MS</vt:lpstr>
      <vt:lpstr>等线 Light</vt:lpstr>
      <vt:lpstr>Calibri</vt:lpstr>
      <vt:lpstr>week3-k8s-网络通信及应用示例</vt:lpstr>
      <vt:lpstr>Serverless Data Analytics</vt:lpstr>
      <vt:lpstr>Background</vt:lpstr>
      <vt:lpstr>Motivation</vt:lpstr>
      <vt:lpstr>Challenges</vt:lpstr>
      <vt:lpstr>Challenges</vt:lpstr>
      <vt:lpstr>Serverless Computing</vt:lpstr>
      <vt:lpstr>Serverless Computing</vt:lpstr>
      <vt:lpstr>FaaS</vt:lpstr>
      <vt:lpstr>FaaS</vt:lpstr>
      <vt:lpstr>FaaS</vt:lpstr>
      <vt:lpstr>FaaS</vt:lpstr>
      <vt:lpstr>FaaS</vt:lpstr>
      <vt:lpstr>Serverless Computing</vt:lpstr>
      <vt:lpstr>Data analytics intermediate data </vt:lpstr>
      <vt:lpstr>Intermediate data characteristics  </vt:lpstr>
      <vt:lpstr>Intermediate data characteristics  </vt:lpstr>
      <vt:lpstr>Intermediate data characteristics  </vt:lpstr>
      <vt:lpstr>Serverless Computing</vt:lpstr>
      <vt:lpstr>BaaS</vt:lpstr>
      <vt:lpstr>BaaS</vt:lpstr>
      <vt:lpstr>BaaS</vt:lpstr>
      <vt:lpstr>BaaS</vt:lpstr>
      <vt:lpstr>BaaS</vt:lpstr>
      <vt:lpstr>BaaS</vt:lpstr>
      <vt:lpstr>BaaS</vt:lpstr>
      <vt:lpstr>BaaS</vt:lpstr>
      <vt:lpstr>BaaS</vt:lpstr>
      <vt:lpstr>References</vt:lpstr>
      <vt:lpstr>想法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229</cp:revision>
  <dcterms:created xsi:type="dcterms:W3CDTF">2021-11-05T01:41:00Z</dcterms:created>
  <dcterms:modified xsi:type="dcterms:W3CDTF">2022-04-25T06:58:59Z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2052-11.1.0.11365</vt:lpwstr>
  </property>
</Properties>
</file>