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89" r:id="rId5"/>
    <p:sldId id="591" r:id="rId6"/>
    <p:sldId id="604" r:id="rId7"/>
    <p:sldId id="592" r:id="rId8"/>
    <p:sldId id="605" r:id="rId9"/>
    <p:sldId id="607" r:id="rId10"/>
    <p:sldId id="599" r:id="rId11"/>
    <p:sldId id="606" r:id="rId12"/>
    <p:sldId id="608" r:id="rId13"/>
    <p:sldId id="598" r:id="rId14"/>
    <p:sldId id="609" r:id="rId15"/>
    <p:sldId id="610" r:id="rId16"/>
    <p:sldId id="593" r:id="rId17"/>
    <p:sldId id="63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F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F:\ADSL\ali_benchmark\&#27979;&#35797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F:\ADSL\ali_benchmark\&#27979;&#35797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E:\&#23454;&#39564;&#23460;\ali_benchmark\&#27979;&#35797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E:\&#23454;&#39564;&#23460;\ali_benchmark\&#27979;&#35797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taoli\Desktop\&#27979;&#3579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OSS Latency</a:t>
            </a:r>
            <a:endParaRPr lang="en-US" altLang="zh-CN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[测试.xlsx]Sheet1!$A$6</c:f>
              <c:strCache>
                <c:ptCount val="1"/>
                <c:pt idx="0">
                  <c:v>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[测试.xlsx]Sheet1!$B$5:$G$5</c15:sqref>
                  </c15:fullRef>
                </c:ext>
              </c:extLst>
              <c:f>[测试.xlsx]Sheet1!$B$5:$F$5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Sheet1!$B$6:$G$6</c15:sqref>
                  </c15:fullRef>
                </c:ext>
              </c:extLst>
              <c:f>[测试.xlsx]Sheet1!$B$6:$F$6</c:f>
              <c:numCache>
                <c:formatCode>General</c:formatCode>
                <c:ptCount val="5"/>
                <c:pt idx="0">
                  <c:v>16.3732767105102</c:v>
                </c:pt>
                <c:pt idx="1">
                  <c:v>16.145372390747</c:v>
                </c:pt>
                <c:pt idx="2">
                  <c:v>22.7810382843017</c:v>
                </c:pt>
                <c:pt idx="3">
                  <c:v>73.9938497543334</c:v>
                </c:pt>
                <c:pt idx="4">
                  <c:v>458.817744255066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[测试.xlsx]Sheet1!$A$7</c:f>
              <c:strCache>
                <c:ptCount val="1"/>
                <c:pt idx="0">
                  <c:v>write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[测试.xlsx]Sheet1!$B$5:$G$5</c15:sqref>
                  </c15:fullRef>
                </c:ext>
              </c:extLst>
              <c:f>[测试.xlsx]Sheet1!$B$5:$F$5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Sheet1!$B$7:$G$7</c15:sqref>
                  </c15:fullRef>
                </c:ext>
              </c:extLst>
              <c:f>[测试.xlsx]Sheet1!$B$7:$F$7</c:f>
              <c:numCache>
                <c:formatCode>General</c:formatCode>
                <c:ptCount val="5"/>
                <c:pt idx="0">
                  <c:v>24.6359586715698</c:v>
                </c:pt>
                <c:pt idx="1">
                  <c:v>26.3666152954101</c:v>
                </c:pt>
                <c:pt idx="2">
                  <c:v>36.5656852722167</c:v>
                </c:pt>
                <c:pt idx="3">
                  <c:v>82.224440574646</c:v>
                </c:pt>
                <c:pt idx="4">
                  <c:v>289.632534980773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660685"/>
        <c:axId val="472562404"/>
      </c:lineChart>
      <c:catAx>
        <c:axId val="13966068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Request Size/bytes</a:t>
                </a:r>
                <a:endParaRPr lang="en-US" altLang="zh-CN" sz="1200" b="1"/>
              </a:p>
            </c:rich>
          </c:tx>
          <c:layout>
            <c:manualLayout>
              <c:xMode val="edge"/>
              <c:yMode val="edge"/>
              <c:x val="0.38068609667875"/>
              <c:y val="0.88108059230926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2562404"/>
        <c:crosses val="autoZero"/>
        <c:auto val="1"/>
        <c:lblAlgn val="ctr"/>
        <c:lblOffset val="100"/>
        <c:noMultiLvlLbl val="0"/>
      </c:catAx>
      <c:valAx>
        <c:axId val="472562404"/>
        <c:scaling>
          <c:logBase val="5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Latency/ms</a:t>
                </a:r>
                <a:endParaRPr lang="en-US" altLang="zh-CN" sz="12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966068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158147549899831"/>
          <c:y val="0.15822795344426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OSS Latency</a:t>
            </a:r>
            <a:endParaRPr lang="en-US" altLang="zh-CN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[测试.xlsx]Sheet1!$A$6</c:f>
              <c:strCache>
                <c:ptCount val="1"/>
                <c:pt idx="0">
                  <c:v>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[测试.xlsx]Sheet1!$B$5:$G$5</c15:sqref>
                  </c15:fullRef>
                </c:ext>
              </c:extLst>
              <c:f>[测试.xlsx]Sheet1!$B$5:$F$5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Sheet1!$B$6:$G$6</c15:sqref>
                  </c15:fullRef>
                </c:ext>
              </c:extLst>
              <c:f>[测试.xlsx]Sheet1!$B$6:$F$6</c:f>
              <c:numCache>
                <c:formatCode>General</c:formatCode>
                <c:ptCount val="5"/>
                <c:pt idx="0">
                  <c:v>16.3732767105102</c:v>
                </c:pt>
                <c:pt idx="1">
                  <c:v>16.145372390747</c:v>
                </c:pt>
                <c:pt idx="2">
                  <c:v>22.7810382843017</c:v>
                </c:pt>
                <c:pt idx="3">
                  <c:v>73.9938497543334</c:v>
                </c:pt>
                <c:pt idx="4">
                  <c:v>458.817744255066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[测试.xlsx]Sheet1!$A$7</c:f>
              <c:strCache>
                <c:ptCount val="1"/>
                <c:pt idx="0">
                  <c:v>write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[测试.xlsx]Sheet1!$B$5:$G$5</c15:sqref>
                  </c15:fullRef>
                </c:ext>
              </c:extLst>
              <c:f>[测试.xlsx]Sheet1!$B$5:$F$5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Sheet1!$B$7:$G$7</c15:sqref>
                  </c15:fullRef>
                </c:ext>
              </c:extLst>
              <c:f>[测试.xlsx]Sheet1!$B$7:$F$7</c:f>
              <c:numCache>
                <c:formatCode>General</c:formatCode>
                <c:ptCount val="5"/>
                <c:pt idx="0">
                  <c:v>24.6359586715698</c:v>
                </c:pt>
                <c:pt idx="1">
                  <c:v>26.3666152954101</c:v>
                </c:pt>
                <c:pt idx="2">
                  <c:v>36.5656852722167</c:v>
                </c:pt>
                <c:pt idx="3">
                  <c:v>82.224440574646</c:v>
                </c:pt>
                <c:pt idx="4">
                  <c:v>289.632534980773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660685"/>
        <c:axId val="472562404"/>
      </c:lineChart>
      <c:catAx>
        <c:axId val="13966068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Request Size/bytes</a:t>
                </a:r>
                <a:endParaRPr lang="en-US" altLang="zh-CN" sz="1200" b="1"/>
              </a:p>
            </c:rich>
          </c:tx>
          <c:layout>
            <c:manualLayout>
              <c:xMode val="edge"/>
              <c:yMode val="edge"/>
              <c:x val="0.38068609667875"/>
              <c:y val="0.88108059230926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2562404"/>
        <c:crosses val="autoZero"/>
        <c:auto val="1"/>
        <c:lblAlgn val="ctr"/>
        <c:lblOffset val="100"/>
        <c:noMultiLvlLbl val="0"/>
      </c:catAx>
      <c:valAx>
        <c:axId val="472562404"/>
        <c:scaling>
          <c:logBase val="5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Latency/ms</a:t>
                </a:r>
                <a:endParaRPr lang="en-US" altLang="zh-CN" sz="12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966068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158147549899831"/>
          <c:y val="0.15822795344426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OSS Throughput</a:t>
            </a:r>
            <a:endParaRPr lang="en-US" altLang="zh-CN" b="1"/>
          </a:p>
        </c:rich>
      </c:tx>
      <c:layout>
        <c:manualLayout>
          <c:xMode val="edge"/>
          <c:yMode val="edge"/>
          <c:x val="0.397883411580595"/>
          <c:y val="0.037531737112651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[测试.xlsx]Sheet1!$B$100</c:f>
              <c:strCache>
                <c:ptCount val="1"/>
                <c:pt idx="0">
                  <c:v>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[测试.xlsx]Sheet1!$C$99:$G$99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f>[测试.xlsx]Sheet1!$C$100:$G$100</c:f>
              <c:numCache>
                <c:formatCode>General</c:formatCode>
                <c:ptCount val="5"/>
                <c:pt idx="0">
                  <c:v>0.0871043077176668</c:v>
                </c:pt>
                <c:pt idx="1">
                  <c:v>0.82650264928555</c:v>
                </c:pt>
                <c:pt idx="2">
                  <c:v>5.8639749846935</c:v>
                </c:pt>
                <c:pt idx="3">
                  <c:v>18.0861541913166</c:v>
                </c:pt>
                <c:pt idx="4">
                  <c:v>17.674052292192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[测试.xlsx]Sheet1!$B$101</c:f>
              <c:strCache>
                <c:ptCount val="1"/>
                <c:pt idx="0">
                  <c:v>write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[测试.xlsx]Sheet1!$C$99:$G$99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f>[测试.xlsx]Sheet1!$C$101:$G$101</c:f>
              <c:numCache>
                <c:formatCode>General</c:formatCode>
                <c:ptCount val="5"/>
                <c:pt idx="0">
                  <c:v>0.0357638113877253</c:v>
                </c:pt>
                <c:pt idx="1">
                  <c:v>0.341387100483598</c:v>
                </c:pt>
                <c:pt idx="2">
                  <c:v>2.9469520949874</c:v>
                </c:pt>
                <c:pt idx="3">
                  <c:v>16.7159681729087</c:v>
                </c:pt>
                <c:pt idx="4">
                  <c:v>19.2732377546684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35254"/>
        <c:axId val="560349817"/>
      </c:lineChart>
      <c:catAx>
        <c:axId val="26293525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I/O size/Bytes</a:t>
                </a:r>
                <a:endParaRPr lang="en-US" altLang="zh-CN" sz="1200" b="1"/>
              </a:p>
            </c:rich>
          </c:tx>
          <c:layout>
            <c:manualLayout>
              <c:xMode val="edge"/>
              <c:yMode val="edge"/>
              <c:x val="0.401638888888889"/>
              <c:y val="0.88148148148148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0349817"/>
        <c:crosses val="autoZero"/>
        <c:auto val="1"/>
        <c:lblAlgn val="ctr"/>
        <c:lblOffset val="100"/>
        <c:noMultiLvlLbl val="0"/>
      </c:catAx>
      <c:valAx>
        <c:axId val="56034981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MB/s</a:t>
                </a:r>
                <a:endParaRPr lang="en-US" altLang="zh-CN" sz="12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352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155592723004695"/>
          <c:y val="0.17923946258489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OSS Throughput</a:t>
            </a:r>
            <a:endParaRPr lang="en-US" altLang="zh-CN" b="1"/>
          </a:p>
        </c:rich>
      </c:tx>
      <c:layout>
        <c:manualLayout>
          <c:xMode val="edge"/>
          <c:yMode val="edge"/>
          <c:x val="0.397883411580595"/>
          <c:y val="0.037531737112651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[测试.xlsx]Sheet1!$B$100</c:f>
              <c:strCache>
                <c:ptCount val="1"/>
                <c:pt idx="0">
                  <c:v>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[测试.xlsx]Sheet1!$C$99:$G$99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f>[测试.xlsx]Sheet1!$C$100:$G$100</c:f>
              <c:numCache>
                <c:formatCode>General</c:formatCode>
                <c:ptCount val="5"/>
                <c:pt idx="0">
                  <c:v>0.0871043077176668</c:v>
                </c:pt>
                <c:pt idx="1">
                  <c:v>0.82650264928555</c:v>
                </c:pt>
                <c:pt idx="2">
                  <c:v>5.8639749846935</c:v>
                </c:pt>
                <c:pt idx="3">
                  <c:v>18.0861541913166</c:v>
                </c:pt>
                <c:pt idx="4">
                  <c:v>17.674052292192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[测试.xlsx]Sheet1!$B$101</c:f>
              <c:strCache>
                <c:ptCount val="1"/>
                <c:pt idx="0">
                  <c:v>write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[测试.xlsx]Sheet1!$C$99:$G$99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f>[测试.xlsx]Sheet1!$C$101:$G$101</c:f>
              <c:numCache>
                <c:formatCode>General</c:formatCode>
                <c:ptCount val="5"/>
                <c:pt idx="0">
                  <c:v>0.0357638113877253</c:v>
                </c:pt>
                <c:pt idx="1">
                  <c:v>0.341387100483598</c:v>
                </c:pt>
                <c:pt idx="2">
                  <c:v>2.9469520949874</c:v>
                </c:pt>
                <c:pt idx="3">
                  <c:v>16.7159681729087</c:v>
                </c:pt>
                <c:pt idx="4">
                  <c:v>19.2732377546684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35254"/>
        <c:axId val="560349817"/>
      </c:lineChart>
      <c:catAx>
        <c:axId val="26293525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I/O size/Bytes</a:t>
                </a:r>
                <a:endParaRPr lang="en-US" altLang="zh-CN" sz="1200" b="1"/>
              </a:p>
            </c:rich>
          </c:tx>
          <c:layout>
            <c:manualLayout>
              <c:xMode val="edge"/>
              <c:yMode val="edge"/>
              <c:x val="0.401638888888889"/>
              <c:y val="0.88148148148148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0349817"/>
        <c:crosses val="autoZero"/>
        <c:auto val="1"/>
        <c:lblAlgn val="ctr"/>
        <c:lblOffset val="100"/>
        <c:noMultiLvlLbl val="0"/>
      </c:catAx>
      <c:valAx>
        <c:axId val="56034981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MB/s</a:t>
                </a:r>
                <a:endParaRPr lang="en-US" altLang="zh-CN" sz="12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352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155592723004695"/>
          <c:y val="0.17923946258489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/>
              <a:t>Wordcount Runtime Breakdown</a:t>
            </a:r>
            <a:endParaRPr lang="en-US" altLang="zh-CN" sz="1600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[测试.xlsx]Sheet1!$B$55</c:f>
              <c:strCache>
                <c:ptCount val="1"/>
                <c:pt idx="0">
                  <c:v>Input/Output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[测试.xlsx]Sheet1!$A$56:$A$59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</c:numCache>
            </c:numRef>
          </c:cat>
          <c:val>
            <c:numRef>
              <c:f>[测试.xlsx]Sheet1!$B$56:$B$59</c:f>
              <c:numCache>
                <c:formatCode>General</c:formatCode>
                <c:ptCount val="4"/>
                <c:pt idx="0">
                  <c:v>0.435992002487182</c:v>
                </c:pt>
                <c:pt idx="1">
                  <c:v>0.409181728363037</c:v>
                </c:pt>
                <c:pt idx="2">
                  <c:v>0.433765792846679</c:v>
                </c:pt>
                <c:pt idx="3">
                  <c:v>0.443148934841156</c:v>
                </c:pt>
              </c:numCache>
            </c:numRef>
          </c:val>
        </c:ser>
        <c:ser>
          <c:idx val="1"/>
          <c:order val="1"/>
          <c:tx>
            <c:strRef>
              <c:f>[测试.xlsx]Sheet1!$C$55</c:f>
              <c:strCache>
                <c:ptCount val="1"/>
                <c:pt idx="0">
                  <c:v>Computing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[测试.xlsx]Sheet1!$A$56:$A$59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</c:numCache>
            </c:numRef>
          </c:cat>
          <c:val>
            <c:numRef>
              <c:f>[测试.xlsx]Sheet1!$C$56:$C$59</c:f>
              <c:numCache>
                <c:formatCode>General</c:formatCode>
                <c:ptCount val="4"/>
                <c:pt idx="0">
                  <c:v>2.84512770175933</c:v>
                </c:pt>
                <c:pt idx="1">
                  <c:v>2.4592149734497</c:v>
                </c:pt>
                <c:pt idx="2">
                  <c:v>0.740471091270446</c:v>
                </c:pt>
                <c:pt idx="3">
                  <c:v>1.02899581909179</c:v>
                </c:pt>
              </c:numCache>
            </c:numRef>
          </c:val>
        </c:ser>
        <c:ser>
          <c:idx val="2"/>
          <c:order val="2"/>
          <c:tx>
            <c:strRef>
              <c:f>[测试.xlsx]Sheet1!$D$55</c:f>
              <c:strCache>
                <c:ptCount val="1"/>
                <c:pt idx="0">
                  <c:v>Shuffle Time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[测试.xlsx]Sheet1!$A$56:$A$59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</c:numCache>
            </c:numRef>
          </c:cat>
          <c:val>
            <c:numRef>
              <c:f>[测试.xlsx]Sheet1!$D$56:$D$59</c:f>
              <c:numCache>
                <c:formatCode>General</c:formatCode>
                <c:ptCount val="4"/>
                <c:pt idx="0">
                  <c:v>0.547112274169921</c:v>
                </c:pt>
                <c:pt idx="1">
                  <c:v>1.23008213996887</c:v>
                </c:pt>
                <c:pt idx="2">
                  <c:v>2.54901629924774</c:v>
                </c:pt>
                <c:pt idx="3">
                  <c:v>5.12895019054412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454309"/>
        <c:axId val="198291348"/>
      </c:barChart>
      <c:catAx>
        <c:axId val="20345430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Work</a:t>
                </a:r>
                <a:r>
                  <a:rPr lang="en-US" altLang="zh-CN" b="1"/>
                  <a:t> </a:t>
                </a:r>
                <a:r>
                  <a:rPr lang="en-US" altLang="zh-CN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</a:rPr>
                  <a:t>Number</a:t>
                </a:r>
                <a:endParaRPr lang="en-US" altLang="zh-CN" sz="1200" b="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</a:endParaRPr>
              </a:p>
            </c:rich>
          </c:tx>
          <c:layout>
            <c:manualLayout>
              <c:xMode val="edge"/>
              <c:yMode val="edge"/>
              <c:x val="0.420278969989673"/>
              <c:y val="0.930597705697228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8291348"/>
        <c:crosses val="autoZero"/>
        <c:auto val="1"/>
        <c:lblAlgn val="ctr"/>
        <c:lblOffset val="100"/>
        <c:noMultiLvlLbl val="0"/>
      </c:catAx>
      <c:valAx>
        <c:axId val="1982913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</a:rPr>
                  <a:t>Latency/s</a:t>
                </a:r>
                <a:endParaRPr lang="en-US" altLang="zh-CN" sz="1200" b="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</a:endParaRPr>
              </a:p>
            </c:rich>
          </c:tx>
          <c:layout>
            <c:manualLayout>
              <c:xMode val="edge"/>
              <c:yMode val="edge"/>
              <c:x val="0.0158556588299617"/>
              <c:y val="0.41074862637362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45430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116785128485511"/>
          <c:y val="0.100961538461538"/>
          <c:w val="0.260142154182613"/>
          <c:h val="0.21875"/>
        </c:manualLayout>
      </c:layout>
      <c:overlay val="1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  <a:lvl4pPr marL="1371600" indent="0">
              <a:buSzPct val="85000"/>
              <a:buFont typeface="Wingdings" panose="05000000000000000000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endParaRPr lang="zh-CN" altLang="en-US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9310" y="1757680"/>
            <a:ext cx="10533380" cy="2387600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 Lithops</a:t>
            </a:r>
            <a:r>
              <a:rPr lang="zh-CN" altLang="en-US" dirty="0">
                <a:sym typeface="+mn-ea"/>
              </a:rPr>
              <a:t>实验</a:t>
            </a:r>
            <a:r>
              <a:rPr dirty="0">
                <a:sym typeface="+mn-ea"/>
              </a:rPr>
              <a:t> 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1275" y="5003800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2021.4.26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[1] 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sym typeface="+mn-ea"/>
              </a:rPr>
              <a:t>Lithops: Serverless Data Analytics in the IBM Cloud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  Middleware’18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OSS</a:t>
            </a:r>
            <a:r>
              <a:rPr lang="zh-CN" altLang="en-US">
                <a:sym typeface="+mn-ea"/>
              </a:rPr>
              <a:t>读写吞吐量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实验结果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与现有工作的</a:t>
            </a:r>
            <a:r>
              <a:rPr lang="zh-CN" altLang="en-US"/>
              <a:t>实验结果对比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459220" y="1348105"/>
            <a:ext cx="0" cy="4773930"/>
          </a:xfrm>
          <a:prstGeom prst="line">
            <a:avLst/>
          </a:prstGeom>
          <a:ln w="28575" cmpd="sng"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095" y="2494915"/>
            <a:ext cx="5334000" cy="2913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79335" y="5604510"/>
            <a:ext cx="422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Peak storage throughput per lambda</a:t>
            </a:r>
            <a:r>
              <a:rPr lang="en-US" altLang="zh-CN" b="1" baseline="30000"/>
              <a:t>[1]</a:t>
            </a:r>
            <a:endParaRPr lang="en-US" altLang="zh-CN" b="1" baseline="30000"/>
          </a:p>
        </p:txBody>
      </p:sp>
      <p:graphicFrame>
        <p:nvGraphicFramePr>
          <p:cNvPr id="7" name="图表 6"/>
          <p:cNvGraphicFramePr/>
          <p:nvPr/>
        </p:nvGraphicFramePr>
        <p:xfrm>
          <a:off x="715010" y="2424113"/>
          <a:ext cx="5414010" cy="339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Wordcount runtime breakdown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WordCount workflow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4060" y="3944620"/>
            <a:ext cx="1730375" cy="9220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Deer Bear R</a:t>
            </a:r>
            <a:r>
              <a:rPr lang="en-US" altLang="zh-CN"/>
              <a:t>iver</a:t>
            </a:r>
            <a:endParaRPr lang="en-US" altLang="zh-CN"/>
          </a:p>
          <a:p>
            <a:r>
              <a:rPr lang="en-US" altLang="zh-CN"/>
              <a:t>Car Car R</a:t>
            </a:r>
            <a:r>
              <a:rPr lang="en-US" altLang="zh-CN"/>
              <a:t>iver</a:t>
            </a:r>
            <a:endParaRPr lang="en-US" altLang="zh-CN"/>
          </a:p>
          <a:p>
            <a:r>
              <a:rPr lang="en-US" altLang="zh-CN"/>
              <a:t>Deer Car B</a:t>
            </a:r>
            <a:r>
              <a:rPr lang="en-US" altLang="zh-CN"/>
              <a:t>ear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88720" y="2266950"/>
            <a:ext cx="821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Input</a:t>
            </a:r>
            <a:endParaRPr lang="en-US" altLang="zh-CN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3199130" y="2266950"/>
            <a:ext cx="119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Split</a:t>
            </a:r>
            <a:r>
              <a:rPr lang="en-US" altLang="zh-CN" sz="2000" b="1"/>
              <a:t>ting</a:t>
            </a:r>
            <a:endParaRPr lang="en-US" altLang="zh-CN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2936875" y="3188970"/>
            <a:ext cx="173037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Deer Bear R</a:t>
            </a:r>
            <a:r>
              <a:rPr lang="en-US" altLang="zh-CN"/>
              <a:t>iver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936240" y="4221480"/>
            <a:ext cx="173037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Car Car R</a:t>
            </a:r>
            <a:r>
              <a:rPr lang="en-US" altLang="zh-CN"/>
              <a:t>iver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936240" y="5209540"/>
            <a:ext cx="173037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Deer Car B</a:t>
            </a:r>
            <a:r>
              <a:rPr lang="en-US" altLang="zh-CN"/>
              <a:t>ear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3"/>
            <a:endCxn id="8" idx="1"/>
          </p:cNvCxnSpPr>
          <p:nvPr/>
        </p:nvCxnSpPr>
        <p:spPr>
          <a:xfrm flipV="1">
            <a:off x="2464435" y="3373120"/>
            <a:ext cx="472440" cy="10325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9" idx="1"/>
          </p:cNvCxnSpPr>
          <p:nvPr/>
        </p:nvCxnSpPr>
        <p:spPr>
          <a:xfrm>
            <a:off x="2464435" y="4405630"/>
            <a:ext cx="471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10" idx="1"/>
          </p:cNvCxnSpPr>
          <p:nvPr/>
        </p:nvCxnSpPr>
        <p:spPr>
          <a:xfrm>
            <a:off x="2464435" y="4405630"/>
            <a:ext cx="471805" cy="988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236210" y="2266950"/>
            <a:ext cx="1276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M</a:t>
            </a:r>
            <a:r>
              <a:rPr lang="en-US" altLang="zh-CN" sz="2000" b="1"/>
              <a:t>apping</a:t>
            </a:r>
            <a:endParaRPr lang="en-US" altLang="zh-CN" sz="2000" b="1"/>
          </a:p>
        </p:txBody>
      </p:sp>
      <p:sp>
        <p:nvSpPr>
          <p:cNvPr id="15" name="文本框 14"/>
          <p:cNvSpPr txBox="1"/>
          <p:nvPr/>
        </p:nvSpPr>
        <p:spPr>
          <a:xfrm>
            <a:off x="5317490" y="2912110"/>
            <a:ext cx="1113155" cy="9220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Deer</a:t>
            </a:r>
            <a:r>
              <a:rPr lang="zh-CN" altLang="en-US"/>
              <a:t>，</a:t>
            </a:r>
            <a:r>
              <a:rPr lang="en-US" altLang="zh-CN"/>
              <a:t>1 </a:t>
            </a:r>
            <a:endParaRPr lang="en-US" altLang="zh-CN"/>
          </a:p>
          <a:p>
            <a:r>
              <a:rPr lang="en-US" altLang="zh-CN"/>
              <a:t>Bear 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River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317490" y="4080510"/>
            <a:ext cx="1113155" cy="645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Car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River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317490" y="4933315"/>
            <a:ext cx="1113155" cy="9220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Deer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Car</a:t>
            </a:r>
            <a:r>
              <a:rPr lang="zh-CN" altLang="en-US"/>
              <a:t>，</a:t>
            </a:r>
            <a:r>
              <a:rPr lang="en-US" altLang="zh-CN"/>
              <a:t>1 </a:t>
            </a:r>
            <a:endParaRPr lang="en-US" altLang="zh-CN"/>
          </a:p>
          <a:p>
            <a:r>
              <a:rPr lang="en-US" altLang="zh-CN"/>
              <a:t>Bear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8" idx="3"/>
            <a:endCxn id="15" idx="1"/>
          </p:cNvCxnSpPr>
          <p:nvPr/>
        </p:nvCxnSpPr>
        <p:spPr>
          <a:xfrm>
            <a:off x="4667250" y="3373120"/>
            <a:ext cx="6502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16" idx="1"/>
          </p:cNvCxnSpPr>
          <p:nvPr/>
        </p:nvCxnSpPr>
        <p:spPr>
          <a:xfrm flipV="1">
            <a:off x="4666615" y="4403090"/>
            <a:ext cx="650875" cy="25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3"/>
            <a:endCxn id="17" idx="1"/>
          </p:cNvCxnSpPr>
          <p:nvPr/>
        </p:nvCxnSpPr>
        <p:spPr>
          <a:xfrm>
            <a:off x="4666615" y="5393690"/>
            <a:ext cx="65087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687945" y="2266950"/>
            <a:ext cx="1276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Reducing</a:t>
            </a:r>
            <a:endParaRPr lang="en-US" altLang="zh-CN" sz="2000" b="1"/>
          </a:p>
        </p:txBody>
      </p:sp>
      <p:sp>
        <p:nvSpPr>
          <p:cNvPr id="22" name="文本框 21"/>
          <p:cNvSpPr txBox="1"/>
          <p:nvPr/>
        </p:nvSpPr>
        <p:spPr>
          <a:xfrm>
            <a:off x="7769860" y="3227705"/>
            <a:ext cx="111315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Bear 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769225" y="4080510"/>
            <a:ext cx="1113155" cy="645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Car</a:t>
            </a:r>
            <a:r>
              <a:rPr lang="zh-CN" altLang="en-US"/>
              <a:t>，</a:t>
            </a:r>
            <a:r>
              <a:rPr lang="en-US" altLang="zh-CN"/>
              <a:t>3</a:t>
            </a:r>
            <a:endParaRPr lang="en-US" altLang="zh-CN"/>
          </a:p>
          <a:p>
            <a:r>
              <a:rPr lang="en-US" altLang="zh-CN">
                <a:sym typeface="+mn-ea"/>
              </a:rPr>
              <a:t>Deer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769860" y="5210175"/>
            <a:ext cx="111315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River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5" name="直接箭头连接符 24"/>
          <p:cNvCxnSpPr>
            <a:endCxn id="23" idx="1"/>
          </p:cNvCxnSpPr>
          <p:nvPr/>
        </p:nvCxnSpPr>
        <p:spPr>
          <a:xfrm>
            <a:off x="6429375" y="3098800"/>
            <a:ext cx="1339850" cy="13042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3" idx="1"/>
          </p:cNvCxnSpPr>
          <p:nvPr/>
        </p:nvCxnSpPr>
        <p:spPr>
          <a:xfrm flipV="1">
            <a:off x="6429375" y="4403090"/>
            <a:ext cx="1339850" cy="6635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3"/>
            <a:endCxn id="22" idx="1"/>
          </p:cNvCxnSpPr>
          <p:nvPr/>
        </p:nvCxnSpPr>
        <p:spPr>
          <a:xfrm>
            <a:off x="6430645" y="3373120"/>
            <a:ext cx="1339215" cy="387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4" idx="1"/>
          </p:cNvCxnSpPr>
          <p:nvPr/>
        </p:nvCxnSpPr>
        <p:spPr>
          <a:xfrm>
            <a:off x="6439535" y="3666490"/>
            <a:ext cx="1330325" cy="17278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3" idx="1"/>
          </p:cNvCxnSpPr>
          <p:nvPr/>
        </p:nvCxnSpPr>
        <p:spPr>
          <a:xfrm>
            <a:off x="6419215" y="4224655"/>
            <a:ext cx="1350010" cy="1784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429375" y="4549140"/>
            <a:ext cx="1339215" cy="811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3"/>
            <a:endCxn id="23" idx="1"/>
          </p:cNvCxnSpPr>
          <p:nvPr/>
        </p:nvCxnSpPr>
        <p:spPr>
          <a:xfrm flipV="1">
            <a:off x="6430645" y="4403090"/>
            <a:ext cx="1338580" cy="9912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2" idx="1"/>
          </p:cNvCxnSpPr>
          <p:nvPr/>
        </p:nvCxnSpPr>
        <p:spPr>
          <a:xfrm flipV="1">
            <a:off x="6429375" y="3411855"/>
            <a:ext cx="1340485" cy="2232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34" idx="1"/>
          </p:cNvCxnSpPr>
          <p:nvPr/>
        </p:nvCxnSpPr>
        <p:spPr>
          <a:xfrm>
            <a:off x="8883015" y="3411855"/>
            <a:ext cx="1160780" cy="991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0043795" y="3804285"/>
            <a:ext cx="1172845" cy="11988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Bear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Car</a:t>
            </a:r>
            <a:r>
              <a:rPr lang="zh-CN" altLang="en-US"/>
              <a:t>，</a:t>
            </a:r>
            <a:r>
              <a:rPr lang="en-US" altLang="zh-CN"/>
              <a:t>3</a:t>
            </a:r>
            <a:endParaRPr lang="en-US" altLang="zh-CN"/>
          </a:p>
          <a:p>
            <a:r>
              <a:rPr lang="en-US" altLang="zh-CN"/>
              <a:t>Deer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River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10087610" y="2266950"/>
            <a:ext cx="1085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Output</a:t>
            </a:r>
            <a:endParaRPr lang="en-US" altLang="zh-CN" sz="2000" b="1"/>
          </a:p>
        </p:txBody>
      </p:sp>
      <p:cxnSp>
        <p:nvCxnSpPr>
          <p:cNvPr id="36" name="直接箭头连接符 35"/>
          <p:cNvCxnSpPr>
            <a:stCxn id="23" idx="3"/>
            <a:endCxn id="34" idx="1"/>
          </p:cNvCxnSpPr>
          <p:nvPr/>
        </p:nvCxnSpPr>
        <p:spPr>
          <a:xfrm>
            <a:off x="8882380" y="4403090"/>
            <a:ext cx="116141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4" idx="3"/>
            <a:endCxn id="34" idx="1"/>
          </p:cNvCxnSpPr>
          <p:nvPr/>
        </p:nvCxnSpPr>
        <p:spPr>
          <a:xfrm flipV="1">
            <a:off x="8883015" y="4403725"/>
            <a:ext cx="1160780" cy="990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Wordcount runtime breakdown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535241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方案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数据集：</a:t>
            </a:r>
            <a:r>
              <a:rPr lang="en-US" altLang="zh-CN"/>
              <a:t>Ama</a:t>
            </a:r>
            <a:r>
              <a:rPr lang="en-US" altLang="zh-CN"/>
              <a:t>zon product rivew </a:t>
            </a:r>
            <a:r>
              <a:rPr lang="en-US" altLang="zh-CN"/>
              <a:t>dataset - 340MB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四组实验，每组的</a:t>
            </a:r>
            <a:r>
              <a:rPr lang="en-US" altLang="zh-CN"/>
              <a:t>mapper/reducer</a:t>
            </a:r>
            <a:r>
              <a:rPr lang="zh-CN" altLang="en-US"/>
              <a:t>数量为：</a:t>
            </a:r>
            <a:endParaRPr lang="zh-CN" altLang="en-US"/>
          </a:p>
          <a:p>
            <a:pPr lvl="2"/>
            <a:r>
              <a:rPr lang="en-US" altLang="zh-CN"/>
              <a:t>10</a:t>
            </a:r>
            <a:endParaRPr lang="en-US" altLang="zh-CN"/>
          </a:p>
          <a:p>
            <a:pPr lvl="2"/>
            <a:r>
              <a:rPr lang="en-US" altLang="zh-CN"/>
              <a:t> 25</a:t>
            </a:r>
            <a:endParaRPr lang="en-US" altLang="zh-CN"/>
          </a:p>
          <a:p>
            <a:pPr lvl="2"/>
            <a:r>
              <a:rPr lang="en-US" altLang="zh-CN"/>
              <a:t> 50</a:t>
            </a:r>
            <a:endParaRPr lang="en-US" altLang="zh-CN"/>
          </a:p>
          <a:p>
            <a:pPr lvl="2"/>
            <a:r>
              <a:rPr lang="en-US" altLang="zh-CN"/>
              <a:t> 100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每组实验将运行时间划分为：</a:t>
            </a:r>
            <a:endParaRPr lang="zh-CN" altLang="en-US"/>
          </a:p>
          <a:p>
            <a:pPr lvl="2"/>
            <a:r>
              <a:rPr lang="en-US" altLang="zh-CN"/>
              <a:t>Input/Output time</a:t>
            </a:r>
            <a:endParaRPr lang="zh-CN" altLang="en-US"/>
          </a:p>
          <a:p>
            <a:pPr lvl="2"/>
            <a:r>
              <a:rPr lang="en-US" altLang="zh-CN"/>
              <a:t>Computing time</a:t>
            </a:r>
            <a:endParaRPr lang="zh-CN" altLang="en-US"/>
          </a:p>
          <a:p>
            <a:pPr lvl="2"/>
            <a:r>
              <a:rPr lang="en-US" altLang="zh-CN"/>
              <a:t>Shuffle </a:t>
            </a:r>
            <a:r>
              <a:rPr lang="en-US" altLang="zh-CN"/>
              <a:t>time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验证对于</a:t>
            </a:r>
            <a:r>
              <a:rPr lang="en-US" altLang="zh-CN"/>
              <a:t>MapReduce</a:t>
            </a:r>
            <a:r>
              <a:rPr lang="zh-CN" altLang="en-US"/>
              <a:t>应用，中间数据的传输</a:t>
            </a:r>
            <a:r>
              <a:rPr lang="zh-CN" altLang="en-US"/>
              <a:t>是瓶颈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Wordcount runtime breakdown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结果</a:t>
            </a:r>
            <a:endParaRPr lang="zh-CN" altLang="en-US"/>
          </a:p>
          <a:p>
            <a:pPr lvl="1"/>
            <a:r>
              <a:rPr lang="en-US" altLang="zh-CN"/>
              <a:t> </a:t>
            </a:r>
            <a:endParaRPr lang="zh-CN" altLang="en-US"/>
          </a:p>
        </p:txBody>
      </p:sp>
      <p:graphicFrame>
        <p:nvGraphicFramePr>
          <p:cNvPr id="4" name="图表 3"/>
          <p:cNvGraphicFramePr/>
          <p:nvPr/>
        </p:nvGraphicFramePr>
        <p:xfrm>
          <a:off x="3192780" y="2275205"/>
          <a:ext cx="5807075" cy="369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下一步实验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zh-CN" altLang="en-US"/>
              <a:t>实现</a:t>
            </a:r>
            <a:r>
              <a:rPr lang="en-US" altLang="zh-CN"/>
              <a:t>Multistage </a:t>
            </a:r>
            <a:r>
              <a:rPr lang="en-US" altLang="zh-CN"/>
              <a:t>shuffle Wordcount</a:t>
            </a:r>
            <a:endParaRPr lang="en-US" altLang="zh-CN"/>
          </a:p>
          <a:p>
            <a:pPr lvl="0"/>
            <a:r>
              <a:rPr lang="en-US" altLang="zh-CN"/>
              <a:t> Wordcount </a:t>
            </a:r>
            <a:r>
              <a:rPr lang="en-US" altLang="zh-CN" i="1"/>
              <a:t>vs </a:t>
            </a:r>
            <a:r>
              <a:rPr lang="en-US" altLang="zh-CN"/>
              <a:t>Multistage shuffle WordC</a:t>
            </a:r>
            <a:r>
              <a:rPr lang="en-US" altLang="zh-CN"/>
              <a:t>ount </a:t>
            </a:r>
            <a:endParaRPr lang="en-US" altLang="zh-CN"/>
          </a:p>
          <a:p>
            <a:pPr lvl="1"/>
            <a:r>
              <a:rPr lang="en-US" altLang="zh-CN"/>
              <a:t> Cost</a:t>
            </a:r>
            <a:endParaRPr lang="en-US" altLang="zh-CN"/>
          </a:p>
          <a:p>
            <a:pPr lvl="2"/>
            <a:r>
              <a:rPr lang="zh-CN" altLang="en-US"/>
              <a:t>读写请求数</a:t>
            </a:r>
            <a:endParaRPr lang="zh-CN" altLang="en-US"/>
          </a:p>
          <a:p>
            <a:pPr lvl="2"/>
            <a:r>
              <a:rPr lang="zh-CN" altLang="en-US"/>
              <a:t>读写数据量（</a:t>
            </a:r>
            <a:r>
              <a:rPr lang="en-US" altLang="zh-CN"/>
              <a:t>*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 Runtime</a:t>
            </a:r>
            <a:endParaRPr lang="en-US" altLang="zh-CN"/>
          </a:p>
          <a:p>
            <a:pPr lvl="2"/>
            <a:r>
              <a:rPr lang="en-US" altLang="zh-CN"/>
              <a:t> Input/Output time</a:t>
            </a:r>
            <a:endParaRPr lang="en-US" altLang="zh-CN"/>
          </a:p>
          <a:p>
            <a:pPr lvl="2"/>
            <a:r>
              <a:rPr lang="en-US" altLang="zh-CN"/>
              <a:t> Computing time</a:t>
            </a:r>
            <a:endParaRPr lang="en-US" altLang="zh-CN"/>
          </a:p>
          <a:p>
            <a:pPr lvl="2"/>
            <a:r>
              <a:rPr lang="en-US" altLang="zh-CN"/>
              <a:t> Shuffle time</a:t>
            </a:r>
            <a:endParaRPr lang="zh-CN" altLang="en-US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38200" y="1380490"/>
            <a:ext cx="112388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Pywren: Occupy the Cloud: Distributed Computing for the 99%  SoCC’17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Lithops: Serverless Data Analytics in the IBM Cloud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  Middleware’18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实验环境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/>
              <a:t> Client</a:t>
            </a:r>
            <a:r>
              <a:rPr lang="zh-CN" altLang="en-US"/>
              <a:t>：Ubuntu 16.04.6 LTS；</a:t>
            </a:r>
            <a:r>
              <a:rPr lang="en-US" altLang="zh-CN"/>
              <a:t>2 CPU 24 Cores </a:t>
            </a:r>
            <a:endParaRPr lang="zh-CN" altLang="en-US"/>
          </a:p>
          <a:p>
            <a:pPr lvl="0"/>
            <a:r>
              <a:rPr lang="en-US" altLang="zh-CN"/>
              <a:t> Cloud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/>
              <a:t>computing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阿里云</a:t>
            </a:r>
            <a:r>
              <a:rPr lang="en-US" altLang="zh-CN">
                <a:sym typeface="+mn-ea"/>
              </a:rPr>
              <a:t>FC</a:t>
            </a:r>
            <a:endParaRPr lang="zh-CN" altLang="en-US"/>
          </a:p>
          <a:p>
            <a:pPr lvl="1"/>
            <a:r>
              <a:rPr lang="en-US" altLang="zh-CN"/>
              <a:t>storage</a:t>
            </a:r>
            <a:r>
              <a:rPr lang="zh-CN" altLang="en-US"/>
              <a:t>：阿里云</a:t>
            </a:r>
            <a:r>
              <a:rPr lang="en-US" altLang="zh-CN"/>
              <a:t>OSS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4965" y="3508375"/>
            <a:ext cx="6402070" cy="3278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函数并发性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方案</a:t>
            </a:r>
            <a:endParaRPr lang="zh-CN" altLang="en-US"/>
          </a:p>
          <a:p>
            <a:pPr lvl="1"/>
            <a:r>
              <a:rPr lang="zh-CN" altLang="en-US"/>
              <a:t>三组实验，函数并发度依次为：</a:t>
            </a:r>
            <a:endParaRPr lang="zh-CN" altLang="en-US"/>
          </a:p>
          <a:p>
            <a:pPr lvl="2"/>
            <a:r>
              <a:rPr lang="en-US" altLang="zh-CN"/>
              <a:t>100</a:t>
            </a:r>
            <a:endParaRPr lang="en-US" altLang="zh-CN"/>
          </a:p>
          <a:p>
            <a:pPr lvl="2"/>
            <a:r>
              <a:rPr lang="en-US" altLang="zh-CN"/>
              <a:t>300</a:t>
            </a:r>
            <a:endParaRPr lang="zh-CN" altLang="en-US"/>
          </a:p>
          <a:p>
            <a:pPr lvl="2"/>
            <a:r>
              <a:rPr lang="en-US" altLang="zh-CN"/>
              <a:t>1000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每组实验函数运行矩阵计算（计算密集型）应用，测试阿里云的函数并发</a:t>
            </a:r>
            <a:r>
              <a:rPr lang="zh-CN" altLang="en-US"/>
              <a:t>度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支持</a:t>
            </a:r>
            <a:r>
              <a:rPr lang="zh-CN" altLang="en-US"/>
              <a:t>情况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函数并发性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实验结果</a:t>
            </a:r>
            <a:endParaRPr lang="en-US" altLang="zh-CN"/>
          </a:p>
          <a:p>
            <a:pPr lvl="1"/>
            <a:r>
              <a:rPr lang="zh-CN" altLang="en-US"/>
              <a:t>阿里云</a:t>
            </a:r>
            <a:r>
              <a:rPr lang="en-US" altLang="zh-CN"/>
              <a:t>FC</a:t>
            </a:r>
            <a:r>
              <a:rPr lang="zh-CN" altLang="en-US"/>
              <a:t>函数并发度最大为</a:t>
            </a:r>
            <a:r>
              <a:rPr lang="en-US" altLang="zh-CN"/>
              <a:t>300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66775" y="2574925"/>
            <a:ext cx="10459085" cy="3434080"/>
            <a:chOff x="424" y="3484"/>
            <a:chExt cx="16471" cy="5408"/>
          </a:xfrm>
        </p:grpSpPr>
        <p:pic>
          <p:nvPicPr>
            <p:cNvPr id="11" name="图片 10" descr="100_flops_execu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4" y="3484"/>
              <a:ext cx="5408" cy="5408"/>
            </a:xfrm>
            <a:prstGeom prst="rect">
              <a:avLst/>
            </a:prstGeom>
          </p:spPr>
        </p:pic>
        <p:pic>
          <p:nvPicPr>
            <p:cNvPr id="12" name="图片 11" descr="1000_executi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87" y="3484"/>
              <a:ext cx="5408" cy="5408"/>
            </a:xfrm>
            <a:prstGeom prst="rect">
              <a:avLst/>
            </a:prstGeom>
          </p:spPr>
        </p:pic>
        <p:pic>
          <p:nvPicPr>
            <p:cNvPr id="13" name="图片 12" descr="300_flops_executi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5" y="3484"/>
              <a:ext cx="5409" cy="5409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1798955" y="6009005"/>
            <a:ext cx="156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 </a:t>
            </a:r>
            <a:r>
              <a:rPr lang="en-US" altLang="zh-CN"/>
              <a:t>functions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311775" y="6009640"/>
            <a:ext cx="156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300 </a:t>
            </a:r>
            <a:r>
              <a:rPr lang="en-US" altLang="zh-CN"/>
              <a:t>functions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932545" y="6009005"/>
            <a:ext cx="174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1000 </a:t>
            </a:r>
            <a:r>
              <a:rPr lang="en-US" altLang="zh-CN"/>
              <a:t>functions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OSS</a:t>
            </a:r>
            <a:r>
              <a:rPr lang="zh-CN" altLang="en-US">
                <a:sym typeface="+mn-ea"/>
              </a:rPr>
              <a:t>读写时延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方案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五组实验，每组实验的</a:t>
            </a:r>
            <a:r>
              <a:rPr lang="en-US" altLang="zh-CN"/>
              <a:t>I/O Size</a:t>
            </a:r>
            <a:r>
              <a:rPr lang="zh-CN" altLang="en-US"/>
              <a:t>为：</a:t>
            </a:r>
            <a:endParaRPr lang="zh-CN" altLang="en-US"/>
          </a:p>
          <a:p>
            <a:pPr lvl="2"/>
            <a:r>
              <a:rPr lang="en-US" altLang="zh-CN"/>
              <a:t>1KB</a:t>
            </a:r>
            <a:endParaRPr lang="zh-CN" altLang="en-US"/>
          </a:p>
          <a:p>
            <a:pPr lvl="2"/>
            <a:r>
              <a:rPr lang="en-US" altLang="zh-CN"/>
              <a:t>10KB</a:t>
            </a:r>
            <a:endParaRPr lang="zh-CN" altLang="en-US"/>
          </a:p>
          <a:p>
            <a:pPr lvl="2"/>
            <a:r>
              <a:rPr lang="en-US" altLang="zh-CN"/>
              <a:t>100KB</a:t>
            </a:r>
            <a:endParaRPr lang="en-US" altLang="zh-CN"/>
          </a:p>
          <a:p>
            <a:pPr lvl="2"/>
            <a:r>
              <a:rPr lang="en-US" altLang="zh-CN"/>
              <a:t>1MB</a:t>
            </a:r>
            <a:endParaRPr lang="en-US" altLang="zh-CN"/>
          </a:p>
          <a:p>
            <a:pPr lvl="2"/>
            <a:r>
              <a:rPr lang="en-US" altLang="zh-CN"/>
              <a:t>10MB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测试</a:t>
            </a:r>
            <a:r>
              <a:rPr lang="en-US" altLang="zh-CN"/>
              <a:t>OSS</a:t>
            </a:r>
            <a:r>
              <a:rPr lang="zh-CN" altLang="en-US"/>
              <a:t>读写时延与</a:t>
            </a:r>
            <a:r>
              <a:rPr lang="en-US" altLang="zh-CN"/>
              <a:t>I/O Size</a:t>
            </a:r>
            <a:r>
              <a:rPr lang="zh-CN" altLang="en-US"/>
              <a:t>的关系，验证</a:t>
            </a:r>
            <a:r>
              <a:rPr lang="en-US" altLang="zh-CN"/>
              <a:t>OSS</a:t>
            </a:r>
            <a:r>
              <a:rPr lang="zh-CN" altLang="en-US"/>
              <a:t>的读写时延</a:t>
            </a:r>
            <a:r>
              <a:rPr lang="zh-CN" altLang="en-US"/>
              <a:t>问题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OSS</a:t>
            </a:r>
            <a:r>
              <a:rPr lang="zh-CN" altLang="en-US">
                <a:sym typeface="+mn-ea"/>
              </a:rPr>
              <a:t>读写时延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结果</a:t>
            </a:r>
            <a:endParaRPr lang="zh-CN" altLang="en-US"/>
          </a:p>
          <a:p>
            <a:pPr lvl="1"/>
            <a:r>
              <a:rPr lang="en-US" altLang="zh-CN"/>
              <a:t>1KB</a:t>
            </a:r>
            <a:endParaRPr lang="en-US" altLang="zh-CN"/>
          </a:p>
          <a:p>
            <a:pPr lvl="2"/>
            <a:r>
              <a:rPr lang="en-US" altLang="zh-CN"/>
              <a:t>Read</a:t>
            </a:r>
            <a:r>
              <a:rPr lang="zh-CN" altLang="en-US"/>
              <a:t>：</a:t>
            </a:r>
            <a:r>
              <a:rPr lang="en-US" altLang="zh-CN"/>
              <a:t>16.4ms</a:t>
            </a:r>
            <a:endParaRPr lang="zh-CN" altLang="en-US"/>
          </a:p>
          <a:p>
            <a:pPr lvl="2"/>
            <a:r>
              <a:rPr lang="en-US" altLang="zh-CN"/>
              <a:t>Write</a:t>
            </a:r>
            <a:r>
              <a:rPr lang="zh-CN" altLang="en-US"/>
              <a:t>：</a:t>
            </a:r>
            <a:r>
              <a:rPr lang="en-US" altLang="zh-CN"/>
              <a:t>24.6ms</a:t>
            </a:r>
            <a:endParaRPr lang="zh-CN" altLang="en-US"/>
          </a:p>
          <a:p>
            <a:pPr lvl="2"/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3710305" y="2112645"/>
          <a:ext cx="5462905" cy="400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OSS</a:t>
            </a:r>
            <a:r>
              <a:rPr lang="zh-CN" altLang="en-US">
                <a:sym typeface="+mn-ea"/>
              </a:rPr>
              <a:t>读写时延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结果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与现有工作的实验结果</a:t>
            </a:r>
            <a:r>
              <a:rPr lang="zh-CN" altLang="en-US"/>
              <a:t>对比</a:t>
            </a:r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971550" y="2468880"/>
          <a:ext cx="4810760" cy="370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7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091680" y="1340485"/>
          <a:ext cx="4451350" cy="1129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605"/>
                <a:gridCol w="1466850"/>
                <a:gridCol w="1572895"/>
              </a:tblGrid>
              <a:tr h="52959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CN" dirty="0"/>
                        <a:t>ead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Write</a:t>
                      </a:r>
                      <a:r>
                        <a:rPr lang="zh-CN" altLang="en-US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5994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S3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12.1 ms️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25.8 ms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6459220" y="1348105"/>
            <a:ext cx="0" cy="4773930"/>
          </a:xfrm>
          <a:prstGeom prst="line">
            <a:avLst/>
          </a:prstGeom>
          <a:ln w="28575" cmpd="sng"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93890" y="2589530"/>
            <a:ext cx="4858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Average unloaded latency for 1KB requests</a:t>
            </a:r>
            <a:r>
              <a:rPr lang="en-US" altLang="zh-CN" b="1" baseline="30000"/>
              <a:t>[1]</a:t>
            </a:r>
            <a:endParaRPr lang="en-US" altLang="zh-CN" b="1" baseline="30000"/>
          </a:p>
        </p:txBody>
      </p:sp>
      <p:sp>
        <p:nvSpPr>
          <p:cNvPr id="19" name="文本框 18"/>
          <p:cNvSpPr txBox="1"/>
          <p:nvPr/>
        </p:nvSpPr>
        <p:spPr>
          <a:xfrm>
            <a:off x="0" y="6281420"/>
            <a:ext cx="11722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Towards Latency Sensitive Cloud Native Applications: A Performance Study on AWS  CLOUD’19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80" y="2951480"/>
            <a:ext cx="4455160" cy="30867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80680" y="6038215"/>
            <a:ext cx="295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Latency of write using </a:t>
            </a:r>
            <a:r>
              <a:rPr lang="en-US" altLang="zh-CN" b="1"/>
              <a:t>S3</a:t>
            </a:r>
            <a:r>
              <a:rPr lang="en-US" altLang="zh-CN" b="1" baseline="30000"/>
              <a:t>[2]</a:t>
            </a:r>
            <a:endParaRPr lang="en-US" altLang="zh-CN" b="1" baseline="30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OSS</a:t>
            </a:r>
            <a:r>
              <a:rPr lang="zh-CN" altLang="en-US">
                <a:sym typeface="+mn-ea"/>
              </a:rPr>
              <a:t>读写吞吐量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5313045"/>
          </a:xfrm>
        </p:spPr>
        <p:txBody>
          <a:bodyPr>
            <a:normAutofit lnSpcReduction="10000"/>
          </a:bodyPr>
          <a:p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方案</a:t>
            </a:r>
            <a:endParaRPr lang="zh-CN" altLang="en-US"/>
          </a:p>
          <a:p>
            <a:pPr lvl="1"/>
            <a:r>
              <a:rPr lang="en-US" altLang="zh-CN" sz="2200">
                <a:sym typeface="+mn-ea"/>
              </a:rPr>
              <a:t> </a:t>
            </a:r>
            <a:r>
              <a:rPr lang="zh-CN" altLang="en-US" sz="2200">
                <a:sym typeface="+mn-ea"/>
              </a:rPr>
              <a:t>五组实验，每组实验的</a:t>
            </a:r>
            <a:r>
              <a:rPr lang="en-US" altLang="zh-CN" sz="2200">
                <a:sym typeface="+mn-ea"/>
              </a:rPr>
              <a:t>I/O Size</a:t>
            </a:r>
            <a:r>
              <a:rPr lang="zh-CN" altLang="en-US" sz="2200">
                <a:sym typeface="+mn-ea"/>
              </a:rPr>
              <a:t>为：</a:t>
            </a:r>
            <a:endParaRPr lang="zh-CN" altLang="en-US" sz="2200"/>
          </a:p>
          <a:p>
            <a:pPr lvl="2"/>
            <a:r>
              <a:rPr lang="en-US" altLang="zh-CN" sz="2200">
                <a:sym typeface="+mn-ea"/>
              </a:rPr>
              <a:t>1KB</a:t>
            </a:r>
            <a:endParaRPr lang="zh-CN" altLang="en-US" sz="2200"/>
          </a:p>
          <a:p>
            <a:pPr lvl="2"/>
            <a:r>
              <a:rPr lang="en-US" altLang="zh-CN" sz="2200">
                <a:sym typeface="+mn-ea"/>
              </a:rPr>
              <a:t>10KB</a:t>
            </a:r>
            <a:endParaRPr lang="zh-CN" altLang="en-US" sz="2200"/>
          </a:p>
          <a:p>
            <a:pPr lvl="2"/>
            <a:r>
              <a:rPr lang="en-US" altLang="zh-CN" sz="2200">
                <a:sym typeface="+mn-ea"/>
              </a:rPr>
              <a:t>100KB</a:t>
            </a:r>
            <a:endParaRPr lang="en-US" altLang="zh-CN" sz="2200"/>
          </a:p>
          <a:p>
            <a:pPr lvl="2"/>
            <a:r>
              <a:rPr lang="en-US" altLang="zh-CN" sz="2200">
                <a:sym typeface="+mn-ea"/>
              </a:rPr>
              <a:t>1MB</a:t>
            </a:r>
            <a:endParaRPr lang="en-US" altLang="zh-CN" sz="2200"/>
          </a:p>
          <a:p>
            <a:pPr lvl="2"/>
            <a:r>
              <a:rPr lang="en-US" altLang="zh-CN" sz="2200">
                <a:sym typeface="+mn-ea"/>
              </a:rPr>
              <a:t>10MB</a:t>
            </a:r>
            <a:endParaRPr lang="en-US" altLang="zh-CN" sz="2200">
              <a:sym typeface="+mn-ea"/>
            </a:endParaRPr>
          </a:p>
          <a:p>
            <a:pPr lvl="1"/>
            <a:r>
              <a:rPr lang="en-US" altLang="zh-CN" sz="2420"/>
              <a:t> </a:t>
            </a:r>
            <a:r>
              <a:rPr lang="zh-CN" altLang="en-US" sz="2420"/>
              <a:t>每组实验并发</a:t>
            </a:r>
            <a:r>
              <a:rPr lang="en-US" altLang="zh-CN" sz="2420"/>
              <a:t>100</a:t>
            </a:r>
            <a:r>
              <a:rPr lang="zh-CN" altLang="en-US" sz="2420"/>
              <a:t>个函数读</a:t>
            </a:r>
            <a:r>
              <a:rPr lang="en-US" altLang="zh-CN" sz="2420"/>
              <a:t>(</a:t>
            </a:r>
            <a:r>
              <a:rPr lang="zh-CN" altLang="en-US" sz="2420"/>
              <a:t>写</a:t>
            </a:r>
            <a:r>
              <a:rPr lang="en-US" altLang="zh-CN" sz="2420"/>
              <a:t>)</a:t>
            </a:r>
            <a:r>
              <a:rPr lang="zh-CN" altLang="en-US" sz="2420"/>
              <a:t>数据，记录下可以达到的最大带宽</a:t>
            </a:r>
            <a:endParaRPr lang="en-US" altLang="zh-CN" sz="2420"/>
          </a:p>
          <a:p>
            <a:pPr lvl="1"/>
            <a:r>
              <a:rPr lang="en-US" altLang="zh-CN" sz="2200">
                <a:sym typeface="+mn-ea"/>
              </a:rPr>
              <a:t> </a:t>
            </a:r>
            <a:r>
              <a:rPr lang="zh-CN" altLang="en-US" sz="2200">
                <a:sym typeface="+mn-ea"/>
              </a:rPr>
              <a:t>测试</a:t>
            </a:r>
            <a:r>
              <a:rPr lang="en-US" altLang="zh-CN" sz="2200">
                <a:sym typeface="+mn-ea"/>
              </a:rPr>
              <a:t>OSS</a:t>
            </a:r>
            <a:r>
              <a:rPr lang="zh-CN" altLang="en-US" sz="2200">
                <a:sym typeface="+mn-ea"/>
              </a:rPr>
              <a:t>读写吞吐量与</a:t>
            </a:r>
            <a:r>
              <a:rPr lang="en-US" altLang="zh-CN" sz="2200">
                <a:sym typeface="+mn-ea"/>
              </a:rPr>
              <a:t>I/O Size</a:t>
            </a:r>
            <a:r>
              <a:rPr lang="zh-CN" altLang="en-US" sz="2200">
                <a:sym typeface="+mn-ea"/>
              </a:rPr>
              <a:t>的关系，验证</a:t>
            </a:r>
            <a:r>
              <a:rPr lang="en-US" altLang="zh-CN" sz="2200">
                <a:sym typeface="+mn-ea"/>
              </a:rPr>
              <a:t>OSS</a:t>
            </a:r>
            <a:r>
              <a:rPr lang="zh-CN" altLang="en-US" sz="2200">
                <a:sym typeface="+mn-ea"/>
              </a:rPr>
              <a:t>对小文件不支持较高的</a:t>
            </a:r>
            <a:r>
              <a:rPr lang="zh-CN" altLang="en-US" sz="2200">
                <a:sym typeface="+mn-ea"/>
              </a:rPr>
              <a:t>读写</a:t>
            </a:r>
            <a:endParaRPr lang="zh-CN" altLang="en-US" sz="22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200">
                <a:sym typeface="+mn-ea"/>
              </a:rPr>
              <a:t>吞吐量的</a:t>
            </a:r>
            <a:r>
              <a:rPr lang="zh-CN" altLang="en-US" sz="2200">
                <a:sym typeface="+mn-ea"/>
              </a:rPr>
              <a:t>问题</a:t>
            </a:r>
            <a:endParaRPr lang="zh-CN" altLang="en-US" sz="22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OSS</a:t>
            </a:r>
            <a:r>
              <a:rPr lang="zh-CN" altLang="en-US">
                <a:sym typeface="+mn-ea"/>
              </a:rPr>
              <a:t>读写吞吐量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实验结果</a:t>
            </a:r>
            <a:endParaRPr lang="zh-CN" altLang="en-US"/>
          </a:p>
        </p:txBody>
      </p:sp>
      <p:graphicFrame>
        <p:nvGraphicFramePr>
          <p:cNvPr id="4" name="图表 3"/>
          <p:cNvGraphicFramePr/>
          <p:nvPr/>
        </p:nvGraphicFramePr>
        <p:xfrm>
          <a:off x="3269615" y="2434590"/>
          <a:ext cx="5653405" cy="353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174490" y="6177280"/>
            <a:ext cx="413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Peak storage throughput per </a:t>
            </a:r>
            <a:r>
              <a:rPr lang="en-US" altLang="zh-CN" b="1"/>
              <a:t>function</a:t>
            </a:r>
            <a:endParaRPr lang="en-US" altLang="zh-CN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84462c9-b9e8-466e-b42e-9dfab25d1906}"/>
  <p:tag name="TABLE_ENDDRAG_ORIGIN_RECT" val="350*88"/>
  <p:tag name="TABLE_ENDDRAG_RECT" val="558*105*350*88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1850</Words>
  <Application>WPS 演示</Application>
  <PresentationFormat>宽屏</PresentationFormat>
  <Paragraphs>193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微软雅黑</vt:lpstr>
      <vt:lpstr>Wingdings</vt:lpstr>
      <vt:lpstr>等线 Light</vt:lpstr>
      <vt:lpstr>等线</vt:lpstr>
      <vt:lpstr>Arial Unicode MS</vt:lpstr>
      <vt:lpstr>Calibri</vt:lpstr>
      <vt:lpstr>week3-k8s-网络通信及应用示例</vt:lpstr>
      <vt:lpstr> Lithops实验 </vt:lpstr>
      <vt:lpstr> 实验环境</vt:lpstr>
      <vt:lpstr>函数并发性</vt:lpstr>
      <vt:lpstr>函数并发性</vt:lpstr>
      <vt:lpstr>OSS读写时延</vt:lpstr>
      <vt:lpstr>OSS读写时延</vt:lpstr>
      <vt:lpstr>OSS读写时延</vt:lpstr>
      <vt:lpstr>OSS读写吞吐量</vt:lpstr>
      <vt:lpstr>OSS读写吞吐量</vt:lpstr>
      <vt:lpstr>OSS读写吞吐量</vt:lpstr>
      <vt:lpstr>Wordcount runtime breakdown</vt:lpstr>
      <vt:lpstr>Wordcount runtime breakdown</vt:lpstr>
      <vt:lpstr>Wordcount runtime breakdown</vt:lpstr>
      <vt:lpstr>下一步实验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546</cp:revision>
  <dcterms:created xsi:type="dcterms:W3CDTF">2021-11-05T01:41:00Z</dcterms:created>
  <dcterms:modified xsi:type="dcterms:W3CDTF">2022-04-26T00:36:15Z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51ADF8C93EBF404F9D8273B1B6EF3317</vt:lpwstr>
  </property>
  <property fmtid="{D5CDD505-2E9C-101B-9397-08002B2CF9AE}" pid="3" name="KSOProductBuildVer">
    <vt:lpwstr>2052-11.1.0.11365</vt:lpwstr>
  </property>
  <property fmtid="{D5CDD505-2E9C-101B-9397-08002B2CF9AE}" pid="4" name="commondata">
    <vt:lpwstr>eyJoZGlkIjoiYWM2OWQ3NmNmNDllMGI3YTA3YjE2ZTg3ODI3MjBjMzIifQ==</vt:lpwstr>
  </property>
</Properties>
</file>