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480" r:id="rId5"/>
    <p:sldId id="536" r:id="rId6"/>
    <p:sldId id="566" r:id="rId7"/>
    <p:sldId id="567" r:id="rId8"/>
    <p:sldId id="537" r:id="rId9"/>
    <p:sldId id="555" r:id="rId10"/>
    <p:sldId id="518" r:id="rId11"/>
    <p:sldId id="516" r:id="rId12"/>
    <p:sldId id="521" r:id="rId13"/>
    <p:sldId id="522" r:id="rId14"/>
    <p:sldId id="568" r:id="rId15"/>
    <p:sldId id="569" r:id="rId16"/>
    <p:sldId id="546" r:id="rId17"/>
    <p:sldId id="549" r:id="rId18"/>
    <p:sldId id="547" r:id="rId19"/>
    <p:sldId id="548" r:id="rId20"/>
    <p:sldId id="530" r:id="rId21"/>
    <p:sldId id="4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not designed to sustain high request rate for small objects</a:t>
            </a:r>
            <a:r>
              <a:rPr lang="en-US">
                <a:sym typeface="+mn-ea"/>
              </a:rPr>
              <a:t>,Our testing confirms that S3 delivers dramatically faster throughput on large objects than small ones </a:t>
            </a:r>
            <a:r>
              <a:rPr>
                <a:sym typeface="+mn-ea"/>
              </a:rPr>
              <a:t>due to a high per-transaction overhead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* </a:t>
            </a:r>
            <a:r>
              <a:rPr>
                <a:sym typeface="+mn-ea"/>
              </a:rPr>
              <a:t>S3 is a multi-tenant service, there is an imposed limit on request throughput per S3 bucket for the benefit of overall availability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The  bandwidth for samll files transactions is dominated by S3's transaction processing overhead, while the 100MByte transactions is presumably dominated by bulk data transfer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首先介绍一下</a:t>
            </a:r>
            <a:r>
              <a:rPr lang="en-US" altLang="zh-CN"/>
              <a:t>serverless</a:t>
            </a:r>
            <a:r>
              <a:rPr lang="zh-CN" altLang="en-US"/>
              <a:t>的计算框架</a:t>
            </a:r>
            <a:endParaRPr lang="zh-CN" altLang="en-US"/>
          </a:p>
          <a:p>
            <a:endParaRPr lang="en-US" altLang="zh-CN"/>
          </a:p>
          <a:p>
            <a:r>
              <a:t>* 为了实现资源的高弹性和扩展性，serverless采用存算分离的架构，由FaaS提供计算资源，BaaS提供存储服务。</a:t>
            </a:r>
          </a:p>
          <a:p>
            <a:r>
              <a:t>* 下面这张图展示了完整的serverless的计算架构。</a:t>
            </a:r>
          </a:p>
          <a:p>
            <a:r>
              <a:t>  * 当请求到达时首先通过API网关路由到对应的沙箱；</a:t>
            </a:r>
          </a:p>
          <a:p>
            <a:r>
              <a:t>  * 然后在沙箱中实例化无状态函数进行计算；</a:t>
            </a:r>
          </a:p>
          <a:p>
            <a:r>
              <a:t>  * 这里的无状态是指函数计算完成后，产生的数据和状态或者原地销毁，或者存储到外部的共享存储中，也就是BaaS这一端。</a:t>
            </a:r>
          </a:p>
          <a:p>
            <a:r>
              <a:t>  * 这里的共享存储可以是跨数据中心的对象存储S3、kv数据库DynamoDB，也可以是内存kv存储系统ElastiCache，可以在上面部署redis或者memcached。考虑成本问题，S3使用最为广泛。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的通信方式，并发度并不会增加中间数据的规模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Video analytics </a:t>
            </a:r>
            <a:r>
              <a:rPr lang="zh-CN" altLang="en-US">
                <a:sym typeface="+mn-ea"/>
              </a:rPr>
              <a:t>（Thousand Island Scanner(THIS)）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The input is an encoded video that is divided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into batches and uploaded to ephemeral storage.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First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lambdas read a batch of encoded video frames from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ephemeral storage and write back decoded video frames.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Each lambda then launches a second stage lambda which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reads a set of decoded frames from ephemeral storage,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computes a MXNET deep learning classification algorithm and outputs a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classification result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Distributed compilation</a:t>
            </a:r>
            <a:endParaRPr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dirty="0">
                <a:sym typeface="+mn-ea"/>
              </a:rPr>
              <a:t> Serverless </a:t>
            </a:r>
            <a:r>
              <a:rPr lang="en-US" dirty="0"/>
              <a:t>Data Analytics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21275" y="495554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2021.3.24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一：进一步明确远端存储的</a:t>
            </a:r>
            <a:r>
              <a:rPr lang="zh-CN" altLang="en-US"/>
              <a:t>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throughput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delivers faster throughput on large objects than small ones due to a high per-transaction overhead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S3 is a multi-tenant service, there is an imposed limit on request throughput per S3 bucket for the benefit of overall availability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[2]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3439160"/>
            <a:ext cx="5908040" cy="2967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06520" y="6489700"/>
            <a:ext cx="468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Peak storage throughput per lambda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[3]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7292340" y="3439160"/>
            <a:ext cx="17780" cy="2583815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017635" y="5452745"/>
            <a:ext cx="30810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An Evaluation of Amazon's     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Grid Computing Services: EC2, S3, and SQS HARVARD’07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Pywren SoCC’17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[3]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Ephemeral Storage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问题一：进一步明确远端存储的瓶颈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S3/Redis latency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Network latency &amp; Storage I/O latency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2559050"/>
            <a:ext cx="9169400" cy="32270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069205" y="2676525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9743440" y="2677160"/>
            <a:ext cx="0" cy="2712720"/>
          </a:xfrm>
          <a:prstGeom prst="line">
            <a:avLst/>
          </a:prstGeom>
          <a:ln w="38100" cmpd="sng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30245" y="5786120"/>
            <a:ext cx="5971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Latency of write (left) and read (right) operations 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using different AWS data storage services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问题二：</a:t>
            </a:r>
            <a:r>
              <a:rPr lang="en-US" altLang="zh-CN">
                <a:sym typeface="+mn-ea"/>
              </a:rPr>
              <a:t>I/O size-aware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想法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Small objects -&gt; Latency-sensitive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Large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objects -&gt; Throughtput-sensitive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对不同大小的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采用不同的数据传输方案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问题三：</a:t>
            </a:r>
            <a:r>
              <a:rPr lang="en-US" altLang="zh-CN">
                <a:sym typeface="+mn-ea"/>
              </a:rPr>
              <a:t>Stage-aware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Stage-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aware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 a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function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uFillTx/>
                <a:latin typeface="等线" panose="02010600030101010101" charset="-122"/>
                <a:sym typeface="+mn-ea"/>
              </a:rPr>
              <a:t> Sonic: application-aware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就是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stage-aware</a:t>
            </a:r>
            <a:r>
              <a:rPr lang="zh-CN" altLang="en-US">
                <a:uFillTx/>
                <a:latin typeface="等线" panose="02010600030101010101" charset="-122"/>
                <a:sym typeface="+mn-ea"/>
              </a:rPr>
              <a:t>的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228600" lvl="0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猜想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任务太简单？</a:t>
            </a:r>
            <a:endParaRPr lang="zh-CN" altLang="en-US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685800" lvl="1" indent="-228600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一个任务设计成一个函数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-&gt; 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过于笨重，削弱了弹性，不便于调度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-&gt;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解耦成函数链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(</a:t>
            </a:r>
            <a:r>
              <a:rPr lang="zh-CN" altLang="en-US">
                <a:solidFill>
                  <a:schemeClr val="tx1"/>
                </a:solidFill>
                <a:uFillTx/>
                <a:latin typeface="+mn-lt"/>
                <a:ea typeface="+mn-lt"/>
              </a:rPr>
              <a:t>通信开销和扩展性的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trade-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off) -&gt; stage-aware ?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Towards Latency Sensitive Cloud Native Applications: A Performance Study on AWS  CLOUD’19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otivation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xisting storage services are not a good fit for sharing short-lived intermediate data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aphicFrame>
        <p:nvGraphicFramePr>
          <p:cNvPr id="9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0" y="2764155"/>
          <a:ext cx="9643745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948180"/>
                <a:gridCol w="1255395"/>
                <a:gridCol w="1624330"/>
                <a:gridCol w="1836420"/>
                <a:gridCol w="1102995"/>
              </a:tblGrid>
              <a:tr h="42481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Elastic scaling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Throughput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Max object size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Cost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Auto,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coarse-grain️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5 TB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DynamoDB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Auto, fine-grain,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pay per hour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Medium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400 KB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$$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Elasticache Redi</a:t>
                      </a:r>
                      <a:r>
                        <a:rPr lang="en-US" altLang="zh-CN" dirty="0"/>
                        <a:t>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512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Aerospike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High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 MB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Apache Crail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Manual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Low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$$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Desired for </a:t>
                      </a:r>
                      <a:r>
                        <a:rPr lang="en-US" altLang="zh-CN" dirty="0"/>
                        <a:t>λs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Auto, fine-grain,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pay per second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Low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High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any size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$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Pocket</a:t>
            </a:r>
            <a:r>
              <a:rPr lang="en-US" altLang="zh-CN" baseline="30000">
                <a:sym typeface="+mn-ea"/>
              </a:rPr>
              <a:t>[1]</a:t>
            </a:r>
            <a:endParaRPr lang="zh-CN" altLang="en-US" baseline="30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esign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Multi-tier storage</a:t>
            </a:r>
            <a:endParaRPr lang="en-US" altLang="zh-CN" b="1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Leverage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different storage media to satisfy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I/O demands</a:t>
            </a:r>
            <a:r>
              <a:rPr lang="en-US" altLang="zh-CN"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 of different applications while minimizing 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Pocket: Elastic Ephemeral Storage for Serverless Analytics OSDI 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345" y="3255010"/>
            <a:ext cx="5147310" cy="271081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335780" y="6043930"/>
            <a:ext cx="3829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 Pocket system architecture 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Motivation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Different schedule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goals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Server-centric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：minimiz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job runtime, maximiz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 utilization and ensur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resource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isolation (or fairness) across jobs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minimize job completion time and execution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Trade-off  between JCT and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cost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4044950"/>
            <a:ext cx="8051800" cy="1898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03220" y="6152515"/>
            <a:ext cx="669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Three schedule approaches for a simple map-reduce job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7580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cost-optimal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6005" y="5876925"/>
            <a:ext cx="1198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JCT-optimal</a:t>
            </a:r>
            <a:endParaRPr lang="en-US" altLang="zh-CN" sz="1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Caerus</a:t>
            </a:r>
            <a:r>
              <a:rPr lang="en-US" altLang="zh-CN" baseline="30000" dirty="0">
                <a:sym typeface="+mn-ea"/>
              </a:rPr>
              <a:t>[1]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Design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Sub-task level schedule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</a:rPr>
              <a:t>stages are separated into one or more steps by pipeline breakers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50895"/>
            <a:ext cx="5639435" cy="1758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1530" y="5839460"/>
            <a:ext cx="548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Step dependency model for a map-reduce job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3350895"/>
            <a:ext cx="2534285" cy="17583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424420" y="4171950"/>
            <a:ext cx="637540" cy="234950"/>
          </a:xfrm>
          <a:prstGeom prst="rightArrow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定量</a:t>
            </a:r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Py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Mapreduce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sort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09327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[6] Towards Latency Sensitive Cloud Native Applications: A Performance Study on AWS  CLOUD’19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典型的</a:t>
            </a:r>
            <a:r>
              <a:rPr lang="zh-CN" altLang="en-US"/>
              <a:t>数据分析应用</a:t>
            </a:r>
            <a:endParaRPr lang="zh-CN" altLang="en-US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74065" y="1772285"/>
          <a:ext cx="10948670" cy="266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52"/>
                <a:gridCol w="2105660"/>
                <a:gridCol w="1235710"/>
                <a:gridCol w="1464310"/>
                <a:gridCol w="1162313"/>
                <a:gridCol w="1016635"/>
                <a:gridCol w="1363345"/>
              </a:tblGrid>
              <a:tr h="6400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dirty="0">
                          <a:sym typeface="+mn-ea"/>
                        </a:rPr>
                        <a:t>Mapreduce sort benchmark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Video analytics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Distributed compilation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LightGBM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TPC-DS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Big data benchmark</a:t>
                      </a:r>
                      <a:endParaRPr lang="zh-CN" altLang="en-US" dirty="0"/>
                    </a:p>
                  </a:txBody>
                  <a:tcPr/>
                </a:tc>
              </a:tr>
              <a:tr h="44513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Locus</a:t>
                      </a:r>
                      <a:r>
                        <a:rPr lang="en-US" altLang="zh-CN" baseline="30000" dirty="0"/>
                        <a:t>[1]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 ✔️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Caerus</a:t>
                      </a:r>
                      <a:r>
                        <a:rPr lang="en-US" altLang="zh-CN" baseline="30000" dirty="0"/>
                        <a:t>[2]</a:t>
                      </a:r>
                      <a:endParaRPr lang="en-US" altLang="zh-CN" baseline="300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Pocket</a:t>
                      </a:r>
                      <a:r>
                        <a:rPr lang="en-US" altLang="zh-CN" sz="1800" baseline="30000" dirty="0">
                          <a:sym typeface="+mn-ea"/>
                        </a:rPr>
                        <a:t>[3]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Ephemeral Storage</a:t>
                      </a:r>
                      <a:r>
                        <a:rPr lang="en-US" altLang="zh-CN" sz="1800" baseline="30000" dirty="0">
                          <a:sym typeface="+mn-ea"/>
                        </a:rPr>
                        <a:t>[4]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Sonic</a:t>
                      </a:r>
                      <a:r>
                        <a:rPr lang="en-US" altLang="zh-CN" sz="1800" baseline="30000" dirty="0">
                          <a:sym typeface="+mn-ea"/>
                        </a:rPr>
                        <a:t>[5]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✔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781050" y="1766570"/>
            <a:ext cx="2575560" cy="61595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32635" y="1772285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Application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5430" y="2014220"/>
            <a:ext cx="83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Paper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35930"/>
            <a:ext cx="117227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Shuffling, Fast and Slow: Scalable Analytics on Serverless Infrastructure 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[2] Caerus: NIMBLE Task Scheduling for Serverless Analytics  NSDI’21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sym typeface="+mn-ea"/>
              </a:rPr>
              <a:t>[3] Pocket: Elastic Ephemeral Storage for Serverless Analytics OSDI ’18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[4]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[5] Sonic: Application-aware Data Passing for Chained Serverless Applications 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50665" y="3693160"/>
            <a:ext cx="4992370" cy="68643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圆角矩形 111"/>
          <p:cNvSpPr/>
          <p:nvPr/>
        </p:nvSpPr>
        <p:spPr>
          <a:xfrm>
            <a:off x="10544175" y="2063750"/>
            <a:ext cx="1042035" cy="342265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sym typeface="+mn-ea"/>
              </a:rPr>
              <a:t> </a:t>
            </a:r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MapReduce sort</a:t>
            </a:r>
            <a:endParaRPr lang="en-US" altLang="zh-CN" sz="2400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sz="24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Two stage</a:t>
            </a:r>
            <a:r>
              <a:rPr lang="zh-CN" altLang="en-US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400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2400">
                <a:uFillTx/>
                <a:latin typeface="+mn-lt"/>
                <a:ea typeface="+mn-lt"/>
                <a:sym typeface="+mn-ea"/>
              </a:rPr>
              <a:t>partition stage and merge sort stage</a:t>
            </a:r>
            <a:endParaRPr lang="en-US" altLang="zh-CN" sz="2400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/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499610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0645" y="250571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625340" y="5915660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3835" y="603885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>
            <a:off x="6224905" y="2874010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446020" y="3413125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67940" y="347535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15" idx="0"/>
          </p:cNvCxnSpPr>
          <p:nvPr/>
        </p:nvCxnSpPr>
        <p:spPr>
          <a:xfrm>
            <a:off x="6224905" y="2874010"/>
            <a:ext cx="123063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3"/>
            <a:endCxn id="18" idx="0"/>
          </p:cNvCxnSpPr>
          <p:nvPr/>
        </p:nvCxnSpPr>
        <p:spPr>
          <a:xfrm flipH="1">
            <a:off x="3374390" y="2874010"/>
            <a:ext cx="2850515" cy="6013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70270" y="329692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1" name="文本框 40"/>
          <p:cNvSpPr txBox="1"/>
          <p:nvPr/>
        </p:nvSpPr>
        <p:spPr>
          <a:xfrm>
            <a:off x="3630930" y="640715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780" y="34429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3780" y="497014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69105" y="347662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9085" y="348551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96605" y="34747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9" idx="3"/>
            <a:endCxn id="7" idx="0"/>
          </p:cNvCxnSpPr>
          <p:nvPr/>
        </p:nvCxnSpPr>
        <p:spPr>
          <a:xfrm flipH="1">
            <a:off x="5075555" y="2874010"/>
            <a:ext cx="1149350" cy="6026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9" idx="3"/>
            <a:endCxn id="19" idx="0"/>
          </p:cNvCxnSpPr>
          <p:nvPr/>
        </p:nvCxnSpPr>
        <p:spPr>
          <a:xfrm>
            <a:off x="6224905" y="2874010"/>
            <a:ext cx="2978150" cy="600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46020" y="4949190"/>
            <a:ext cx="768286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567940" y="501142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702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46" name="圆角矩形 45"/>
          <p:cNvSpPr/>
          <p:nvPr/>
        </p:nvSpPr>
        <p:spPr>
          <a:xfrm>
            <a:off x="4269105" y="501269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649085" y="5021580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396605" y="5010785"/>
            <a:ext cx="161226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endCxn id="44" idx="0"/>
          </p:cNvCxnSpPr>
          <p:nvPr/>
        </p:nvCxnSpPr>
        <p:spPr>
          <a:xfrm>
            <a:off x="3349625" y="3763010"/>
            <a:ext cx="2476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6" idx="0"/>
          </p:cNvCxnSpPr>
          <p:nvPr/>
        </p:nvCxnSpPr>
        <p:spPr>
          <a:xfrm>
            <a:off x="3349625" y="3773170"/>
            <a:ext cx="1725930" cy="12395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87370" y="3323590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sp>
        <p:nvSpPr>
          <p:cNvPr id="62" name="文本框 61"/>
          <p:cNvSpPr txBox="1"/>
          <p:nvPr/>
        </p:nvSpPr>
        <p:spPr>
          <a:xfrm>
            <a:off x="3087370" y="4832985"/>
            <a:ext cx="54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...</a:t>
            </a:r>
            <a:endParaRPr lang="en-US" altLang="zh-CN" sz="2400" b="1"/>
          </a:p>
        </p:txBody>
      </p:sp>
      <p:cxnSp>
        <p:nvCxnSpPr>
          <p:cNvPr id="64" name="直接箭头连接符 63"/>
          <p:cNvCxnSpPr>
            <a:endCxn id="47" idx="0"/>
          </p:cNvCxnSpPr>
          <p:nvPr/>
        </p:nvCxnSpPr>
        <p:spPr>
          <a:xfrm>
            <a:off x="3338830" y="3773170"/>
            <a:ext cx="4116705" cy="124841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8" idx="0"/>
          </p:cNvCxnSpPr>
          <p:nvPr/>
        </p:nvCxnSpPr>
        <p:spPr>
          <a:xfrm>
            <a:off x="3338830" y="3773170"/>
            <a:ext cx="5864225" cy="123761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180840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69" name="直接箭头连接符 68"/>
          <p:cNvCxnSpPr>
            <a:stCxn id="7" idx="2"/>
            <a:endCxn id="44" idx="0"/>
          </p:cNvCxnSpPr>
          <p:nvPr/>
        </p:nvCxnSpPr>
        <p:spPr>
          <a:xfrm flipH="1">
            <a:off x="3374390" y="3759200"/>
            <a:ext cx="1701165" cy="125222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3374390" y="3757295"/>
            <a:ext cx="4081145" cy="124333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9" idx="2"/>
            <a:endCxn id="44" idx="0"/>
          </p:cNvCxnSpPr>
          <p:nvPr/>
        </p:nvCxnSpPr>
        <p:spPr>
          <a:xfrm flipH="1">
            <a:off x="3374390" y="3757295"/>
            <a:ext cx="5828665" cy="125412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" idx="2"/>
            <a:endCxn id="46" idx="0"/>
          </p:cNvCxnSpPr>
          <p:nvPr/>
        </p:nvCxnSpPr>
        <p:spPr>
          <a:xfrm>
            <a:off x="5075555" y="375920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46" idx="0"/>
          </p:cNvCxnSpPr>
          <p:nvPr/>
        </p:nvCxnSpPr>
        <p:spPr>
          <a:xfrm flipH="1">
            <a:off x="5075555" y="3768090"/>
            <a:ext cx="2379980" cy="124460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5042535" y="3783965"/>
            <a:ext cx="4162425" cy="122936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" idx="2"/>
            <a:endCxn id="47" idx="0"/>
          </p:cNvCxnSpPr>
          <p:nvPr/>
        </p:nvCxnSpPr>
        <p:spPr>
          <a:xfrm>
            <a:off x="5075555" y="3759200"/>
            <a:ext cx="2379980" cy="12623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5" idx="2"/>
            <a:endCxn id="47" idx="0"/>
          </p:cNvCxnSpPr>
          <p:nvPr/>
        </p:nvCxnSpPr>
        <p:spPr>
          <a:xfrm>
            <a:off x="7455535" y="3768090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9" idx="2"/>
            <a:endCxn id="47" idx="0"/>
          </p:cNvCxnSpPr>
          <p:nvPr/>
        </p:nvCxnSpPr>
        <p:spPr>
          <a:xfrm flipH="1">
            <a:off x="7455535" y="3757295"/>
            <a:ext cx="1747520" cy="126428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085715" y="3805555"/>
            <a:ext cx="4119245" cy="118618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5" idx="2"/>
          </p:cNvCxnSpPr>
          <p:nvPr/>
        </p:nvCxnSpPr>
        <p:spPr>
          <a:xfrm>
            <a:off x="7455535" y="3768090"/>
            <a:ext cx="1727835" cy="1223645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9" idx="2"/>
            <a:endCxn id="48" idx="0"/>
          </p:cNvCxnSpPr>
          <p:nvPr/>
        </p:nvCxnSpPr>
        <p:spPr>
          <a:xfrm>
            <a:off x="9203055" y="3757295"/>
            <a:ext cx="0" cy="1253490"/>
          </a:xfrm>
          <a:prstGeom prst="straightConnector1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560820" y="3434080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sp>
        <p:nvSpPr>
          <p:cNvPr id="82" name="文本框 81"/>
          <p:cNvSpPr txBox="1"/>
          <p:nvPr/>
        </p:nvSpPr>
        <p:spPr>
          <a:xfrm>
            <a:off x="8307705" y="341566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b="1">
                <a:uFillTx/>
                <a:ea typeface="+mn-lt"/>
                <a:sym typeface="+mn-ea"/>
              </a:rPr>
              <a:t>partition</a:t>
            </a:r>
            <a:endParaRPr lang="zh-CN" altLang="en-US" b="1"/>
          </a:p>
        </p:txBody>
      </p:sp>
      <p:cxnSp>
        <p:nvCxnSpPr>
          <p:cNvPr id="83" name="直接箭头连接符 82"/>
          <p:cNvCxnSpPr>
            <a:endCxn id="11" idx="1"/>
          </p:cNvCxnSpPr>
          <p:nvPr/>
        </p:nvCxnSpPr>
        <p:spPr>
          <a:xfrm>
            <a:off x="3374390" y="5304155"/>
            <a:ext cx="2978150" cy="6115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6" idx="2"/>
          </p:cNvCxnSpPr>
          <p:nvPr/>
        </p:nvCxnSpPr>
        <p:spPr>
          <a:xfrm>
            <a:off x="5075555" y="5295265"/>
            <a:ext cx="1251585" cy="6134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7" idx="2"/>
          </p:cNvCxnSpPr>
          <p:nvPr/>
        </p:nvCxnSpPr>
        <p:spPr>
          <a:xfrm flipH="1">
            <a:off x="6305550" y="5304155"/>
            <a:ext cx="114998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8" idx="2"/>
          </p:cNvCxnSpPr>
          <p:nvPr/>
        </p:nvCxnSpPr>
        <p:spPr>
          <a:xfrm flipH="1">
            <a:off x="6283960" y="5293360"/>
            <a:ext cx="2919095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287135" y="5307965"/>
            <a:ext cx="3810" cy="6191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4411980" y="495935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89" name="文本框 88"/>
          <p:cNvSpPr txBox="1"/>
          <p:nvPr/>
        </p:nvSpPr>
        <p:spPr>
          <a:xfrm>
            <a:off x="6791960" y="4978400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0" name="文本框 89"/>
          <p:cNvSpPr txBox="1"/>
          <p:nvPr/>
        </p:nvSpPr>
        <p:spPr>
          <a:xfrm>
            <a:off x="8540115" y="4967605"/>
            <a:ext cx="132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uFillTx/>
                <a:ea typeface="+mn-lt"/>
                <a:sym typeface="+mn-ea"/>
              </a:rPr>
              <a:t>merge sort</a:t>
            </a:r>
            <a:endParaRPr lang="zh-CN" altLang="en-US" b="1"/>
          </a:p>
        </p:txBody>
      </p:sp>
      <p:sp>
        <p:nvSpPr>
          <p:cNvPr id="91" name="文本框 90"/>
          <p:cNvSpPr txBox="1"/>
          <p:nvPr/>
        </p:nvSpPr>
        <p:spPr>
          <a:xfrm>
            <a:off x="2185035" y="421449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Scatter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92" name="流程图: 文档 91"/>
          <p:cNvSpPr/>
          <p:nvPr/>
        </p:nvSpPr>
        <p:spPr>
          <a:xfrm>
            <a:off x="283083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流程图: 文档 96"/>
          <p:cNvSpPr/>
          <p:nvPr/>
        </p:nvSpPr>
        <p:spPr>
          <a:xfrm>
            <a:off x="3003550" y="5056505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流程图: 文档 97"/>
          <p:cNvSpPr/>
          <p:nvPr/>
        </p:nvSpPr>
        <p:spPr>
          <a:xfrm>
            <a:off x="356743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流程图: 文档 98"/>
          <p:cNvSpPr/>
          <p:nvPr/>
        </p:nvSpPr>
        <p:spPr>
          <a:xfrm>
            <a:off x="3740150" y="5067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流程图: 文档 99"/>
          <p:cNvSpPr/>
          <p:nvPr/>
        </p:nvSpPr>
        <p:spPr>
          <a:xfrm>
            <a:off x="3567430" y="354330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流程图: 文档 100"/>
          <p:cNvSpPr/>
          <p:nvPr/>
        </p:nvSpPr>
        <p:spPr>
          <a:xfrm>
            <a:off x="3740150" y="354330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流程图: 文档 101"/>
          <p:cNvSpPr/>
          <p:nvPr/>
        </p:nvSpPr>
        <p:spPr>
          <a:xfrm>
            <a:off x="2830830" y="354330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流程图: 文档 102"/>
          <p:cNvSpPr/>
          <p:nvPr/>
        </p:nvSpPr>
        <p:spPr>
          <a:xfrm>
            <a:off x="3003550" y="354330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流程图: 文档 103"/>
          <p:cNvSpPr/>
          <p:nvPr/>
        </p:nvSpPr>
        <p:spPr>
          <a:xfrm>
            <a:off x="3272790" y="4041140"/>
            <a:ext cx="172720" cy="17335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流程图: 文档 104"/>
          <p:cNvSpPr/>
          <p:nvPr/>
        </p:nvSpPr>
        <p:spPr>
          <a:xfrm>
            <a:off x="3740150" y="4041140"/>
            <a:ext cx="172720" cy="173355"/>
          </a:xfrm>
          <a:prstGeom prst="flowChartDocumen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流程图: 文档 105"/>
          <p:cNvSpPr/>
          <p:nvPr/>
        </p:nvSpPr>
        <p:spPr>
          <a:xfrm>
            <a:off x="4180840" y="4041140"/>
            <a:ext cx="172720" cy="173355"/>
          </a:xfrm>
          <a:prstGeom prst="flowChartDocumen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流程图: 文档 106"/>
          <p:cNvSpPr/>
          <p:nvPr/>
        </p:nvSpPr>
        <p:spPr>
          <a:xfrm>
            <a:off x="4777105" y="4041140"/>
            <a:ext cx="172720" cy="173355"/>
          </a:xfrm>
          <a:prstGeom prst="flowChartDocumen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81310" y="209740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10807700" y="338899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10807700" y="492696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500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Video analytics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Split video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Decode frames and MXNET classification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7845" y="589470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6340" y="601789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6865" y="313372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Split_</a:t>
            </a:r>
            <a:r>
              <a:rPr lang="en-US" altLang="zh-CN" b="1"/>
              <a:t>Video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08705" y="410337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5285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608705" y="5069840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52850" y="5132070"/>
            <a:ext cx="164401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16700" y="5132070"/>
            <a:ext cx="177990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endCxn id="37" idx="0"/>
          </p:cNvCxnSpPr>
          <p:nvPr/>
        </p:nvCxnSpPr>
        <p:spPr>
          <a:xfrm flipH="1">
            <a:off x="7659370" y="3529330"/>
            <a:ext cx="1905" cy="636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8" idx="0"/>
          </p:cNvCxnSpPr>
          <p:nvPr/>
        </p:nvCxnSpPr>
        <p:spPr>
          <a:xfrm flipH="1">
            <a:off x="4489450" y="35394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4412615" y="368871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9961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7654290" y="4517390"/>
            <a:ext cx="11430" cy="6261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31485" y="40500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sp>
        <p:nvSpPr>
          <p:cNvPr id="33" name="文本框 32"/>
          <p:cNvSpPr txBox="1"/>
          <p:nvPr/>
        </p:nvSpPr>
        <p:spPr>
          <a:xfrm>
            <a:off x="5531485" y="5002530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4" name="直接箭头连接符 33"/>
          <p:cNvCxnSpPr>
            <a:stCxn id="21" idx="2"/>
            <a:endCxn id="11" idx="1"/>
          </p:cNvCxnSpPr>
          <p:nvPr/>
        </p:nvCxnSpPr>
        <p:spPr>
          <a:xfrm>
            <a:off x="4575175" y="5414645"/>
            <a:ext cx="1499870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11" idx="1"/>
          </p:cNvCxnSpPr>
          <p:nvPr/>
        </p:nvCxnSpPr>
        <p:spPr>
          <a:xfrm flipH="1">
            <a:off x="6075045" y="5414645"/>
            <a:ext cx="1431925" cy="480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678555" y="411162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7" name="圆角矩形 36"/>
          <p:cNvSpPr/>
          <p:nvPr/>
        </p:nvSpPr>
        <p:spPr>
          <a:xfrm>
            <a:off x="6922770" y="4165600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7045" y="414210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Extract Frame</a:t>
            </a:r>
            <a:endParaRPr lang="zh-CN" altLang="en-US" b="1"/>
          </a:p>
        </p:txBody>
      </p:sp>
      <p:sp>
        <p:nvSpPr>
          <p:cNvPr id="39" name="文本框 38"/>
          <p:cNvSpPr txBox="1"/>
          <p:nvPr/>
        </p:nvSpPr>
        <p:spPr>
          <a:xfrm>
            <a:off x="3700145" y="510032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6616700" y="5092700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Classify Frame</a:t>
            </a:r>
            <a:endParaRPr lang="zh-CN" altLang="en-US" b="1"/>
          </a:p>
        </p:txBody>
      </p:sp>
      <p:sp>
        <p:nvSpPr>
          <p:cNvPr id="41" name="文本框 40"/>
          <p:cNvSpPr txBox="1"/>
          <p:nvPr/>
        </p:nvSpPr>
        <p:spPr>
          <a:xfrm>
            <a:off x="3287395" y="6485890"/>
            <a:ext cx="561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Video Analytics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7577455" y="36842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流程图: 文档 14"/>
          <p:cNvSpPr/>
          <p:nvPr/>
        </p:nvSpPr>
        <p:spPr>
          <a:xfrm>
            <a:off x="4429125" y="4646295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流程图: 文档 18"/>
          <p:cNvSpPr/>
          <p:nvPr/>
        </p:nvSpPr>
        <p:spPr>
          <a:xfrm>
            <a:off x="7583805" y="4662170"/>
            <a:ext cx="153035" cy="25590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916035" y="2786380"/>
            <a:ext cx="1042035" cy="2844165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853170" y="2820035"/>
            <a:ext cx="117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Num </a:t>
            </a:r>
            <a:endParaRPr lang="en-US" altLang="zh-CN" b="1"/>
          </a:p>
          <a:p>
            <a:pPr algn="ctr"/>
            <a:r>
              <a:rPr lang="en-US" altLang="zh-CN" b="1"/>
              <a:t>of </a:t>
            </a:r>
            <a:endParaRPr lang="en-US" altLang="zh-CN" b="1"/>
          </a:p>
          <a:p>
            <a:pPr algn="ctr"/>
            <a:r>
              <a:rPr lang="en-US" altLang="zh-CN" b="1"/>
              <a:t>function</a:t>
            </a:r>
            <a:endParaRPr lang="en-US" altLang="zh-CN" b="1"/>
          </a:p>
        </p:txBody>
      </p:sp>
      <p:sp>
        <p:nvSpPr>
          <p:cNvPr id="110" name="文本框 109"/>
          <p:cNvSpPr txBox="1"/>
          <p:nvPr/>
        </p:nvSpPr>
        <p:spPr>
          <a:xfrm>
            <a:off x="9130665" y="411162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62 </a:t>
            </a:r>
            <a:endParaRPr lang="en-US" altLang="zh-CN" b="1"/>
          </a:p>
        </p:txBody>
      </p:sp>
      <p:sp>
        <p:nvSpPr>
          <p:cNvPr id="111" name="文本框 110"/>
          <p:cNvSpPr txBox="1"/>
          <p:nvPr/>
        </p:nvSpPr>
        <p:spPr>
          <a:xfrm>
            <a:off x="9139555" y="510857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301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  <p:bldP spid="109" grpId="0"/>
      <p:bldP spid="110" grpId="0"/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ightGBM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Three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PCA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ecision trees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training and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Combine&amp;Test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14775" y="3114040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347845" y="2450465"/>
            <a:ext cx="3450590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06340" y="25558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1" name="流程图: 磁盘 10"/>
          <p:cNvSpPr/>
          <p:nvPr/>
        </p:nvSpPr>
        <p:spPr>
          <a:xfrm>
            <a:off x="4344035" y="5937885"/>
            <a:ext cx="3453765" cy="42354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2530" y="6061075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Long term </a:t>
            </a:r>
            <a:r>
              <a:rPr lang="en-US" altLang="zh-CN" b="1"/>
              <a:t>storage</a:t>
            </a:r>
            <a:endParaRPr lang="en-US" altLang="zh-CN" b="1"/>
          </a:p>
        </p:txBody>
      </p:sp>
      <p:sp>
        <p:nvSpPr>
          <p:cNvPr id="14" name="圆角矩形 13"/>
          <p:cNvSpPr/>
          <p:nvPr/>
        </p:nvSpPr>
        <p:spPr>
          <a:xfrm>
            <a:off x="4029075" y="3176270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1355" y="317563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6" name="直接箭头连接符 15"/>
          <p:cNvCxnSpPr>
            <a:stCxn id="9" idx="3"/>
          </p:cNvCxnSpPr>
          <p:nvPr/>
        </p:nvCxnSpPr>
        <p:spPr>
          <a:xfrm flipH="1">
            <a:off x="6068695" y="2874010"/>
            <a:ext cx="4445" cy="2597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634740" y="4102735"/>
            <a:ext cx="4924425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7888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3" idx="2"/>
            <a:endCxn id="37" idx="0"/>
          </p:cNvCxnSpPr>
          <p:nvPr/>
        </p:nvCxnSpPr>
        <p:spPr>
          <a:xfrm>
            <a:off x="6097270" y="3543935"/>
            <a:ext cx="158813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8" idx="0"/>
          </p:cNvCxnSpPr>
          <p:nvPr/>
        </p:nvCxnSpPr>
        <p:spPr>
          <a:xfrm flipH="1">
            <a:off x="4515485" y="3543935"/>
            <a:ext cx="1581785" cy="6210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文档 25"/>
          <p:cNvSpPr/>
          <p:nvPr/>
        </p:nvSpPr>
        <p:spPr>
          <a:xfrm>
            <a:off x="516509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文档 26"/>
          <p:cNvSpPr/>
          <p:nvPr/>
        </p:nvSpPr>
        <p:spPr>
          <a:xfrm>
            <a:off x="6736715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36" idx="2"/>
            <a:endCxn id="15" idx="0"/>
          </p:cNvCxnSpPr>
          <p:nvPr/>
        </p:nvCxnSpPr>
        <p:spPr>
          <a:xfrm>
            <a:off x="4597400" y="4490085"/>
            <a:ext cx="1473835" cy="5956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5182870" y="467931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7" idx="2"/>
            <a:endCxn id="15" idx="0"/>
          </p:cNvCxnSpPr>
          <p:nvPr/>
        </p:nvCxnSpPr>
        <p:spPr>
          <a:xfrm flipH="1">
            <a:off x="6071235" y="4489450"/>
            <a:ext cx="1609725" cy="59626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文档 30"/>
          <p:cNvSpPr/>
          <p:nvPr/>
        </p:nvSpPr>
        <p:spPr>
          <a:xfrm>
            <a:off x="6744335" y="470916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96255" y="4057015"/>
            <a:ext cx="1085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...    ...</a:t>
            </a:r>
            <a:endParaRPr lang="en-US" altLang="zh-CN" sz="2400" b="1"/>
          </a:p>
        </p:txBody>
      </p:sp>
      <p:cxnSp>
        <p:nvCxnSpPr>
          <p:cNvPr id="35" name="直接箭头连接符 34"/>
          <p:cNvCxnSpPr>
            <a:stCxn id="23" idx="2"/>
            <a:endCxn id="12" idx="0"/>
          </p:cNvCxnSpPr>
          <p:nvPr/>
        </p:nvCxnSpPr>
        <p:spPr>
          <a:xfrm flipH="1">
            <a:off x="6092825" y="5481955"/>
            <a:ext cx="1905" cy="5791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23335" y="4121785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37" name="圆角矩形 36"/>
          <p:cNvSpPr/>
          <p:nvPr/>
        </p:nvSpPr>
        <p:spPr>
          <a:xfrm>
            <a:off x="6948805" y="4164965"/>
            <a:ext cx="1473200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0450" y="6488430"/>
            <a:ext cx="494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DAG overview  for </a:t>
            </a:r>
            <a:r>
              <a:rPr lang="en-US" altLang="zh-CN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295" y="311404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295" y="41033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295" y="513207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3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895" y="4121150"/>
            <a:ext cx="154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Train</a:t>
            </a:r>
            <a:r>
              <a:rPr lang="en-US" altLang="zh-CN" b="1"/>
              <a:t> </a:t>
            </a:r>
            <a:r>
              <a:rPr lang="zh-CN" altLang="en-US" b="1"/>
              <a:t>Mode</a:t>
            </a:r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15" name="圆角矩形 14"/>
          <p:cNvSpPr/>
          <p:nvPr/>
        </p:nvSpPr>
        <p:spPr>
          <a:xfrm>
            <a:off x="3912870" y="5085715"/>
            <a:ext cx="4316730" cy="40703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27170" y="5147945"/>
            <a:ext cx="4087495" cy="282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08880" y="5113655"/>
            <a:ext cx="217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089650" y="3557905"/>
            <a:ext cx="9525" cy="5492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77585" y="4470400"/>
            <a:ext cx="12700" cy="617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378200" y="3629660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B</a:t>
            </a:r>
            <a:r>
              <a:rPr lang="en-US" altLang="zh-CN" b="1">
                <a:solidFill>
                  <a:srgbClr val="0070C0"/>
                </a:solidFill>
              </a:rPr>
              <a:t>roadcast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44" name="流程图: 文档 43"/>
          <p:cNvSpPr/>
          <p:nvPr/>
        </p:nvSpPr>
        <p:spPr>
          <a:xfrm>
            <a:off x="5951220" y="370078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流程图: 文档 44"/>
          <p:cNvSpPr/>
          <p:nvPr/>
        </p:nvSpPr>
        <p:spPr>
          <a:xfrm>
            <a:off x="6017260" y="376110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文档 45"/>
          <p:cNvSpPr/>
          <p:nvPr/>
        </p:nvSpPr>
        <p:spPr>
          <a:xfrm>
            <a:off x="6090285" y="379539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流程图: 文档 49"/>
          <p:cNvSpPr/>
          <p:nvPr/>
        </p:nvSpPr>
        <p:spPr>
          <a:xfrm>
            <a:off x="5948680" y="4679950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流程图: 文档 50"/>
          <p:cNvSpPr/>
          <p:nvPr/>
        </p:nvSpPr>
        <p:spPr>
          <a:xfrm>
            <a:off x="6014720" y="474027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流程图: 文档 51"/>
          <p:cNvSpPr/>
          <p:nvPr/>
        </p:nvSpPr>
        <p:spPr>
          <a:xfrm>
            <a:off x="6087745" y="4774565"/>
            <a:ext cx="283845" cy="202565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276985" y="2429510"/>
            <a:ext cx="1162685" cy="2538730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Distributed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compilation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stage：compile stage and link 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60775" y="6171565"/>
            <a:ext cx="500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The traditional compilation sequence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折角形 4"/>
          <p:cNvSpPr/>
          <p:nvPr/>
        </p:nvSpPr>
        <p:spPr>
          <a:xfrm rot="10800000">
            <a:off x="1549400" y="262382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715" y="280797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853690" y="254571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97505" y="254571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66945" y="266382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0760" y="266319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776720" y="266319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76720" y="280162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 rot="10800000">
            <a:off x="8505825" y="262382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7565" y="266954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909810" y="3493770"/>
            <a:ext cx="97663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9035" y="363791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link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5" idx="1"/>
            <a:endCxn id="8" idx="1"/>
          </p:cNvCxnSpPr>
          <p:nvPr/>
        </p:nvCxnSpPr>
        <p:spPr>
          <a:xfrm>
            <a:off x="2166620" y="2991485"/>
            <a:ext cx="6870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0" idx="1"/>
          </p:cNvCxnSpPr>
          <p:nvPr/>
        </p:nvCxnSpPr>
        <p:spPr>
          <a:xfrm>
            <a:off x="4285615" y="299148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2" idx="1"/>
          </p:cNvCxnSpPr>
          <p:nvPr/>
        </p:nvCxnSpPr>
        <p:spPr>
          <a:xfrm flipV="1">
            <a:off x="6198870" y="299148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4" idx="3"/>
          </p:cNvCxnSpPr>
          <p:nvPr/>
        </p:nvCxnSpPr>
        <p:spPr>
          <a:xfrm flipV="1">
            <a:off x="7924800" y="299085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折角形 22"/>
          <p:cNvSpPr/>
          <p:nvPr/>
        </p:nvSpPr>
        <p:spPr>
          <a:xfrm rot="10800000">
            <a:off x="1549400" y="4110990"/>
            <a:ext cx="617220" cy="734695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9715" y="4295140"/>
            <a:ext cx="74612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/>
              <a:t>C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853690" y="4032885"/>
            <a:ext cx="1431925" cy="8915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97505" y="4032885"/>
            <a:ext cx="134429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preprocess</a:t>
            </a:r>
            <a:endParaRPr lang="en-US" altLang="zh-CN"/>
          </a:p>
          <a:p>
            <a:pPr algn="ctr"/>
            <a:r>
              <a:rPr lang="en-US" altLang="zh-CN"/>
              <a:t>&amp;</a:t>
            </a:r>
            <a:endParaRPr lang="en-US" altLang="zh-CN"/>
          </a:p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766945" y="4150995"/>
            <a:ext cx="1431925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810760" y="4150360"/>
            <a:ext cx="134429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code</a:t>
            </a:r>
            <a:endParaRPr lang="en-US" altLang="zh-CN"/>
          </a:p>
          <a:p>
            <a:pPr algn="ctr"/>
            <a:r>
              <a:rPr lang="en-US" altLang="zh-CN"/>
              <a:t>generation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776720" y="4150360"/>
            <a:ext cx="1148080" cy="656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76720" y="4288790"/>
            <a:ext cx="115125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assemble</a:t>
            </a:r>
            <a:endParaRPr lang="en-US" altLang="zh-CN"/>
          </a:p>
        </p:txBody>
      </p:sp>
      <p:sp>
        <p:nvSpPr>
          <p:cNvPr id="31" name="折角形 30"/>
          <p:cNvSpPr/>
          <p:nvPr/>
        </p:nvSpPr>
        <p:spPr>
          <a:xfrm rot="10800000">
            <a:off x="8505825" y="4110990"/>
            <a:ext cx="617220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457565" y="4156710"/>
            <a:ext cx="6788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.</a:t>
            </a:r>
            <a:r>
              <a:rPr lang="en-US" altLang="zh-CN"/>
              <a:t>obj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1"/>
            <a:endCxn id="25" idx="1"/>
          </p:cNvCxnSpPr>
          <p:nvPr/>
        </p:nvCxnSpPr>
        <p:spPr>
          <a:xfrm>
            <a:off x="2166620" y="4478020"/>
            <a:ext cx="68707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>
            <a:off x="4285615" y="4478655"/>
            <a:ext cx="48133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3"/>
            <a:endCxn id="29" idx="1"/>
          </p:cNvCxnSpPr>
          <p:nvPr/>
        </p:nvCxnSpPr>
        <p:spPr>
          <a:xfrm flipV="1">
            <a:off x="6198870" y="4478655"/>
            <a:ext cx="577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3"/>
            <a:endCxn id="31" idx="3"/>
          </p:cNvCxnSpPr>
          <p:nvPr/>
        </p:nvCxnSpPr>
        <p:spPr>
          <a:xfrm flipV="1">
            <a:off x="7924800" y="4478020"/>
            <a:ext cx="58102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折角形 42"/>
          <p:cNvSpPr/>
          <p:nvPr/>
        </p:nvSpPr>
        <p:spPr>
          <a:xfrm rot="10800000">
            <a:off x="8407400" y="521271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 rot="10800000">
            <a:off x="8506460" y="5280025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折角形 39"/>
          <p:cNvSpPr/>
          <p:nvPr/>
        </p:nvSpPr>
        <p:spPr>
          <a:xfrm rot="10800000">
            <a:off x="8599805" y="5351780"/>
            <a:ext cx="734695" cy="734695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45195" y="5396230"/>
            <a:ext cx="8439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/>
              <a:t>library</a:t>
            </a:r>
            <a:endParaRPr lang="en-US" altLang="zh-CN"/>
          </a:p>
          <a:p>
            <a:pPr algn="ctr"/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5" idx="3"/>
            <a:endCxn id="16" idx="1"/>
          </p:cNvCxnSpPr>
          <p:nvPr/>
        </p:nvCxnSpPr>
        <p:spPr>
          <a:xfrm>
            <a:off x="9136380" y="2992120"/>
            <a:ext cx="773430" cy="829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3"/>
            <a:endCxn id="16" idx="1"/>
          </p:cNvCxnSpPr>
          <p:nvPr/>
        </p:nvCxnSpPr>
        <p:spPr>
          <a:xfrm flipV="1">
            <a:off x="9136380" y="3822065"/>
            <a:ext cx="773430" cy="65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1"/>
            <a:endCxn id="16" idx="1"/>
          </p:cNvCxnSpPr>
          <p:nvPr/>
        </p:nvCxnSpPr>
        <p:spPr>
          <a:xfrm flipV="1">
            <a:off x="9334500" y="3822065"/>
            <a:ext cx="575310" cy="18967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47970" y="5280025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Compile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156825" y="5280025"/>
            <a:ext cx="72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ink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08710" y="5035550"/>
            <a:ext cx="1588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Ephemeral 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endParaRPr lang="en-US" altLang="zh-CN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3200" y="2450465"/>
            <a:ext cx="649795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2687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2" name="文本框 51"/>
          <p:cNvSpPr txBox="1"/>
          <p:nvPr/>
        </p:nvSpPr>
        <p:spPr>
          <a:xfrm>
            <a:off x="3293745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3" name="文本框 52"/>
          <p:cNvSpPr txBox="1"/>
          <p:nvPr/>
        </p:nvSpPr>
        <p:spPr>
          <a:xfrm>
            <a:off x="520700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4" name="文本框 53"/>
          <p:cNvSpPr txBox="1"/>
          <p:nvPr/>
        </p:nvSpPr>
        <p:spPr>
          <a:xfrm>
            <a:off x="707644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sp>
        <p:nvSpPr>
          <p:cNvPr id="55" name="文本框 54"/>
          <p:cNvSpPr txBox="1"/>
          <p:nvPr/>
        </p:nvSpPr>
        <p:spPr>
          <a:xfrm>
            <a:off x="8538210" y="3565525"/>
            <a:ext cx="551815" cy="390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400" b="1"/>
              <a:t>...</a:t>
            </a:r>
            <a:endParaRPr lang="en-US" altLang="zh-CN" sz="2400" b="1"/>
          </a:p>
        </p:txBody>
      </p:sp>
      <p:cxnSp>
        <p:nvCxnSpPr>
          <p:cNvPr id="56" name="直接箭头连接符 55"/>
          <p:cNvCxnSpPr>
            <a:stCxn id="55" idx="3"/>
          </p:cNvCxnSpPr>
          <p:nvPr/>
        </p:nvCxnSpPr>
        <p:spPr>
          <a:xfrm>
            <a:off x="9090025" y="3761105"/>
            <a:ext cx="844550" cy="876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48495" y="2450465"/>
            <a:ext cx="1698625" cy="2585085"/>
          </a:xfrm>
          <a:prstGeom prst="rect">
            <a:avLst/>
          </a:prstGeom>
          <a:noFill/>
          <a:ln w="34925" cmpd="sng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7355" y="567880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36810" y="564642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数据特征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The granularity of data access varies widely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Applications that read/write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large objects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demand </a:t>
            </a:r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high throughput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while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low latency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is important for </a:t>
            </a:r>
            <a:r>
              <a:rPr lang="en-US" altLang="zh-CN" b="1">
                <a:solidFill>
                  <a:srgbClr val="0070C0"/>
                </a:solidFill>
                <a:uFillTx/>
                <a:latin typeface="等线" panose="02010600030101010101" charset="-122"/>
              </a:rPr>
              <a:t>small object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accesses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3180715"/>
            <a:ext cx="5991860" cy="3041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09975" y="615251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I/Os range from 100s of bytes to 100s of MBs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zh-CN" altLang="en-US"/>
              <a:t>访问特征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lvl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Data access frequency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Fanout degree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0155" y="2564765"/>
            <a:ext cx="218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Application Type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0195" y="5341620"/>
            <a:ext cx="138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 </a:t>
            </a:r>
            <a:r>
              <a:rPr lang="zh-CN" altLang="en-US">
                <a:ea typeface="+mn-lt"/>
              </a:rPr>
              <a:t>Distributed</a:t>
            </a:r>
            <a:endParaRPr lang="zh-CN" altLang="en-US">
              <a:ea typeface="+mn-lt"/>
            </a:endParaRPr>
          </a:p>
          <a:p>
            <a:r>
              <a:rPr lang="zh-CN" altLang="en-US">
                <a:ea typeface="+mn-lt"/>
              </a:rPr>
              <a:t>Compilation</a:t>
            </a:r>
            <a:endParaRPr lang="zh-CN" altLang="en-US">
              <a:ea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0355" y="344233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MapReduce</a:t>
            </a:r>
            <a:endParaRPr lang="zh-CN" altLang="en-US">
              <a:ea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8430" y="443928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+mn-lt"/>
              </a:rPr>
              <a:t>Video Analytics</a:t>
            </a:r>
            <a:endParaRPr lang="zh-CN" altLang="en-US">
              <a:ea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2175" y="2426335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I/O Throughput: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Write (dotted), Read (solid)</a:t>
            </a:r>
            <a:r>
              <a:rPr lang="en-US" altLang="zh-CN" b="1" baseline="30000">
                <a:latin typeface="微软雅黑" panose="020B0503020204020204" charset="-122"/>
                <a:ea typeface="微软雅黑" panose="020B0503020204020204" charset="-122"/>
              </a:rPr>
              <a:t>[1]</a:t>
            </a:r>
            <a:endParaRPr lang="en-US" altLang="zh-CN" b="1" baseline="30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28735" y="2564765"/>
            <a:ext cx="308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Ephemeral Data Capacity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21570" y="5480050"/>
            <a:ext cx="90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0.95GB</a:t>
            </a:r>
            <a:endParaRPr lang="en-US" altLang="zh-CN">
              <a:ea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55860" y="344233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100GB</a:t>
            </a:r>
            <a:endParaRPr lang="zh-CN" altLang="en-US">
              <a:ea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72065" y="4439285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+mn-lt"/>
              </a:rPr>
              <a:t>6GB</a:t>
            </a:r>
            <a:endParaRPr lang="en-US" altLang="zh-CN">
              <a:ea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Understanding Ephemeral Storage for Serverless Analytics  ATC’18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165" y="3166745"/>
            <a:ext cx="4750435" cy="20224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895" y="5229860"/>
            <a:ext cx="4687570" cy="10490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0800000">
            <a:off x="3654425" y="3983355"/>
            <a:ext cx="459740" cy="1218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Total  GB/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 rot="16200000">
            <a:off x="6228080" y="6011545"/>
            <a:ext cx="459740" cy="883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T</a:t>
            </a:r>
            <a:r>
              <a:rPr lang="en-US" altLang="zh-CN"/>
              <a:t>ime(s)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5969000" y="3346450"/>
            <a:ext cx="1898015" cy="296227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数据分析应用的</a:t>
            </a:r>
            <a:r>
              <a:rPr lang="en-US" altLang="zh-CN"/>
              <a:t>DAG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026025"/>
          </a:xfrm>
        </p:spPr>
        <p:txBody>
          <a:bodyPr>
            <a:normAutofit lnSpcReduction="10000"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Stages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job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The number of stages is small in practice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A DAG of 8 stages is considered long for current serverless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applications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[1]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Tasks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10~10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2 </a:t>
            </a:r>
            <a:endParaRPr lang="en-US" altLang="zh-CN" baseline="30000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 baseline="30000">
                <a:solidFill>
                  <a:schemeClr val="tx1"/>
                </a:solidFill>
                <a:uFillTx/>
                <a:latin typeface="等线" panose="02010600030101010101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Upper bounded by the degree of parallelism of the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(AWS : 1,000)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How many </a:t>
            </a:r>
            <a:r>
              <a:rPr lang="en-US" b="1">
                <a:solidFill>
                  <a:schemeClr val="tx1"/>
                </a:solidFill>
                <a:uFillTx/>
                <a:latin typeface="等线" panose="02010600030101010101" charset="-122"/>
              </a:rPr>
              <a:t>F</a:t>
            </a:r>
            <a:r>
              <a:rPr b="1">
                <a:solidFill>
                  <a:schemeClr val="tx1"/>
                </a:solidFill>
                <a:uFillTx/>
                <a:latin typeface="等线" panose="02010600030101010101" charset="-122"/>
              </a:rPr>
              <a:t>unctions</a:t>
            </a:r>
            <a:r>
              <a:rPr>
                <a:solidFill>
                  <a:schemeClr val="tx1"/>
                </a:solidFill>
                <a:uFillTx/>
                <a:latin typeface="等线" panose="02010600030101010101" charset="-122"/>
              </a:rPr>
              <a:t> a tsak is compose of</a:t>
            </a:r>
            <a:r>
              <a:rPr lang="en-US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？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One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 MapReduce Sort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Video analytics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ightGBM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ags/tag2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3.xml><?xml version="1.0" encoding="utf-8"?>
<p:tagLst xmlns:p="http://schemas.openxmlformats.org/presentationml/2006/main">
  <p:tag name="KSO_WM_UNIT_PLACING_PICTURE_USER_VIEWPORT" val="{&quot;height&quot;:9015,&quot;width&quot;:17760}"/>
</p:tagLst>
</file>

<file path=ppt/tags/tag4.xml><?xml version="1.0" encoding="utf-8"?>
<p:tagLst xmlns:p="http://schemas.openxmlformats.org/presentationml/2006/main">
  <p:tag name="KSO_WM_UNIT_TABLE_BEAUTIFY" val="smartTable{684462c9-b9e8-466e-b42e-9dfab25d1906}"/>
  <p:tag name="TABLE_ENDDRAG_ORIGIN_RECT" val="739*154"/>
  <p:tag name="TABLE_ENDDRAG_RECT" val="129*379*739*155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5901</Words>
  <Application>WPS 演示</Application>
  <PresentationFormat>宽屏</PresentationFormat>
  <Paragraphs>502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等线</vt:lpstr>
      <vt:lpstr>微软雅黑</vt:lpstr>
      <vt:lpstr>Wingdings</vt:lpstr>
      <vt:lpstr>Arial Unicode MS</vt:lpstr>
      <vt:lpstr>等线 Light</vt:lpstr>
      <vt:lpstr>Calibri</vt:lpstr>
      <vt:lpstr>week3-k8s-网络通信及应用示例</vt:lpstr>
      <vt:lpstr> Serverless Data Analytics</vt:lpstr>
      <vt:lpstr>典型的数据分析应用</vt:lpstr>
      <vt:lpstr>典型的数据分析应用</vt:lpstr>
      <vt:lpstr>典型的数据分析应用</vt:lpstr>
      <vt:lpstr>典型的数据分析应用</vt:lpstr>
      <vt:lpstr>典型的数据分析应用</vt:lpstr>
      <vt:lpstr>数据分析应用的数据特征</vt:lpstr>
      <vt:lpstr>数据分析应用的访问特征</vt:lpstr>
      <vt:lpstr>数据分析应用的DAG特征</vt:lpstr>
      <vt:lpstr>问题一：进一步明确远端存储的瓶颈</vt:lpstr>
      <vt:lpstr>问题一：进一步明确远端存储的瓶颈</vt:lpstr>
      <vt:lpstr>问题二：I/O size-aware的想法</vt:lpstr>
      <vt:lpstr>问题三：Stage-aware的问题</vt:lpstr>
      <vt:lpstr>Pocket[1]</vt:lpstr>
      <vt:lpstr>Pocket[1]</vt:lpstr>
      <vt:lpstr>Caerus[1]</vt:lpstr>
      <vt:lpstr>Caerus[1]</vt:lpstr>
      <vt:lpstr>定量实验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390</cp:revision>
  <dcterms:created xsi:type="dcterms:W3CDTF">2021-11-05T01:41:00Z</dcterms:created>
  <dcterms:modified xsi:type="dcterms:W3CDTF">2022-03-23T02:56:38Z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