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74" r:id="rId3"/>
    <p:sldId id="589" r:id="rId5"/>
    <p:sldId id="591" r:id="rId6"/>
    <p:sldId id="604" r:id="rId7"/>
    <p:sldId id="592" r:id="rId8"/>
    <p:sldId id="605" r:id="rId9"/>
    <p:sldId id="607" r:id="rId10"/>
    <p:sldId id="599" r:id="rId11"/>
    <p:sldId id="606" r:id="rId12"/>
    <p:sldId id="608" r:id="rId13"/>
    <p:sldId id="598" r:id="rId14"/>
    <p:sldId id="609" r:id="rId15"/>
    <p:sldId id="610" r:id="rId16"/>
    <p:sldId id="593" r:id="rId17"/>
    <p:sldId id="600" r:id="rId18"/>
    <p:sldId id="46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AF4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997" autoAdjust="0"/>
    <p:restoredTop sz="94660"/>
  </p:normalViewPr>
  <p:slideViewPr>
    <p:cSldViewPr snapToGrid="0">
      <p:cViewPr>
        <p:scale>
          <a:sx n="75" d="100"/>
          <a:sy n="75" d="100"/>
        </p:scale>
        <p:origin x="1068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F:\ADSL\ali_benchmark\&#27979;&#35797;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F:\ADSL\ali_benchmark\&#27979;&#35797;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taoli\Desktop\&#27979;&#35797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b="1"/>
              <a:t>OSS Latency</a:t>
            </a:r>
            <a:endParaRPr lang="en-US" altLang="zh-CN" b="1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[测试.xlsx]Sheet1!$A$6</c:f>
              <c:strCache>
                <c:ptCount val="1"/>
                <c:pt idx="0">
                  <c:v>read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[测试.xlsx]Sheet1!$B$5:$G$5</c15:sqref>
                  </c15:fullRef>
                </c:ext>
              </c:extLst>
              <c:f>[测试.xlsx]Sheet1!$B$5:$F$5</c:f>
              <c:strCache>
                <c:ptCount val="5"/>
                <c:pt idx="0">
                  <c:v>1kb</c:v>
                </c:pt>
                <c:pt idx="1">
                  <c:v>10kb</c:v>
                </c:pt>
                <c:pt idx="2">
                  <c:v>100kb</c:v>
                </c:pt>
                <c:pt idx="3">
                  <c:v>1mb</c:v>
                </c:pt>
                <c:pt idx="4">
                  <c:v>10mb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Sheet1!$B$6:$G$6</c15:sqref>
                  </c15:fullRef>
                </c:ext>
              </c:extLst>
              <c:f>[测试.xlsx]Sheet1!$B$6:$F$6</c:f>
              <c:numCache>
                <c:formatCode>General</c:formatCode>
                <c:ptCount val="5"/>
                <c:pt idx="0">
                  <c:v>16.3732767105102</c:v>
                </c:pt>
                <c:pt idx="1">
                  <c:v>16.145372390747</c:v>
                </c:pt>
                <c:pt idx="2">
                  <c:v>22.7810382843017</c:v>
                </c:pt>
                <c:pt idx="3">
                  <c:v>73.9938497543334</c:v>
                </c:pt>
                <c:pt idx="4">
                  <c:v>458.817744255066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[测试.xlsx]Sheet1!$A$7</c:f>
              <c:strCache>
                <c:ptCount val="1"/>
                <c:pt idx="0">
                  <c:v>write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elete val="1"/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[测试.xlsx]Sheet1!$B$5:$G$5</c15:sqref>
                  </c15:fullRef>
                </c:ext>
              </c:extLst>
              <c:f>[测试.xlsx]Sheet1!$B$5:$F$5</c:f>
              <c:strCache>
                <c:ptCount val="5"/>
                <c:pt idx="0">
                  <c:v>1kb</c:v>
                </c:pt>
                <c:pt idx="1">
                  <c:v>10kb</c:v>
                </c:pt>
                <c:pt idx="2">
                  <c:v>100kb</c:v>
                </c:pt>
                <c:pt idx="3">
                  <c:v>1mb</c:v>
                </c:pt>
                <c:pt idx="4">
                  <c:v>10mb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Sheet1!$B$7:$G$7</c15:sqref>
                  </c15:fullRef>
                </c:ext>
              </c:extLst>
              <c:f>[测试.xlsx]Sheet1!$B$7:$F$7</c:f>
              <c:numCache>
                <c:formatCode>General</c:formatCode>
                <c:ptCount val="5"/>
                <c:pt idx="0">
                  <c:v>24.6359586715698</c:v>
                </c:pt>
                <c:pt idx="1">
                  <c:v>26.3666152954101</c:v>
                </c:pt>
                <c:pt idx="2">
                  <c:v>36.5656852722167</c:v>
                </c:pt>
                <c:pt idx="3">
                  <c:v>82.224440574646</c:v>
                </c:pt>
                <c:pt idx="4">
                  <c:v>289.632534980773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9660685"/>
        <c:axId val="472562404"/>
      </c:lineChart>
      <c:catAx>
        <c:axId val="139660685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1"/>
                  <a:t>Request Size/bytes</a:t>
                </a:r>
                <a:endParaRPr lang="en-US" altLang="zh-CN" sz="1200" b="1"/>
              </a:p>
            </c:rich>
          </c:tx>
          <c:layout>
            <c:manualLayout>
              <c:xMode val="edge"/>
              <c:yMode val="edge"/>
              <c:x val="0.38068609667875"/>
              <c:y val="0.881080592309262"/>
            </c:manualLayout>
          </c:layout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72562404"/>
        <c:crosses val="autoZero"/>
        <c:auto val="1"/>
        <c:lblAlgn val="ctr"/>
        <c:lblOffset val="100"/>
        <c:noMultiLvlLbl val="0"/>
      </c:catAx>
      <c:valAx>
        <c:axId val="472562404"/>
        <c:scaling>
          <c:logBase val="5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1"/>
                  <a:t>Latency/ms</a:t>
                </a:r>
                <a:endParaRPr lang="en-US" altLang="zh-CN" sz="1200" b="1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966068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1200" b="1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chemeClr val="tx1">
                      <a:lumMod val="65000"/>
                      <a:lumOff val="35000"/>
                    </a:schemeClr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1200" b="1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chemeClr val="tx1">
                      <a:lumMod val="65000"/>
                      <a:lumOff val="35000"/>
                    </a:schemeClr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ayout>
        <c:manualLayout>
          <c:xMode val="edge"/>
          <c:yMode val="edge"/>
          <c:x val="0.158147549899831"/>
          <c:y val="0.158227953444268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b="1"/>
              <a:t>OSS Latency</a:t>
            </a:r>
            <a:endParaRPr lang="en-US" altLang="zh-CN" b="1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[测试.xlsx]Sheet1!$A$6</c:f>
              <c:strCache>
                <c:ptCount val="1"/>
                <c:pt idx="0">
                  <c:v>read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[测试.xlsx]Sheet1!$B$5:$G$5</c15:sqref>
                  </c15:fullRef>
                </c:ext>
              </c:extLst>
              <c:f>[测试.xlsx]Sheet1!$B$5:$F$5</c:f>
              <c:strCache>
                <c:ptCount val="5"/>
                <c:pt idx="0">
                  <c:v>1kb</c:v>
                </c:pt>
                <c:pt idx="1">
                  <c:v>10kb</c:v>
                </c:pt>
                <c:pt idx="2">
                  <c:v>100kb</c:v>
                </c:pt>
                <c:pt idx="3">
                  <c:v>1mb</c:v>
                </c:pt>
                <c:pt idx="4">
                  <c:v>10mb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Sheet1!$B$6:$G$6</c15:sqref>
                  </c15:fullRef>
                </c:ext>
              </c:extLst>
              <c:f>[测试.xlsx]Sheet1!$B$6:$F$6</c:f>
              <c:numCache>
                <c:formatCode>General</c:formatCode>
                <c:ptCount val="5"/>
                <c:pt idx="0">
                  <c:v>16.3732767105102</c:v>
                </c:pt>
                <c:pt idx="1">
                  <c:v>16.145372390747</c:v>
                </c:pt>
                <c:pt idx="2">
                  <c:v>22.7810382843017</c:v>
                </c:pt>
                <c:pt idx="3">
                  <c:v>73.9938497543334</c:v>
                </c:pt>
                <c:pt idx="4">
                  <c:v>458.817744255066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[测试.xlsx]Sheet1!$A$7</c:f>
              <c:strCache>
                <c:ptCount val="1"/>
                <c:pt idx="0">
                  <c:v>write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elete val="1"/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[测试.xlsx]Sheet1!$B$5:$G$5</c15:sqref>
                  </c15:fullRef>
                </c:ext>
              </c:extLst>
              <c:f>[测试.xlsx]Sheet1!$B$5:$F$5</c:f>
              <c:strCache>
                <c:ptCount val="5"/>
                <c:pt idx="0">
                  <c:v>1kb</c:v>
                </c:pt>
                <c:pt idx="1">
                  <c:v>10kb</c:v>
                </c:pt>
                <c:pt idx="2">
                  <c:v>100kb</c:v>
                </c:pt>
                <c:pt idx="3">
                  <c:v>1mb</c:v>
                </c:pt>
                <c:pt idx="4">
                  <c:v>10mb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Sheet1!$B$7:$G$7</c15:sqref>
                  </c15:fullRef>
                </c:ext>
              </c:extLst>
              <c:f>[测试.xlsx]Sheet1!$B$7:$F$7</c:f>
              <c:numCache>
                <c:formatCode>General</c:formatCode>
                <c:ptCount val="5"/>
                <c:pt idx="0">
                  <c:v>24.6359586715698</c:v>
                </c:pt>
                <c:pt idx="1">
                  <c:v>26.3666152954101</c:v>
                </c:pt>
                <c:pt idx="2">
                  <c:v>36.5656852722167</c:v>
                </c:pt>
                <c:pt idx="3">
                  <c:v>82.224440574646</c:v>
                </c:pt>
                <c:pt idx="4">
                  <c:v>289.632534980773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9660685"/>
        <c:axId val="472562404"/>
      </c:lineChart>
      <c:catAx>
        <c:axId val="139660685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1"/>
                  <a:t>Request Size/bytes</a:t>
                </a:r>
                <a:endParaRPr lang="en-US" altLang="zh-CN" sz="1200" b="1"/>
              </a:p>
            </c:rich>
          </c:tx>
          <c:layout>
            <c:manualLayout>
              <c:xMode val="edge"/>
              <c:yMode val="edge"/>
              <c:x val="0.38068609667875"/>
              <c:y val="0.881080592309262"/>
            </c:manualLayout>
          </c:layout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72562404"/>
        <c:crosses val="autoZero"/>
        <c:auto val="1"/>
        <c:lblAlgn val="ctr"/>
        <c:lblOffset val="100"/>
        <c:noMultiLvlLbl val="0"/>
      </c:catAx>
      <c:valAx>
        <c:axId val="472562404"/>
        <c:scaling>
          <c:logBase val="5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1"/>
                  <a:t>Latency/ms</a:t>
                </a:r>
                <a:endParaRPr lang="en-US" altLang="zh-CN" sz="1200" b="1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966068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1200" b="1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chemeClr val="tx1">
                      <a:lumMod val="65000"/>
                      <a:lumOff val="35000"/>
                    </a:schemeClr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1200" b="1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chemeClr val="tx1">
                      <a:lumMod val="65000"/>
                      <a:lumOff val="35000"/>
                    </a:schemeClr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ayout>
        <c:manualLayout>
          <c:xMode val="edge"/>
          <c:yMode val="edge"/>
          <c:x val="0.158147549899831"/>
          <c:y val="0.158227953444268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600" b="1"/>
              <a:t>Wordcount Runtime Breakdown</a:t>
            </a:r>
            <a:endParaRPr lang="en-US" altLang="zh-CN" sz="1600" b="1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[测试.xlsx]Sheet1!$B$55</c:f>
              <c:strCache>
                <c:ptCount val="1"/>
                <c:pt idx="0">
                  <c:v>Input/Output Time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[测试.xlsx]Sheet1!$A$56:$A$59</c:f>
              <c:numCache>
                <c:formatCode>General</c:formatCode>
                <c:ptCount val="4"/>
                <c:pt idx="0">
                  <c:v>10</c:v>
                </c:pt>
                <c:pt idx="1">
                  <c:v>25</c:v>
                </c:pt>
                <c:pt idx="2">
                  <c:v>50</c:v>
                </c:pt>
                <c:pt idx="3">
                  <c:v>100</c:v>
                </c:pt>
              </c:numCache>
            </c:numRef>
          </c:cat>
          <c:val>
            <c:numRef>
              <c:f>[测试.xlsx]Sheet1!$B$56:$B$59</c:f>
              <c:numCache>
                <c:formatCode>General</c:formatCode>
                <c:ptCount val="4"/>
                <c:pt idx="0">
                  <c:v>0.435992002487182</c:v>
                </c:pt>
                <c:pt idx="1">
                  <c:v>0.409181728363037</c:v>
                </c:pt>
                <c:pt idx="2">
                  <c:v>0.433765792846679</c:v>
                </c:pt>
                <c:pt idx="3">
                  <c:v>0.443148934841156</c:v>
                </c:pt>
              </c:numCache>
            </c:numRef>
          </c:val>
        </c:ser>
        <c:ser>
          <c:idx val="1"/>
          <c:order val="1"/>
          <c:tx>
            <c:strRef>
              <c:f>[测试.xlsx]Sheet1!$C$55</c:f>
              <c:strCache>
                <c:ptCount val="1"/>
                <c:pt idx="0">
                  <c:v>Computing Time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[测试.xlsx]Sheet1!$A$56:$A$59</c:f>
              <c:numCache>
                <c:formatCode>General</c:formatCode>
                <c:ptCount val="4"/>
                <c:pt idx="0">
                  <c:v>10</c:v>
                </c:pt>
                <c:pt idx="1">
                  <c:v>25</c:v>
                </c:pt>
                <c:pt idx="2">
                  <c:v>50</c:v>
                </c:pt>
                <c:pt idx="3">
                  <c:v>100</c:v>
                </c:pt>
              </c:numCache>
            </c:numRef>
          </c:cat>
          <c:val>
            <c:numRef>
              <c:f>[测试.xlsx]Sheet1!$C$56:$C$59</c:f>
              <c:numCache>
                <c:formatCode>General</c:formatCode>
                <c:ptCount val="4"/>
                <c:pt idx="0">
                  <c:v>2.84512770175933</c:v>
                </c:pt>
                <c:pt idx="1">
                  <c:v>2.4592149734497</c:v>
                </c:pt>
                <c:pt idx="2">
                  <c:v>0.740471091270446</c:v>
                </c:pt>
                <c:pt idx="3">
                  <c:v>1.02899581909179</c:v>
                </c:pt>
              </c:numCache>
            </c:numRef>
          </c:val>
        </c:ser>
        <c:ser>
          <c:idx val="2"/>
          <c:order val="2"/>
          <c:tx>
            <c:strRef>
              <c:f>[测试.xlsx]Sheet1!$D$55</c:f>
              <c:strCache>
                <c:ptCount val="1"/>
                <c:pt idx="0">
                  <c:v>Shuffle Time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[测试.xlsx]Sheet1!$A$56:$A$59</c:f>
              <c:numCache>
                <c:formatCode>General</c:formatCode>
                <c:ptCount val="4"/>
                <c:pt idx="0">
                  <c:v>10</c:v>
                </c:pt>
                <c:pt idx="1">
                  <c:v>25</c:v>
                </c:pt>
                <c:pt idx="2">
                  <c:v>50</c:v>
                </c:pt>
                <c:pt idx="3">
                  <c:v>100</c:v>
                </c:pt>
              </c:numCache>
            </c:numRef>
          </c:cat>
          <c:val>
            <c:numRef>
              <c:f>[测试.xlsx]Sheet1!$D$56:$D$59</c:f>
              <c:numCache>
                <c:formatCode>General</c:formatCode>
                <c:ptCount val="4"/>
                <c:pt idx="0">
                  <c:v>0.547112274169921</c:v>
                </c:pt>
                <c:pt idx="1">
                  <c:v>1.23008213996887</c:v>
                </c:pt>
                <c:pt idx="2">
                  <c:v>2.54901629924774</c:v>
                </c:pt>
                <c:pt idx="3">
                  <c:v>5.12895019054412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3454309"/>
        <c:axId val="198291348"/>
      </c:barChart>
      <c:catAx>
        <c:axId val="203454309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1"/>
                  <a:t>Work</a:t>
                </a:r>
                <a:r>
                  <a:rPr lang="en-US" altLang="zh-CN" b="1"/>
                  <a:t> </a:t>
                </a:r>
                <a:r>
                  <a:rPr lang="en-US" altLang="zh-CN" sz="12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</a:rPr>
                  <a:t>Number</a:t>
                </a:r>
                <a:endParaRPr lang="en-US" altLang="zh-CN" sz="1200" b="1">
                  <a:solidFill>
                    <a:schemeClr val="tx1">
                      <a:lumMod val="65000"/>
                      <a:lumOff val="35000"/>
                    </a:schemeClr>
                  </a:solidFill>
                  <a:uFillTx/>
                </a:endParaRPr>
              </a:p>
            </c:rich>
          </c:tx>
          <c:layout>
            <c:manualLayout>
              <c:xMode val="edge"/>
              <c:yMode val="edge"/>
              <c:x val="0.420278969989673"/>
              <c:y val="0.930597705697228"/>
            </c:manualLayout>
          </c:layout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8291348"/>
        <c:crosses val="autoZero"/>
        <c:auto val="1"/>
        <c:lblAlgn val="ctr"/>
        <c:lblOffset val="100"/>
        <c:noMultiLvlLbl val="0"/>
      </c:catAx>
      <c:valAx>
        <c:axId val="1982913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</a:rPr>
                  <a:t>Latency/s</a:t>
                </a:r>
                <a:endParaRPr lang="en-US" altLang="zh-CN" sz="1200" b="1">
                  <a:solidFill>
                    <a:schemeClr val="tx1">
                      <a:lumMod val="65000"/>
                      <a:lumOff val="35000"/>
                    </a:schemeClr>
                  </a:solidFill>
                  <a:uFillTx/>
                </a:endParaRPr>
              </a:p>
            </c:rich>
          </c:tx>
          <c:layout>
            <c:manualLayout>
              <c:xMode val="edge"/>
              <c:yMode val="edge"/>
              <c:x val="0.0158556588299617"/>
              <c:y val="0.410748626373626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345430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chemeClr val="tx1">
                      <a:lumMod val="65000"/>
                      <a:lumOff val="35000"/>
                    </a:schemeClr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chemeClr val="tx1">
                      <a:lumMod val="65000"/>
                      <a:lumOff val="35000"/>
                    </a:schemeClr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chemeClr val="tx1">
                      <a:lumMod val="65000"/>
                      <a:lumOff val="35000"/>
                    </a:schemeClr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ayout>
        <c:manualLayout>
          <c:xMode val="edge"/>
          <c:yMode val="edge"/>
          <c:x val="0.116785128485511"/>
          <c:y val="0.100961538461538"/>
          <c:w val="0.260142154182613"/>
          <c:h val="0.21875"/>
        </c:manualLayout>
      </c:layout>
      <c:overlay val="1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49548" y="1041400"/>
            <a:ext cx="10092905" cy="2387600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44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49546" y="3602038"/>
            <a:ext cx="10092905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995141" y="365125"/>
            <a:ext cx="135866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878887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latin typeface="微软雅黑" panose="020B0503020204020204" charset="-122"/>
                <a:ea typeface="微软雅黑" panose="020B0503020204020204" charset="-122"/>
              </a:defRPr>
            </a:lvl1pPr>
            <a:lvl4pPr marL="1371600" indent="0">
              <a:buSzPct val="85000"/>
              <a:buFont typeface="Wingdings" panose="05000000000000000000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endParaRPr lang="zh-CN" altLang="en-US"/>
          </a:p>
          <a:p>
            <a:pPr lvl="4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318075"/>
            <a:ext cx="5181600" cy="48588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318075"/>
            <a:ext cx="5181600" cy="48588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7131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6612" y="1352866"/>
            <a:ext cx="5157787" cy="823912"/>
          </a:xfrm>
        </p:spPr>
        <p:txBody>
          <a:bodyPr anchor="ctr"/>
          <a:lstStyle>
            <a:lvl1pPr marL="0" indent="0">
              <a:spcBef>
                <a:spcPts val="60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176779"/>
            <a:ext cx="5157787" cy="40128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0613" y="1334625"/>
            <a:ext cx="5183188" cy="823912"/>
          </a:xfrm>
        </p:spPr>
        <p:txBody>
          <a:bodyPr anchor="ctr"/>
          <a:lstStyle>
            <a:lvl1pPr marL="0" indent="0">
              <a:spcBef>
                <a:spcPts val="60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176779"/>
            <a:ext cx="5183188" cy="40128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73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80227"/>
            <a:ext cx="10515600" cy="4796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0577" y="64171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4171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358223" y="641850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200"/>
        </a:spcBef>
        <a:buClr>
          <a:schemeClr val="accent1">
            <a:lumMod val="60000"/>
            <a:lumOff val="40000"/>
          </a:schemeClr>
        </a:buClr>
        <a:buSzPct val="85000"/>
        <a:buFont typeface="Wingdings" panose="05000000000000000000" pitchFamily="2" charset="2"/>
        <a:buChar char="Ø"/>
        <a:defRPr sz="2400" b="1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70000"/>
        <a:buFont typeface="Wingdings" panose="05000000000000000000" pitchFamily="2" charset="2"/>
        <a:buChar char="n"/>
        <a:defRPr sz="2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>
            <a:lumMod val="60000"/>
            <a:lumOff val="40000"/>
          </a:schemeClr>
        </a:buClr>
        <a:buSzPct val="70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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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9310" y="1757680"/>
            <a:ext cx="10533380" cy="2387600"/>
          </a:xfrm>
        </p:spPr>
        <p:txBody>
          <a:bodyPr>
            <a:normAutofit/>
          </a:bodyPr>
          <a:lstStyle/>
          <a:p>
            <a:r>
              <a:rPr lang="en-US" dirty="0">
                <a:sym typeface="+mn-ea"/>
              </a:rPr>
              <a:t> Lithops</a:t>
            </a:r>
            <a:r>
              <a:rPr lang="zh-CN" altLang="en-US" dirty="0">
                <a:sym typeface="+mn-ea"/>
              </a:rPr>
              <a:t>实验</a:t>
            </a:r>
            <a:r>
              <a:rPr dirty="0">
                <a:sym typeface="+mn-ea"/>
              </a:rPr>
              <a:t> </a:t>
            </a:r>
            <a:endParaRPr dirty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21275" y="5003800"/>
            <a:ext cx="19488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       </a:t>
            </a:r>
            <a:r>
              <a:rPr lang="zh-CN" altLang="en-US" sz="2400"/>
              <a:t>李涛</a:t>
            </a:r>
            <a:r>
              <a:rPr lang="en-US" altLang="zh-CN" sz="2400"/>
              <a:t>    </a:t>
            </a:r>
            <a:endParaRPr lang="zh-CN" altLang="en-US" sz="2400"/>
          </a:p>
          <a:p>
            <a:r>
              <a:rPr lang="en-US" altLang="zh-CN" sz="2400">
                <a:sym typeface="+mn-ea"/>
              </a:rPr>
              <a:t>   2021.4.26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0" y="6489700"/>
            <a:ext cx="10696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2">
                    <a:lumMod val="50000"/>
                  </a:schemeClr>
                </a:solidFill>
              </a:rPr>
              <a:t>[1] </a:t>
            </a:r>
            <a:r>
              <a:rPr lang="zh-CN" altLang="en-US">
                <a:solidFill>
                  <a:schemeClr val="bg2">
                    <a:lumMod val="50000"/>
                  </a:schemeClr>
                </a:solidFill>
                <a:sym typeface="+mn-ea"/>
              </a:rPr>
              <a:t>Lithops: Serverless Data Analytics in the IBM Cloud</a:t>
            </a:r>
            <a:r>
              <a:rPr lang="en-US" altLang="zh-CN">
                <a:solidFill>
                  <a:schemeClr val="bg2">
                    <a:lumMod val="50000"/>
                  </a:schemeClr>
                </a:solidFill>
                <a:sym typeface="+mn-ea"/>
              </a:rPr>
              <a:t>  Middleware’18</a:t>
            </a:r>
            <a:endParaRPr lang="en-US" altLang="zh-CN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OSS</a:t>
            </a:r>
            <a:r>
              <a:rPr lang="zh-CN" altLang="en-US">
                <a:sym typeface="+mn-ea"/>
              </a:rPr>
              <a:t>读写吞吐量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0227"/>
            <a:ext cx="10515600" cy="4796737"/>
          </a:xfrm>
        </p:spPr>
        <p:txBody>
          <a:bodyPr/>
          <a:p>
            <a:r>
              <a:rPr lang="en-US" altLang="zh-CN"/>
              <a:t>  </a:t>
            </a:r>
            <a:r>
              <a:rPr lang="zh-CN" altLang="en-US"/>
              <a:t>实验结果</a:t>
            </a:r>
            <a:endParaRPr lang="zh-CN" altLang="en-US"/>
          </a:p>
          <a:p>
            <a:pPr lvl="1"/>
            <a:r>
              <a:rPr lang="en-US" altLang="zh-CN"/>
              <a:t> </a:t>
            </a:r>
            <a:r>
              <a:rPr lang="zh-CN" altLang="en-US"/>
              <a:t>与现有工作的</a:t>
            </a:r>
            <a:r>
              <a:rPr lang="zh-CN" altLang="en-US"/>
              <a:t>实验结果对比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Wordcount runtime breakdown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0227"/>
            <a:ext cx="10515600" cy="4796737"/>
          </a:xfrm>
        </p:spPr>
        <p:txBody>
          <a:bodyPr/>
          <a:p>
            <a:r>
              <a:rPr lang="en-US" altLang="zh-CN"/>
              <a:t> WordCount workflow</a:t>
            </a:r>
            <a:endParaRPr lang="zh-CN" altLang="en-US"/>
          </a:p>
          <a:p>
            <a:pPr marL="457200" lvl="1" indent="0">
              <a:buNone/>
            </a:pP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34060" y="3944620"/>
            <a:ext cx="1730375" cy="9220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p>
            <a:r>
              <a:rPr lang="en-US" altLang="zh-CN"/>
              <a:t>Deer Bear R</a:t>
            </a:r>
            <a:r>
              <a:rPr lang="en-US" altLang="zh-CN"/>
              <a:t>iver</a:t>
            </a:r>
            <a:endParaRPr lang="en-US" altLang="zh-CN"/>
          </a:p>
          <a:p>
            <a:r>
              <a:rPr lang="en-US" altLang="zh-CN"/>
              <a:t>Car Car R</a:t>
            </a:r>
            <a:r>
              <a:rPr lang="en-US" altLang="zh-CN"/>
              <a:t>iver</a:t>
            </a:r>
            <a:endParaRPr lang="en-US" altLang="zh-CN"/>
          </a:p>
          <a:p>
            <a:r>
              <a:rPr lang="en-US" altLang="zh-CN"/>
              <a:t>Deer Car B</a:t>
            </a:r>
            <a:r>
              <a:rPr lang="en-US" altLang="zh-CN"/>
              <a:t>ear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188720" y="2266950"/>
            <a:ext cx="8216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Input</a:t>
            </a:r>
            <a:endParaRPr lang="en-US" altLang="zh-CN" sz="2000" b="1"/>
          </a:p>
        </p:txBody>
      </p:sp>
      <p:sp>
        <p:nvSpPr>
          <p:cNvPr id="7" name="文本框 6"/>
          <p:cNvSpPr txBox="1"/>
          <p:nvPr/>
        </p:nvSpPr>
        <p:spPr>
          <a:xfrm>
            <a:off x="3199130" y="2266950"/>
            <a:ext cx="11963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Split</a:t>
            </a:r>
            <a:r>
              <a:rPr lang="en-US" altLang="zh-CN" sz="2000" b="1"/>
              <a:t>ting</a:t>
            </a:r>
            <a:endParaRPr lang="en-US" altLang="zh-CN" sz="2000" b="1"/>
          </a:p>
        </p:txBody>
      </p:sp>
      <p:sp>
        <p:nvSpPr>
          <p:cNvPr id="8" name="文本框 7"/>
          <p:cNvSpPr txBox="1"/>
          <p:nvPr/>
        </p:nvSpPr>
        <p:spPr>
          <a:xfrm>
            <a:off x="2936875" y="3188970"/>
            <a:ext cx="1730375" cy="3683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p>
            <a:r>
              <a:rPr lang="en-US" altLang="zh-CN"/>
              <a:t>Deer Bear R</a:t>
            </a:r>
            <a:r>
              <a:rPr lang="en-US" altLang="zh-CN"/>
              <a:t>iver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2936240" y="4221480"/>
            <a:ext cx="1730375" cy="3683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p>
            <a:r>
              <a:rPr lang="en-US" altLang="zh-CN"/>
              <a:t>Car Car R</a:t>
            </a:r>
            <a:r>
              <a:rPr lang="en-US" altLang="zh-CN"/>
              <a:t>iver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2936240" y="5209540"/>
            <a:ext cx="1730375" cy="3683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p>
            <a:r>
              <a:rPr lang="en-US" altLang="zh-CN"/>
              <a:t>Deer Car B</a:t>
            </a:r>
            <a:r>
              <a:rPr lang="en-US" altLang="zh-CN"/>
              <a:t>ear</a:t>
            </a:r>
            <a:endParaRPr lang="en-US" altLang="zh-CN"/>
          </a:p>
        </p:txBody>
      </p:sp>
      <p:cxnSp>
        <p:nvCxnSpPr>
          <p:cNvPr id="11" name="直接箭头连接符 10"/>
          <p:cNvCxnSpPr>
            <a:stCxn id="5" idx="3"/>
            <a:endCxn id="8" idx="1"/>
          </p:cNvCxnSpPr>
          <p:nvPr/>
        </p:nvCxnSpPr>
        <p:spPr>
          <a:xfrm flipV="1">
            <a:off x="2464435" y="3373120"/>
            <a:ext cx="472440" cy="103251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3"/>
            <a:endCxn id="9" idx="1"/>
          </p:cNvCxnSpPr>
          <p:nvPr/>
        </p:nvCxnSpPr>
        <p:spPr>
          <a:xfrm>
            <a:off x="2464435" y="4405630"/>
            <a:ext cx="47180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3"/>
            <a:endCxn id="10" idx="1"/>
          </p:cNvCxnSpPr>
          <p:nvPr/>
        </p:nvCxnSpPr>
        <p:spPr>
          <a:xfrm>
            <a:off x="2464435" y="4405630"/>
            <a:ext cx="471805" cy="98806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236210" y="2266950"/>
            <a:ext cx="12763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M</a:t>
            </a:r>
            <a:r>
              <a:rPr lang="en-US" altLang="zh-CN" sz="2000" b="1"/>
              <a:t>apping</a:t>
            </a:r>
            <a:endParaRPr lang="en-US" altLang="zh-CN" sz="2000" b="1"/>
          </a:p>
        </p:txBody>
      </p:sp>
      <p:sp>
        <p:nvSpPr>
          <p:cNvPr id="15" name="文本框 14"/>
          <p:cNvSpPr txBox="1"/>
          <p:nvPr/>
        </p:nvSpPr>
        <p:spPr>
          <a:xfrm>
            <a:off x="5317490" y="2912110"/>
            <a:ext cx="1113155" cy="9220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p>
            <a:r>
              <a:rPr lang="en-US" altLang="zh-CN"/>
              <a:t>Deer</a:t>
            </a:r>
            <a:r>
              <a:rPr lang="zh-CN" altLang="en-US"/>
              <a:t>，</a:t>
            </a:r>
            <a:r>
              <a:rPr lang="en-US" altLang="zh-CN"/>
              <a:t>1 </a:t>
            </a:r>
            <a:endParaRPr lang="en-US" altLang="zh-CN"/>
          </a:p>
          <a:p>
            <a:r>
              <a:rPr lang="en-US" altLang="zh-CN"/>
              <a:t>Bear </a:t>
            </a:r>
            <a:r>
              <a:rPr lang="zh-CN" altLang="en-US"/>
              <a:t>，</a:t>
            </a:r>
            <a:r>
              <a:rPr lang="en-US" altLang="zh-CN"/>
              <a:t>1</a:t>
            </a:r>
            <a:endParaRPr lang="en-US" altLang="zh-CN"/>
          </a:p>
          <a:p>
            <a:r>
              <a:rPr lang="en-US" altLang="zh-CN"/>
              <a:t>River</a:t>
            </a:r>
            <a:r>
              <a:rPr lang="zh-CN" altLang="en-US"/>
              <a:t>，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5317490" y="4080510"/>
            <a:ext cx="1113155" cy="64516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p>
            <a:r>
              <a:rPr lang="en-US" altLang="zh-CN"/>
              <a:t>Car</a:t>
            </a:r>
            <a:r>
              <a:rPr lang="zh-CN" altLang="en-US"/>
              <a:t>，</a:t>
            </a:r>
            <a:r>
              <a:rPr lang="en-US" altLang="zh-CN"/>
              <a:t>2</a:t>
            </a:r>
            <a:endParaRPr lang="en-US" altLang="zh-CN"/>
          </a:p>
          <a:p>
            <a:r>
              <a:rPr lang="en-US" altLang="zh-CN"/>
              <a:t>River</a:t>
            </a:r>
            <a:r>
              <a:rPr lang="zh-CN" altLang="en-US"/>
              <a:t>，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5317490" y="4933315"/>
            <a:ext cx="1113155" cy="9220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p>
            <a:r>
              <a:rPr lang="en-US" altLang="zh-CN"/>
              <a:t>Deer</a:t>
            </a:r>
            <a:r>
              <a:rPr lang="zh-CN" altLang="en-US"/>
              <a:t>，</a:t>
            </a:r>
            <a:r>
              <a:rPr lang="en-US" altLang="zh-CN"/>
              <a:t>1</a:t>
            </a:r>
            <a:endParaRPr lang="en-US" altLang="zh-CN"/>
          </a:p>
          <a:p>
            <a:r>
              <a:rPr lang="en-US" altLang="zh-CN"/>
              <a:t>Car</a:t>
            </a:r>
            <a:r>
              <a:rPr lang="zh-CN" altLang="en-US"/>
              <a:t>，</a:t>
            </a:r>
            <a:r>
              <a:rPr lang="en-US" altLang="zh-CN"/>
              <a:t>1 </a:t>
            </a:r>
            <a:endParaRPr lang="en-US" altLang="zh-CN"/>
          </a:p>
          <a:p>
            <a:r>
              <a:rPr lang="en-US" altLang="zh-CN"/>
              <a:t>Bear</a:t>
            </a:r>
            <a:r>
              <a:rPr lang="zh-CN" altLang="en-US"/>
              <a:t>，</a:t>
            </a:r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18" name="直接箭头连接符 17"/>
          <p:cNvCxnSpPr>
            <a:stCxn id="8" idx="3"/>
            <a:endCxn id="15" idx="1"/>
          </p:cNvCxnSpPr>
          <p:nvPr/>
        </p:nvCxnSpPr>
        <p:spPr>
          <a:xfrm>
            <a:off x="4667250" y="3373120"/>
            <a:ext cx="65024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9" idx="3"/>
            <a:endCxn id="16" idx="1"/>
          </p:cNvCxnSpPr>
          <p:nvPr/>
        </p:nvCxnSpPr>
        <p:spPr>
          <a:xfrm flipV="1">
            <a:off x="4666615" y="4403090"/>
            <a:ext cx="650875" cy="254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0" idx="3"/>
            <a:endCxn id="17" idx="1"/>
          </p:cNvCxnSpPr>
          <p:nvPr/>
        </p:nvCxnSpPr>
        <p:spPr>
          <a:xfrm>
            <a:off x="4666615" y="5393690"/>
            <a:ext cx="650875" cy="63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7687945" y="2266950"/>
            <a:ext cx="12763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Reducing</a:t>
            </a:r>
            <a:endParaRPr lang="en-US" altLang="zh-CN" sz="2000" b="1"/>
          </a:p>
        </p:txBody>
      </p:sp>
      <p:sp>
        <p:nvSpPr>
          <p:cNvPr id="22" name="文本框 21"/>
          <p:cNvSpPr txBox="1"/>
          <p:nvPr/>
        </p:nvSpPr>
        <p:spPr>
          <a:xfrm>
            <a:off x="7769860" y="3227705"/>
            <a:ext cx="1113155" cy="3683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p>
            <a:r>
              <a:rPr lang="en-US" altLang="zh-CN"/>
              <a:t>Bear </a:t>
            </a:r>
            <a:r>
              <a:rPr lang="zh-CN" altLang="en-US"/>
              <a:t>，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7769225" y="4080510"/>
            <a:ext cx="1113155" cy="64516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p>
            <a:r>
              <a:rPr lang="en-US" altLang="zh-CN"/>
              <a:t>Car</a:t>
            </a:r>
            <a:r>
              <a:rPr lang="zh-CN" altLang="en-US"/>
              <a:t>，</a:t>
            </a:r>
            <a:r>
              <a:rPr lang="en-US" altLang="zh-CN"/>
              <a:t>3</a:t>
            </a:r>
            <a:endParaRPr lang="en-US" altLang="zh-CN"/>
          </a:p>
          <a:p>
            <a:r>
              <a:rPr lang="en-US" altLang="zh-CN">
                <a:sym typeface="+mn-ea"/>
              </a:rPr>
              <a:t>Deer</a:t>
            </a:r>
            <a:r>
              <a:rPr lang="zh-CN" altLang="en-US"/>
              <a:t>，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7769860" y="5210175"/>
            <a:ext cx="1113155" cy="3683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River</a:t>
            </a:r>
            <a:r>
              <a:rPr lang="zh-CN" altLang="en-US"/>
              <a:t>，</a:t>
            </a:r>
            <a:r>
              <a:rPr lang="en-US" altLang="zh-CN"/>
              <a:t>2</a:t>
            </a:r>
            <a:endParaRPr lang="en-US" altLang="zh-CN"/>
          </a:p>
        </p:txBody>
      </p:sp>
      <p:cxnSp>
        <p:nvCxnSpPr>
          <p:cNvPr id="25" name="直接箭头连接符 24"/>
          <p:cNvCxnSpPr>
            <a:endCxn id="23" idx="1"/>
          </p:cNvCxnSpPr>
          <p:nvPr/>
        </p:nvCxnSpPr>
        <p:spPr>
          <a:xfrm>
            <a:off x="6429375" y="3098800"/>
            <a:ext cx="1339850" cy="130429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endCxn id="23" idx="1"/>
          </p:cNvCxnSpPr>
          <p:nvPr/>
        </p:nvCxnSpPr>
        <p:spPr>
          <a:xfrm flipV="1">
            <a:off x="6429375" y="4403090"/>
            <a:ext cx="1339850" cy="66357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5" idx="3"/>
            <a:endCxn id="22" idx="1"/>
          </p:cNvCxnSpPr>
          <p:nvPr/>
        </p:nvCxnSpPr>
        <p:spPr>
          <a:xfrm>
            <a:off x="6430645" y="3373120"/>
            <a:ext cx="1339215" cy="3873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24" idx="1"/>
          </p:cNvCxnSpPr>
          <p:nvPr/>
        </p:nvCxnSpPr>
        <p:spPr>
          <a:xfrm>
            <a:off x="6439535" y="3666490"/>
            <a:ext cx="1330325" cy="172783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endCxn id="23" idx="1"/>
          </p:cNvCxnSpPr>
          <p:nvPr/>
        </p:nvCxnSpPr>
        <p:spPr>
          <a:xfrm>
            <a:off x="6419215" y="4224655"/>
            <a:ext cx="1350010" cy="17843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6429375" y="4549140"/>
            <a:ext cx="1339215" cy="81153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7" idx="3"/>
            <a:endCxn id="23" idx="1"/>
          </p:cNvCxnSpPr>
          <p:nvPr/>
        </p:nvCxnSpPr>
        <p:spPr>
          <a:xfrm flipV="1">
            <a:off x="6430645" y="4403090"/>
            <a:ext cx="1338580" cy="99123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endCxn id="22" idx="1"/>
          </p:cNvCxnSpPr>
          <p:nvPr/>
        </p:nvCxnSpPr>
        <p:spPr>
          <a:xfrm flipV="1">
            <a:off x="6429375" y="3411855"/>
            <a:ext cx="1340485" cy="223266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2" idx="3"/>
            <a:endCxn id="34" idx="1"/>
          </p:cNvCxnSpPr>
          <p:nvPr/>
        </p:nvCxnSpPr>
        <p:spPr>
          <a:xfrm>
            <a:off x="8883015" y="3411855"/>
            <a:ext cx="1160780" cy="9918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10043795" y="3804285"/>
            <a:ext cx="1172845" cy="119888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p>
            <a:r>
              <a:rPr lang="en-US" altLang="zh-CN"/>
              <a:t>Bear</a:t>
            </a:r>
            <a:r>
              <a:rPr lang="zh-CN" altLang="en-US"/>
              <a:t>，</a:t>
            </a:r>
            <a:r>
              <a:rPr lang="en-US" altLang="zh-CN"/>
              <a:t>2</a:t>
            </a:r>
            <a:endParaRPr lang="en-US" altLang="zh-CN"/>
          </a:p>
          <a:p>
            <a:r>
              <a:rPr lang="en-US" altLang="zh-CN"/>
              <a:t>Car</a:t>
            </a:r>
            <a:r>
              <a:rPr lang="zh-CN" altLang="en-US"/>
              <a:t>，</a:t>
            </a:r>
            <a:r>
              <a:rPr lang="en-US" altLang="zh-CN"/>
              <a:t>3</a:t>
            </a:r>
            <a:endParaRPr lang="en-US" altLang="zh-CN"/>
          </a:p>
          <a:p>
            <a:r>
              <a:rPr lang="en-US" altLang="zh-CN"/>
              <a:t>Deer</a:t>
            </a:r>
            <a:r>
              <a:rPr lang="zh-CN" altLang="en-US"/>
              <a:t>，</a:t>
            </a:r>
            <a:r>
              <a:rPr lang="en-US" altLang="zh-CN"/>
              <a:t>2</a:t>
            </a:r>
            <a:endParaRPr lang="en-US" altLang="zh-CN"/>
          </a:p>
          <a:p>
            <a:r>
              <a:rPr lang="en-US" altLang="zh-CN"/>
              <a:t>River</a:t>
            </a:r>
            <a:r>
              <a:rPr lang="zh-CN" altLang="en-US"/>
              <a:t>，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5" name="文本框 34"/>
          <p:cNvSpPr txBox="1"/>
          <p:nvPr/>
        </p:nvSpPr>
        <p:spPr>
          <a:xfrm>
            <a:off x="10087610" y="2266950"/>
            <a:ext cx="10852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Output</a:t>
            </a:r>
            <a:endParaRPr lang="en-US" altLang="zh-CN" sz="2000" b="1"/>
          </a:p>
        </p:txBody>
      </p:sp>
      <p:cxnSp>
        <p:nvCxnSpPr>
          <p:cNvPr id="36" name="直接箭头连接符 35"/>
          <p:cNvCxnSpPr>
            <a:stCxn id="23" idx="3"/>
            <a:endCxn id="34" idx="1"/>
          </p:cNvCxnSpPr>
          <p:nvPr/>
        </p:nvCxnSpPr>
        <p:spPr>
          <a:xfrm>
            <a:off x="8882380" y="4403090"/>
            <a:ext cx="1161415" cy="63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4" idx="3"/>
            <a:endCxn id="34" idx="1"/>
          </p:cNvCxnSpPr>
          <p:nvPr/>
        </p:nvCxnSpPr>
        <p:spPr>
          <a:xfrm flipV="1">
            <a:off x="8883015" y="4403725"/>
            <a:ext cx="1160780" cy="9906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Wordcount runtime breakdown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0227"/>
            <a:ext cx="10515600" cy="4796737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/>
              <a:t>实验</a:t>
            </a:r>
            <a:r>
              <a:rPr lang="zh-CN" altLang="en-US"/>
              <a:t>方案</a:t>
            </a:r>
            <a:endParaRPr lang="zh-CN" altLang="en-US"/>
          </a:p>
          <a:p>
            <a:pPr lvl="1"/>
            <a:r>
              <a:rPr lang="en-US" altLang="zh-CN"/>
              <a:t> 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Wordcount runtime breakdown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0227"/>
            <a:ext cx="10515600" cy="4796737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/>
              <a:t>实验</a:t>
            </a:r>
            <a:r>
              <a:rPr lang="zh-CN" altLang="en-US"/>
              <a:t>结果</a:t>
            </a:r>
            <a:endParaRPr lang="zh-CN" altLang="en-US"/>
          </a:p>
          <a:p>
            <a:pPr lvl="1"/>
            <a:r>
              <a:rPr lang="en-US" altLang="zh-CN"/>
              <a:t> </a:t>
            </a:r>
            <a:endParaRPr lang="zh-CN" altLang="en-US"/>
          </a:p>
        </p:txBody>
      </p:sp>
      <p:graphicFrame>
        <p:nvGraphicFramePr>
          <p:cNvPr id="4" name="图表 3"/>
          <p:cNvGraphicFramePr/>
          <p:nvPr/>
        </p:nvGraphicFramePr>
        <p:xfrm>
          <a:off x="3192780" y="2275205"/>
          <a:ext cx="5807075" cy="3698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下一步实验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0227"/>
            <a:ext cx="10515600" cy="4796737"/>
          </a:xfrm>
        </p:spPr>
        <p:txBody>
          <a:bodyPr/>
          <a:p>
            <a:pPr lvl="0"/>
            <a:r>
              <a:rPr lang="en-US" altLang="zh-CN"/>
              <a:t> </a:t>
            </a:r>
            <a:r>
              <a:rPr lang="zh-CN" altLang="en-US"/>
              <a:t>在</a:t>
            </a:r>
            <a:r>
              <a:rPr lang="en-US" altLang="zh-CN"/>
              <a:t>Wordcount</a:t>
            </a:r>
            <a:r>
              <a:rPr lang="zh-CN" altLang="en-US"/>
              <a:t>上实现</a:t>
            </a:r>
            <a:r>
              <a:rPr lang="en-US" altLang="zh-CN"/>
              <a:t>MultiStage </a:t>
            </a:r>
            <a:r>
              <a:rPr lang="en-US" altLang="zh-CN"/>
              <a:t>shuffle</a:t>
            </a:r>
            <a:endParaRPr lang="en-US" altLang="zh-CN"/>
          </a:p>
          <a:p>
            <a:pPr lvl="0"/>
            <a:endParaRPr lang="en-US" altLang="zh-CN"/>
          </a:p>
          <a:p>
            <a:pPr lvl="0"/>
            <a:r>
              <a:rPr lang="en-US" altLang="zh-CN"/>
              <a:t> </a:t>
            </a:r>
            <a:r>
              <a:rPr lang="zh-CN" altLang="en-US">
                <a:sym typeface="+mn-ea"/>
              </a:rPr>
              <a:t>利用</a:t>
            </a:r>
            <a:r>
              <a:rPr lang="en-US" altLang="zh-CN">
                <a:sym typeface="+mn-ea"/>
              </a:rPr>
              <a:t>Lithops</a:t>
            </a:r>
            <a:r>
              <a:rPr lang="zh-CN" altLang="en-US">
                <a:sym typeface="+mn-ea"/>
              </a:rPr>
              <a:t>实现</a:t>
            </a:r>
            <a:r>
              <a:rPr lang="en-US" altLang="zh-CN">
                <a:sym typeface="+mn-ea"/>
              </a:rPr>
              <a:t>Terasort</a:t>
            </a:r>
            <a:endParaRPr lang="en-US" altLang="zh-CN">
              <a:sym typeface="+mn-ea"/>
            </a:endParaRPr>
          </a:p>
          <a:p>
            <a:pPr lvl="0"/>
            <a:endParaRPr lang="en-US" altLang="zh-CN">
              <a:sym typeface="+mn-ea"/>
            </a:endParaRPr>
          </a:p>
          <a:p>
            <a:pPr lvl="0"/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测试</a:t>
            </a:r>
            <a:r>
              <a:rPr lang="en-US" altLang="zh-CN">
                <a:sym typeface="+mn-ea"/>
              </a:rPr>
              <a:t>Terasort</a:t>
            </a:r>
            <a:r>
              <a:rPr lang="zh-CN" altLang="en-US">
                <a:sym typeface="+mn-ea"/>
              </a:rPr>
              <a:t>运行时间的</a:t>
            </a:r>
            <a:r>
              <a:rPr lang="en-US" altLang="zh-CN">
                <a:sym typeface="+mn-ea"/>
              </a:rPr>
              <a:t>breakdown</a:t>
            </a:r>
            <a:endParaRPr lang="en-US" altLang="zh-CN">
              <a:sym typeface="+mn-ea"/>
            </a:endParaRPr>
          </a:p>
          <a:p>
            <a:pPr marL="0" lvl="0" indent="0">
              <a:buNone/>
            </a:pPr>
            <a:endParaRPr lang="zh-CN" altLang="en-US"/>
          </a:p>
          <a:p>
            <a:pPr lvl="0"/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毕设提纲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0227"/>
            <a:ext cx="10515600" cy="4796737"/>
          </a:xfrm>
        </p:spPr>
        <p:txBody>
          <a:bodyPr/>
          <a:p>
            <a:pPr lvl="0"/>
            <a:r>
              <a:rPr lang="en-US" altLang="zh-CN"/>
              <a:t> </a:t>
            </a:r>
            <a:r>
              <a:rPr lang="zh-CN" altLang="en-US"/>
              <a:t>在</a:t>
            </a:r>
            <a:r>
              <a:rPr lang="en-US" altLang="zh-CN"/>
              <a:t>Wordcount</a:t>
            </a:r>
            <a:r>
              <a:rPr lang="zh-CN" altLang="en-US"/>
              <a:t>上实现</a:t>
            </a:r>
            <a:r>
              <a:rPr lang="en-US" altLang="zh-CN"/>
              <a:t>Multistage </a:t>
            </a:r>
            <a:r>
              <a:rPr lang="en-US" altLang="zh-CN"/>
              <a:t>shuffle</a:t>
            </a:r>
            <a:endParaRPr lang="en-US" altLang="zh-CN"/>
          </a:p>
          <a:p>
            <a:pPr lvl="0"/>
            <a:endParaRPr lang="en-US" altLang="zh-CN"/>
          </a:p>
          <a:p>
            <a:pPr lvl="0"/>
            <a:r>
              <a:rPr lang="en-US" altLang="zh-CN"/>
              <a:t> </a:t>
            </a:r>
            <a:r>
              <a:rPr lang="zh-CN" altLang="en-US">
                <a:sym typeface="+mn-ea"/>
              </a:rPr>
              <a:t>利用</a:t>
            </a:r>
            <a:r>
              <a:rPr lang="en-US" altLang="zh-CN">
                <a:sym typeface="+mn-ea"/>
              </a:rPr>
              <a:t>Lithops</a:t>
            </a:r>
            <a:r>
              <a:rPr lang="zh-CN" altLang="en-US">
                <a:sym typeface="+mn-ea"/>
              </a:rPr>
              <a:t>实现</a:t>
            </a:r>
            <a:r>
              <a:rPr lang="en-US" altLang="zh-CN">
                <a:sym typeface="+mn-ea"/>
              </a:rPr>
              <a:t>Terasort</a:t>
            </a:r>
            <a:endParaRPr lang="en-US" altLang="zh-CN">
              <a:sym typeface="+mn-ea"/>
            </a:endParaRPr>
          </a:p>
          <a:p>
            <a:pPr lvl="0"/>
            <a:endParaRPr lang="en-US" altLang="zh-CN">
              <a:sym typeface="+mn-ea"/>
            </a:endParaRPr>
          </a:p>
          <a:p>
            <a:pPr lvl="0"/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测试</a:t>
            </a:r>
            <a:r>
              <a:rPr lang="en-US" altLang="zh-CN">
                <a:sym typeface="+mn-ea"/>
              </a:rPr>
              <a:t>Terasort</a:t>
            </a:r>
            <a:r>
              <a:rPr lang="zh-CN" altLang="en-US">
                <a:sym typeface="+mn-ea"/>
              </a:rPr>
              <a:t>运行时间的</a:t>
            </a:r>
            <a:r>
              <a:rPr lang="en-US" altLang="zh-CN">
                <a:sym typeface="+mn-ea"/>
              </a:rPr>
              <a:t>breakdown</a:t>
            </a:r>
            <a:endParaRPr lang="en-US" altLang="zh-CN">
              <a:sym typeface="+mn-ea"/>
            </a:endParaRPr>
          </a:p>
          <a:p>
            <a:pPr marL="0" lvl="0" indent="0">
              <a:buNone/>
            </a:pPr>
            <a:endParaRPr lang="zh-CN" altLang="en-US"/>
          </a:p>
          <a:p>
            <a:pPr lvl="0"/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838200" y="1380490"/>
            <a:ext cx="1123886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 sz="2000">
                <a:solidFill>
                  <a:schemeClr val="bg2">
                    <a:lumMod val="50000"/>
                  </a:schemeClr>
                </a:solidFill>
                <a:sym typeface="+mn-ea"/>
              </a:rPr>
              <a:t>[1] </a:t>
            </a: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Pywren: Occupy the Cloud: Distributed Computing for the 99%  SoCC’17</a:t>
            </a:r>
            <a:endParaRPr lang="en-US" altLang="zh-CN" sz="200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[2] </a:t>
            </a:r>
            <a:r>
              <a:rPr lang="zh-CN" altLang="en-US" sz="2000">
                <a:solidFill>
                  <a:schemeClr val="bg2">
                    <a:lumMod val="50000"/>
                  </a:schemeClr>
                </a:solidFill>
                <a:sym typeface="+mn-ea"/>
              </a:rPr>
              <a:t>Lithops: Serverless Data Analytics in the IBM Cloud</a:t>
            </a: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  Middleware’18</a:t>
            </a:r>
            <a:endParaRPr lang="en-US" altLang="zh-CN" sz="200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[3] Locus: Shuffling, Fast and Slow: Scalable Analytics on Serverless Infrastructure  NSDI’19</a:t>
            </a:r>
            <a:endParaRPr lang="en-US" altLang="zh-CN" sz="20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[4]</a:t>
            </a:r>
            <a:r>
              <a:rPr lang="en-US" altLang="zh-CN" sz="2000">
                <a:solidFill>
                  <a:schemeClr val="bg2">
                    <a:lumMod val="75000"/>
                  </a:schemeClr>
                </a:solidFill>
                <a:sym typeface="+mn-ea"/>
              </a:rPr>
              <a:t> </a:t>
            </a: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Caerus: NIMBLE Task Scheduling for Serverless Analytics  NSDI’21</a:t>
            </a:r>
            <a:endParaRPr lang="en-US" altLang="zh-CN" sz="20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实验环境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/>
              <a:t> Client</a:t>
            </a:r>
            <a:r>
              <a:rPr lang="zh-CN" altLang="en-US"/>
              <a:t>：Ubuntu 16.04.6 LTS；</a:t>
            </a:r>
            <a:r>
              <a:rPr lang="en-US" altLang="zh-CN"/>
              <a:t>2 CPU 24 Cores </a:t>
            </a:r>
            <a:endParaRPr lang="zh-CN" altLang="en-US"/>
          </a:p>
          <a:p>
            <a:pPr lvl="0"/>
            <a:r>
              <a:rPr lang="en-US" altLang="zh-CN"/>
              <a:t> Cloud</a:t>
            </a:r>
            <a:r>
              <a:rPr lang="zh-CN" altLang="en-US"/>
              <a:t>：</a:t>
            </a:r>
            <a:endParaRPr lang="zh-CN" altLang="en-US"/>
          </a:p>
          <a:p>
            <a:pPr lvl="1"/>
            <a:r>
              <a:rPr lang="en-US" altLang="zh-CN"/>
              <a:t>computing</a:t>
            </a:r>
            <a:r>
              <a:rPr lang="zh-CN" altLang="en-US"/>
              <a:t>：</a:t>
            </a:r>
            <a:r>
              <a:rPr lang="zh-CN" altLang="en-US">
                <a:sym typeface="+mn-ea"/>
              </a:rPr>
              <a:t>阿里云</a:t>
            </a:r>
            <a:r>
              <a:rPr lang="en-US" altLang="zh-CN">
                <a:sym typeface="+mn-ea"/>
              </a:rPr>
              <a:t>FC</a:t>
            </a:r>
            <a:endParaRPr lang="zh-CN" altLang="en-US"/>
          </a:p>
          <a:p>
            <a:pPr lvl="1"/>
            <a:r>
              <a:rPr lang="en-US" altLang="zh-CN"/>
              <a:t>storage</a:t>
            </a:r>
            <a:r>
              <a:rPr lang="zh-CN" altLang="en-US"/>
              <a:t>：阿里云</a:t>
            </a:r>
            <a:r>
              <a:rPr lang="en-US" altLang="zh-CN"/>
              <a:t>OSS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94965" y="3508375"/>
            <a:ext cx="6402070" cy="32785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函数并发性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0227"/>
            <a:ext cx="10515600" cy="4796737"/>
          </a:xfrm>
        </p:spPr>
        <p:txBody>
          <a:bodyPr/>
          <a:p>
            <a:pPr lvl="0"/>
            <a:r>
              <a:rPr lang="en-US" altLang="zh-CN"/>
              <a:t> </a:t>
            </a:r>
            <a:r>
              <a:rPr lang="zh-CN" altLang="en-US"/>
              <a:t>实验</a:t>
            </a:r>
            <a:r>
              <a:rPr lang="zh-CN" altLang="en-US"/>
              <a:t>方案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函数并发性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0227"/>
            <a:ext cx="10515600" cy="4796737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/>
              <a:t>实验结果</a:t>
            </a:r>
            <a:endParaRPr lang="en-US" altLang="zh-CN"/>
          </a:p>
          <a:p>
            <a:pPr lvl="1"/>
            <a:r>
              <a:rPr lang="zh-CN" altLang="en-US"/>
              <a:t>阿里云</a:t>
            </a:r>
            <a:r>
              <a:rPr lang="en-US" altLang="zh-CN"/>
              <a:t>FC</a:t>
            </a:r>
            <a:r>
              <a:rPr lang="zh-CN" altLang="en-US"/>
              <a:t>函数并发度最大为</a:t>
            </a:r>
            <a:r>
              <a:rPr lang="en-US" altLang="zh-CN"/>
              <a:t>300</a:t>
            </a:r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866775" y="2574925"/>
            <a:ext cx="10459085" cy="3434080"/>
            <a:chOff x="424" y="3484"/>
            <a:chExt cx="16471" cy="5408"/>
          </a:xfrm>
        </p:grpSpPr>
        <p:pic>
          <p:nvPicPr>
            <p:cNvPr id="11" name="图片 10" descr="100_flops_execution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24" y="3484"/>
              <a:ext cx="5408" cy="5408"/>
            </a:xfrm>
            <a:prstGeom prst="rect">
              <a:avLst/>
            </a:prstGeom>
          </p:spPr>
        </p:pic>
        <p:pic>
          <p:nvPicPr>
            <p:cNvPr id="12" name="图片 11" descr="1000_execution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87" y="3484"/>
              <a:ext cx="5408" cy="5408"/>
            </a:xfrm>
            <a:prstGeom prst="rect">
              <a:avLst/>
            </a:prstGeom>
          </p:spPr>
        </p:pic>
        <p:pic>
          <p:nvPicPr>
            <p:cNvPr id="13" name="图片 12" descr="300_flops_execution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55" y="3484"/>
              <a:ext cx="5409" cy="5409"/>
            </a:xfrm>
            <a:prstGeom prst="rect">
              <a:avLst/>
            </a:prstGeom>
          </p:spPr>
        </p:pic>
      </p:grpSp>
      <p:sp>
        <p:nvSpPr>
          <p:cNvPr id="15" name="文本框 14"/>
          <p:cNvSpPr txBox="1"/>
          <p:nvPr/>
        </p:nvSpPr>
        <p:spPr>
          <a:xfrm>
            <a:off x="1798955" y="6009005"/>
            <a:ext cx="1569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100 </a:t>
            </a:r>
            <a:r>
              <a:rPr lang="en-US" altLang="zh-CN"/>
              <a:t>functions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5311775" y="6009640"/>
            <a:ext cx="1569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300 </a:t>
            </a:r>
            <a:r>
              <a:rPr lang="en-US" altLang="zh-CN"/>
              <a:t>functions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8932545" y="6009005"/>
            <a:ext cx="1746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1000 </a:t>
            </a:r>
            <a:r>
              <a:rPr lang="en-US" altLang="zh-CN"/>
              <a:t>functions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OSS</a:t>
            </a:r>
            <a:r>
              <a:rPr lang="zh-CN" altLang="en-US">
                <a:sym typeface="+mn-ea"/>
              </a:rPr>
              <a:t>读写时延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0227"/>
            <a:ext cx="10515600" cy="4796737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/>
              <a:t>实验</a:t>
            </a:r>
            <a:r>
              <a:rPr lang="zh-CN" altLang="en-US"/>
              <a:t>方案</a:t>
            </a:r>
            <a:endParaRPr lang="zh-CN" altLang="en-US"/>
          </a:p>
          <a:p>
            <a:pPr lvl="1"/>
            <a:r>
              <a:rPr lang="en-US" altLang="zh-CN"/>
              <a:t> 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OSS</a:t>
            </a:r>
            <a:r>
              <a:rPr lang="zh-CN" altLang="en-US">
                <a:sym typeface="+mn-ea"/>
              </a:rPr>
              <a:t>读写时延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0227"/>
            <a:ext cx="10515600" cy="4796737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/>
              <a:t>实验</a:t>
            </a:r>
            <a:r>
              <a:rPr lang="zh-CN" altLang="en-US"/>
              <a:t>结果</a:t>
            </a:r>
            <a:endParaRPr lang="zh-CN" altLang="en-US"/>
          </a:p>
          <a:p>
            <a:pPr lvl="1"/>
            <a:r>
              <a:rPr lang="en-US" altLang="zh-CN"/>
              <a:t> </a:t>
            </a:r>
            <a:endParaRPr lang="zh-CN" altLang="en-US"/>
          </a:p>
        </p:txBody>
      </p:sp>
      <p:graphicFrame>
        <p:nvGraphicFramePr>
          <p:cNvPr id="5" name="图表 4"/>
          <p:cNvGraphicFramePr/>
          <p:nvPr/>
        </p:nvGraphicFramePr>
        <p:xfrm>
          <a:off x="3364230" y="2294255"/>
          <a:ext cx="5462905" cy="40055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OSS</a:t>
            </a:r>
            <a:r>
              <a:rPr lang="zh-CN" altLang="en-US">
                <a:sym typeface="+mn-ea"/>
              </a:rPr>
              <a:t>读写时延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0227"/>
            <a:ext cx="10515600" cy="4796737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/>
              <a:t>实验</a:t>
            </a:r>
            <a:r>
              <a:rPr lang="zh-CN" altLang="en-US"/>
              <a:t>结果</a:t>
            </a:r>
            <a:endParaRPr lang="zh-CN" altLang="en-US"/>
          </a:p>
          <a:p>
            <a:pPr lvl="1"/>
            <a:r>
              <a:rPr lang="en-US" altLang="zh-CN"/>
              <a:t> </a:t>
            </a:r>
            <a:r>
              <a:rPr lang="zh-CN" altLang="en-US"/>
              <a:t>与现有工作的实验结果</a:t>
            </a:r>
            <a:r>
              <a:rPr lang="zh-CN" altLang="en-US"/>
              <a:t>对比</a:t>
            </a:r>
            <a:endParaRPr lang="zh-CN" altLang="en-US"/>
          </a:p>
        </p:txBody>
      </p:sp>
      <p:graphicFrame>
        <p:nvGraphicFramePr>
          <p:cNvPr id="5" name="图表 4"/>
          <p:cNvGraphicFramePr/>
          <p:nvPr/>
        </p:nvGraphicFramePr>
        <p:xfrm>
          <a:off x="990600" y="2396490"/>
          <a:ext cx="5462905" cy="40055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OSS</a:t>
            </a:r>
            <a:r>
              <a:rPr lang="zh-CN" altLang="en-US">
                <a:sym typeface="+mn-ea"/>
              </a:rPr>
              <a:t>读写吞吐量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0227"/>
            <a:ext cx="10515600" cy="4796737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/>
              <a:t>实验</a:t>
            </a:r>
            <a:r>
              <a:rPr lang="zh-CN" altLang="en-US"/>
              <a:t>方案</a:t>
            </a:r>
            <a:endParaRPr lang="zh-CN" altLang="en-US"/>
          </a:p>
          <a:p>
            <a:pPr lvl="1"/>
            <a:r>
              <a:rPr lang="en-US" altLang="zh-CN"/>
              <a:t> 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OSS</a:t>
            </a:r>
            <a:r>
              <a:rPr lang="zh-CN" altLang="en-US">
                <a:sym typeface="+mn-ea"/>
              </a:rPr>
              <a:t>读写吞吐量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0227"/>
            <a:ext cx="10515600" cy="4796737"/>
          </a:xfrm>
        </p:spPr>
        <p:txBody>
          <a:bodyPr/>
          <a:p>
            <a:r>
              <a:rPr lang="en-US" altLang="zh-CN"/>
              <a:t>  </a:t>
            </a:r>
            <a:r>
              <a:rPr lang="zh-CN" altLang="en-US"/>
              <a:t>实验结果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eek3-k8s-网络通信及应用示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tx1"/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Week1-调研</Template>
  <TotalTime>0</TotalTime>
  <Words>1175</Words>
  <Application>WPS 演示</Application>
  <PresentationFormat>宽屏</PresentationFormat>
  <Paragraphs>143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宋体</vt:lpstr>
      <vt:lpstr>Wingdings</vt:lpstr>
      <vt:lpstr>Times New Roman</vt:lpstr>
      <vt:lpstr>微软雅黑</vt:lpstr>
      <vt:lpstr>Wingdings</vt:lpstr>
      <vt:lpstr>等线 Light</vt:lpstr>
      <vt:lpstr>等线</vt:lpstr>
      <vt:lpstr>Arial Unicode MS</vt:lpstr>
      <vt:lpstr>Calibri</vt:lpstr>
      <vt:lpstr>week3-k8s-网络通信及应用示例</vt:lpstr>
      <vt:lpstr> Lithops实验 </vt:lpstr>
      <vt:lpstr>Evaluation</vt:lpstr>
      <vt:lpstr>Evaluation</vt:lpstr>
      <vt:lpstr>Evaluation</vt:lpstr>
      <vt:lpstr>Evaluation</vt:lpstr>
      <vt:lpstr>Evaluation</vt:lpstr>
      <vt:lpstr>OSS读写时延</vt:lpstr>
      <vt:lpstr>Evaluation</vt:lpstr>
      <vt:lpstr>Evaluation</vt:lpstr>
      <vt:lpstr>OSS读写吞吐量</vt:lpstr>
      <vt:lpstr>Evaluation</vt:lpstr>
      <vt:lpstr>Evaluation</vt:lpstr>
      <vt:lpstr>Wordcount runtime breakdown</vt:lpstr>
      <vt:lpstr>下一步实验</vt:lpstr>
      <vt:lpstr>毕设提纲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Redis相关工作warmup</dc:title>
  <dc:creator>Wang Qianli</dc:creator>
  <cp:lastModifiedBy>青年</cp:lastModifiedBy>
  <cp:revision>509</cp:revision>
  <dcterms:created xsi:type="dcterms:W3CDTF">2021-11-05T01:41:00Z</dcterms:created>
  <dcterms:modified xsi:type="dcterms:W3CDTF">2022-04-22T01:50:55Z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B4B257ECA9504B9FA486126992269A15</vt:lpwstr>
  </property>
  <property fmtid="{D5CDD505-2E9C-101B-9397-08002B2CF9AE}" pid="3" name="KSOProductBuildVer">
    <vt:lpwstr>2052-11.1.0.11365</vt:lpwstr>
  </property>
</Properties>
</file>