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13" r:id="rId5"/>
    <p:sldId id="480" r:id="rId6"/>
    <p:sldId id="527" r:id="rId7"/>
    <p:sldId id="536" r:id="rId8"/>
    <p:sldId id="537" r:id="rId9"/>
    <p:sldId id="516" r:id="rId10"/>
    <p:sldId id="518" r:id="rId11"/>
    <p:sldId id="521" r:id="rId12"/>
    <p:sldId id="522" r:id="rId13"/>
    <p:sldId id="530" r:id="rId14"/>
    <p:sldId id="546" r:id="rId15"/>
    <p:sldId id="549" r:id="rId16"/>
    <p:sldId id="547" r:id="rId17"/>
    <p:sldId id="548" r:id="rId18"/>
    <p:sldId id="4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首先介绍一下</a:t>
            </a:r>
            <a:r>
              <a:rPr lang="en-US" altLang="zh-CN"/>
              <a:t>serverless</a:t>
            </a:r>
            <a:r>
              <a:rPr lang="zh-CN" altLang="en-US"/>
              <a:t>的计算框架</a:t>
            </a:r>
            <a:endParaRPr lang="zh-CN" altLang="en-US"/>
          </a:p>
          <a:p>
            <a:endParaRPr lang="en-US" altLang="zh-CN"/>
          </a:p>
          <a:p>
            <a:r>
              <a:t>* 为了实现资源的高弹性和扩展性，serverless采用存算分离的架构，由FaaS提供计算资源，BaaS提供存储服务。</a:t>
            </a:r>
          </a:p>
          <a:p>
            <a:r>
              <a:t>* 下面这张图展示了完整的serverless的计算架构。</a:t>
            </a:r>
          </a:p>
          <a:p>
            <a:r>
              <a:t>  * 当请求到达时首先通过API网关路由到对应的沙箱；</a:t>
            </a:r>
          </a:p>
          <a:p>
            <a:r>
              <a:t>  * 然后在沙箱中实例化无状态函数进行计算；</a:t>
            </a:r>
          </a:p>
          <a:p>
            <a:r>
              <a:t>  * 这里的无状态是指函数计算完成后，产生的数据和状态或者原地销毁，或者存储到外部的共享存储中，也就是BaaS这一端。</a:t>
            </a:r>
          </a:p>
          <a:p>
            <a:r>
              <a:t>  * 这里的共享存储可以是跨数据中心的对象存储S3、kv数据库DynamoDB，也可以是内存kv存储系统ElastiCache，可以在上面部署redis或者memcached。考虑成本问题，S3使用最为广泛。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Distributed compilation</a:t>
            </a:r>
            <a:endParaRPr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not designed to sustain high request rate for small objects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a multi-tenant service, there is an imposed limit on request throughput per S3 bucket for the benefit of overall availabilityB大小的文件S3的吞吐量比</a:t>
            </a:r>
            <a:r>
              <a:rPr lang="en-US">
                <a:sym typeface="+mn-ea"/>
              </a:rPr>
              <a:t>    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 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5554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latency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559050"/>
            <a:ext cx="9169400" cy="32270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069205" y="2676525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743440" y="2677160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0245" y="5786120"/>
            <a:ext cx="597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Latency of write (left) and read (right) operations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using different AWS data storage services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otivation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xisting storage services are not a good fit for sharing short-lived intermediate data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9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28750" y="2764155"/>
          <a:ext cx="9643745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1948180"/>
                <a:gridCol w="1255395"/>
                <a:gridCol w="1624330"/>
                <a:gridCol w="1836420"/>
                <a:gridCol w="1102995"/>
              </a:tblGrid>
              <a:tr h="42481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Elastic scaling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Throughput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Max object size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Cost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Auto,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coarse-grain️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5 TB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DynamoDB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Auto, fine-grain,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pay per hour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400 KB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Elasticache Redi</a:t>
                      </a:r>
                      <a:r>
                        <a:rPr lang="en-US" altLang="zh-CN" dirty="0"/>
                        <a:t>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512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Aerospike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Apache Crail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Desired for </a:t>
                      </a:r>
                      <a:r>
                        <a:rPr lang="en-US" altLang="zh-CN" dirty="0"/>
                        <a:t>λs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Auto, fine-grain,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pay per second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esign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Multi-tier storage</a:t>
            </a:r>
            <a:endParaRPr lang="en-US" altLang="zh-CN" b="1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Leverage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different storage media to satisfy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I/O demands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of different applications while minimizing 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345" y="3255010"/>
            <a:ext cx="5147310" cy="271081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335780" y="6043930"/>
            <a:ext cx="3829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Pocket system architecture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Motivation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Different schedule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goals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Server-centric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：minimiz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job runtime, maximiz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 utilization and ensur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isolation (or fairness) across jobs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minimize job completion time and execution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Trade-off  between JCT and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4044950"/>
            <a:ext cx="8051800" cy="1898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3220" y="6152515"/>
            <a:ext cx="669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Three schedule approaches for a simple map-reduce job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97580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cost-optimal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6005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JCT-optimal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Sub-task level schedule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stages are separated into one or more steps by pipeline breakers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3350895"/>
            <a:ext cx="5639435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1530" y="583946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Step dependency model for a map-reduce job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55" y="3350895"/>
            <a:ext cx="2534285" cy="175831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424420" y="4171950"/>
            <a:ext cx="637540" cy="234950"/>
          </a:xfrm>
          <a:prstGeom prst="rightArrow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Towards Latency Sensitive Cloud Native Applications: A Performance Study on AWS  CLOUD’19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典型的</a:t>
            </a:r>
            <a:r>
              <a:rPr lang="zh-CN" altLang="en-US"/>
              <a:t>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28700" y="1891030"/>
          <a:ext cx="10398760" cy="26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660"/>
                <a:gridCol w="1829435"/>
                <a:gridCol w="1099185"/>
                <a:gridCol w="1575435"/>
                <a:gridCol w="1032510"/>
                <a:gridCol w="1867447"/>
              </a:tblGrid>
              <a:tr h="6400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Mapreduce sort benchmark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Video analytics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Distributed compilation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TPC-DS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Big data benchmark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Locus</a:t>
                      </a:r>
                      <a:r>
                        <a:rPr lang="en-US" altLang="zh-CN" baseline="30000" dirty="0"/>
                        <a:t>[1]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 ✔️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Caerus</a:t>
                      </a:r>
                      <a:r>
                        <a:rPr lang="en-US" altLang="zh-CN" baseline="30000" dirty="0"/>
                        <a:t>[2]</a:t>
                      </a:r>
                      <a:endParaRPr lang="en-US" altLang="zh-CN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Pocket</a:t>
                      </a:r>
                      <a:r>
                        <a:rPr lang="en-US" altLang="zh-CN" sz="1800" baseline="30000" dirty="0">
                          <a:sym typeface="+mn-ea"/>
                        </a:rPr>
                        <a:t>[3]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Ephemeral Storage</a:t>
                      </a:r>
                      <a:r>
                        <a:rPr lang="en-US" altLang="zh-CN" sz="1800" baseline="30000" dirty="0">
                          <a:sym typeface="+mn-ea"/>
                        </a:rPr>
                        <a:t>[4]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Sonic</a:t>
                      </a:r>
                      <a:r>
                        <a:rPr lang="en-US" altLang="zh-CN" sz="1800" baseline="30000" dirty="0">
                          <a:sym typeface="+mn-ea"/>
                        </a:rPr>
                        <a:t>[5]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035685" y="1885315"/>
            <a:ext cx="2962275" cy="61341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78735" y="189484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Application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5790" y="2130425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Paper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5535930"/>
            <a:ext cx="11722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1" name="太阳形 10"/>
          <p:cNvSpPr/>
          <p:nvPr/>
        </p:nvSpPr>
        <p:spPr>
          <a:xfrm>
            <a:off x="4734560" y="2019935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太阳形 11"/>
          <p:cNvSpPr/>
          <p:nvPr/>
        </p:nvSpPr>
        <p:spPr>
          <a:xfrm>
            <a:off x="6213475" y="2019935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太阳形 12"/>
          <p:cNvSpPr/>
          <p:nvPr/>
        </p:nvSpPr>
        <p:spPr>
          <a:xfrm>
            <a:off x="7557770" y="2019935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and merge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38855" y="272796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7657465" y="2727960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eeduce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Video analytics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Split video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Decode frames and MXNET classification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7845" y="5894705"/>
            <a:ext cx="345122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6340" y="601789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6865" y="3133725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Split_</a:t>
            </a:r>
            <a:r>
              <a:rPr lang="en-US" altLang="zh-CN" b="1"/>
              <a:t>Video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08705" y="410337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5285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08705" y="506984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52850" y="5132070"/>
            <a:ext cx="164401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6700" y="5132070"/>
            <a:ext cx="177990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endCxn id="37" idx="0"/>
          </p:cNvCxnSpPr>
          <p:nvPr/>
        </p:nvCxnSpPr>
        <p:spPr>
          <a:xfrm flipH="1">
            <a:off x="7659370" y="3529330"/>
            <a:ext cx="1905" cy="636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0"/>
          </p:cNvCxnSpPr>
          <p:nvPr/>
        </p:nvCxnSpPr>
        <p:spPr>
          <a:xfrm flipH="1">
            <a:off x="4489450" y="35394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4358005" y="374205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文档 26"/>
          <p:cNvSpPr/>
          <p:nvPr/>
        </p:nvSpPr>
        <p:spPr>
          <a:xfrm>
            <a:off x="7507605" y="371094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9961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4363720" y="470916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65429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文档 30"/>
          <p:cNvSpPr/>
          <p:nvPr/>
        </p:nvSpPr>
        <p:spPr>
          <a:xfrm>
            <a:off x="7518400" y="471995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31485" y="40500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sp>
        <p:nvSpPr>
          <p:cNvPr id="33" name="文本框 32"/>
          <p:cNvSpPr txBox="1"/>
          <p:nvPr/>
        </p:nvSpPr>
        <p:spPr>
          <a:xfrm>
            <a:off x="5531485" y="50025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4" name="直接箭头连接符 33"/>
          <p:cNvCxnSpPr>
            <a:stCxn id="21" idx="2"/>
            <a:endCxn id="11" idx="1"/>
          </p:cNvCxnSpPr>
          <p:nvPr/>
        </p:nvCxnSpPr>
        <p:spPr>
          <a:xfrm>
            <a:off x="4575175" y="5414645"/>
            <a:ext cx="1498600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11" idx="1"/>
          </p:cNvCxnSpPr>
          <p:nvPr/>
        </p:nvCxnSpPr>
        <p:spPr>
          <a:xfrm flipH="1">
            <a:off x="6073775" y="5414645"/>
            <a:ext cx="1433195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78555" y="411162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7" name="圆角矩形 36"/>
          <p:cNvSpPr/>
          <p:nvPr/>
        </p:nvSpPr>
        <p:spPr>
          <a:xfrm>
            <a:off x="692277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7045" y="414210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9" name="文本框 38"/>
          <p:cNvSpPr txBox="1"/>
          <p:nvPr/>
        </p:nvSpPr>
        <p:spPr>
          <a:xfrm>
            <a:off x="3700145" y="510032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6616700" y="509270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3287395" y="648589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Video Analytics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7" name="直接连接符 36"/>
          <p:cNvCxnSpPr/>
          <p:nvPr/>
        </p:nvCxnSpPr>
        <p:spPr>
          <a:xfrm flipH="1">
            <a:off x="8807450" y="2280285"/>
            <a:ext cx="29845" cy="3717925"/>
          </a:xfrm>
          <a:prstGeom prst="line">
            <a:avLst/>
          </a:prstGeom>
          <a:ln w="34925" cmpd="sng">
            <a:solidFill>
              <a:schemeClr val="bg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Distributed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compilation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stage：compile stage and link 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60775" y="6171565"/>
            <a:ext cx="500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The traditional compilation sequence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折角形 4"/>
          <p:cNvSpPr/>
          <p:nvPr/>
        </p:nvSpPr>
        <p:spPr>
          <a:xfrm rot="10800000">
            <a:off x="1549400" y="262382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715" y="280797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53690" y="254571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7505" y="254571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766945" y="266382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0760" y="266319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776720" y="266319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6720" y="280162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 rot="10800000">
            <a:off x="8505825" y="262382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57565" y="266954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001250" y="3719195"/>
            <a:ext cx="97663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50475" y="3863340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link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5" idx="1"/>
            <a:endCxn id="8" idx="1"/>
          </p:cNvCxnSpPr>
          <p:nvPr/>
        </p:nvCxnSpPr>
        <p:spPr>
          <a:xfrm>
            <a:off x="2166620" y="2991485"/>
            <a:ext cx="6870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4285615" y="299148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2" idx="1"/>
          </p:cNvCxnSpPr>
          <p:nvPr/>
        </p:nvCxnSpPr>
        <p:spPr>
          <a:xfrm flipV="1">
            <a:off x="6198870" y="299148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4" idx="3"/>
          </p:cNvCxnSpPr>
          <p:nvPr/>
        </p:nvCxnSpPr>
        <p:spPr>
          <a:xfrm flipV="1">
            <a:off x="7924800" y="299085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折角形 22"/>
          <p:cNvSpPr/>
          <p:nvPr/>
        </p:nvSpPr>
        <p:spPr>
          <a:xfrm rot="10800000">
            <a:off x="1549400" y="3664585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9715" y="3848735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853690" y="3586480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97505" y="3586480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766945" y="3704590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10760" y="3703955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776720" y="3703955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76720" y="3842385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31" name="折角形 30"/>
          <p:cNvSpPr/>
          <p:nvPr/>
        </p:nvSpPr>
        <p:spPr>
          <a:xfrm rot="10800000">
            <a:off x="8505825" y="3664585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7565" y="3710305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1"/>
            <a:endCxn id="25" idx="1"/>
          </p:cNvCxnSpPr>
          <p:nvPr/>
        </p:nvCxnSpPr>
        <p:spPr>
          <a:xfrm>
            <a:off x="2166620" y="4031615"/>
            <a:ext cx="68707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7" idx="1"/>
          </p:cNvCxnSpPr>
          <p:nvPr/>
        </p:nvCxnSpPr>
        <p:spPr>
          <a:xfrm>
            <a:off x="4285615" y="4032250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3"/>
            <a:endCxn id="29" idx="1"/>
          </p:cNvCxnSpPr>
          <p:nvPr/>
        </p:nvCxnSpPr>
        <p:spPr>
          <a:xfrm flipV="1">
            <a:off x="6198870" y="4032250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31" idx="3"/>
          </p:cNvCxnSpPr>
          <p:nvPr/>
        </p:nvCxnSpPr>
        <p:spPr>
          <a:xfrm flipV="1">
            <a:off x="7924800" y="4031615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折角形 42"/>
          <p:cNvSpPr/>
          <p:nvPr/>
        </p:nvSpPr>
        <p:spPr>
          <a:xfrm rot="10800000">
            <a:off x="8406765" y="472884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 rot="10800000">
            <a:off x="8505825" y="479615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折角形 39"/>
          <p:cNvSpPr/>
          <p:nvPr/>
        </p:nvSpPr>
        <p:spPr>
          <a:xfrm rot="10800000">
            <a:off x="8599170" y="4867910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44560" y="4912360"/>
            <a:ext cx="8439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library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15" idx="3"/>
            <a:endCxn id="16" idx="1"/>
          </p:cNvCxnSpPr>
          <p:nvPr/>
        </p:nvCxnSpPr>
        <p:spPr>
          <a:xfrm>
            <a:off x="9136380" y="2992120"/>
            <a:ext cx="864870" cy="10553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3"/>
            <a:endCxn id="16" idx="1"/>
          </p:cNvCxnSpPr>
          <p:nvPr/>
        </p:nvCxnSpPr>
        <p:spPr>
          <a:xfrm>
            <a:off x="9136380" y="4032885"/>
            <a:ext cx="864870" cy="146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1"/>
          </p:cNvCxnSpPr>
          <p:nvPr/>
        </p:nvCxnSpPr>
        <p:spPr>
          <a:xfrm flipV="1">
            <a:off x="9333865" y="4026535"/>
            <a:ext cx="670560" cy="1209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449955" y="5036185"/>
            <a:ext cx="2152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Compile stage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867900" y="5035550"/>
            <a:ext cx="1485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ink stage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I/O size-aware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2934970"/>
            <a:ext cx="5991860" cy="30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975" y="5976620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access frequency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3195320"/>
            <a:ext cx="5079365" cy="3266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0155" y="3348355"/>
            <a:ext cx="138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 </a:t>
            </a:r>
            <a:r>
              <a:rPr lang="zh-CN" altLang="en-US">
                <a:ea typeface="+mn-lt"/>
              </a:rPr>
              <a:t>Distributed</a:t>
            </a:r>
            <a:endParaRPr lang="zh-CN" altLang="en-US">
              <a:ea typeface="+mn-lt"/>
            </a:endParaRPr>
          </a:p>
          <a:p>
            <a:r>
              <a:rPr lang="zh-CN" altLang="en-US">
                <a:ea typeface="+mn-lt"/>
              </a:rPr>
              <a:t>Compilation</a:t>
            </a:r>
            <a:endParaRPr lang="zh-CN" altLang="en-US">
              <a:ea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0315" y="440880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MapReduce</a:t>
            </a:r>
            <a:endParaRPr lang="zh-CN" altLang="en-US">
              <a:ea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8390" y="540575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Video Analytics</a:t>
            </a:r>
            <a:endParaRPr lang="zh-CN" altLang="en-US">
              <a:ea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175" y="242633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I/O Throughput: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Write (dotted), Read (solid)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46285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93350" y="3348355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0.95GB</a:t>
            </a:r>
            <a:endParaRPr lang="en-US" altLang="zh-CN">
              <a:ea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3195" y="440880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100GB</a:t>
            </a:r>
            <a:endParaRPr lang="zh-CN" altLang="en-US">
              <a:ea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38765" y="540575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6GB</a:t>
            </a:r>
            <a:endParaRPr lang="en-US" altLang="zh-CN"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throughput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not designed to sustain high request rate for small objects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a multi-tenant service, there is an imposed limit on request throughput per S3 bucket for the benefit of overall availability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3125470"/>
            <a:ext cx="5908040" cy="30270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02125" y="6152515"/>
            <a:ext cx="468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Peak storage throughput per lambda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965315" y="3164840"/>
            <a:ext cx="2540" cy="260985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ags/tag2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3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4846</Words>
  <Application>WPS 演示</Application>
  <PresentationFormat>宽屏</PresentationFormat>
  <Paragraphs>473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等线</vt:lpstr>
      <vt:lpstr>微软雅黑</vt:lpstr>
      <vt:lpstr>Wingdings</vt:lpstr>
      <vt:lpstr>Arial Unicode MS</vt:lpstr>
      <vt:lpstr>等线 Light</vt:lpstr>
      <vt:lpstr>Calibri</vt:lpstr>
      <vt:lpstr>华文彩云</vt:lpstr>
      <vt:lpstr>week3-k8s-网络通信及应用示例</vt:lpstr>
      <vt:lpstr> Serverless Data Analytics</vt:lpstr>
      <vt:lpstr>本周工作</vt:lpstr>
      <vt:lpstr>典型的数据分析应用</vt:lpstr>
      <vt:lpstr>典型的数据分析应用</vt:lpstr>
      <vt:lpstr>典型的数据分析应用</vt:lpstr>
      <vt:lpstr>典型的数据分析应用</vt:lpstr>
      <vt:lpstr>数据分析应用的数据特征</vt:lpstr>
      <vt:lpstr>数据分析应用的数据特征</vt:lpstr>
      <vt:lpstr>数据分析应用的数据特征</vt:lpstr>
      <vt:lpstr>数据分析应用的数据特征</vt:lpstr>
      <vt:lpstr>定量实验</vt:lpstr>
      <vt:lpstr>Pocket[1]</vt:lpstr>
      <vt:lpstr>Pocket[1]</vt:lpstr>
      <vt:lpstr>Caerus[1]</vt:lpstr>
      <vt:lpstr>Caerus[1]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364</cp:revision>
  <dcterms:created xsi:type="dcterms:W3CDTF">2021-11-05T01:41:00Z</dcterms:created>
  <dcterms:modified xsi:type="dcterms:W3CDTF">2022-03-21T08:44:47Z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