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7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基于上述观察采用</a:t>
            </a:r>
            <a:r>
              <a:rPr lang="en-US" altLang="zh-CN"/>
              <a:t>stage</a:t>
            </a:r>
            <a:r>
              <a:rPr lang="zh-CN" altLang="en-US"/>
              <a:t>感知的数据</a:t>
            </a:r>
            <a:r>
              <a:rPr lang="zh-CN" altLang="en-US"/>
              <a:t>传输方式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利用</a:t>
            </a:r>
            <a:r>
              <a:rPr lang="en-US" altLang="zh-CN"/>
              <a:t>internal storage</a:t>
            </a:r>
            <a:r>
              <a:rPr lang="zh-CN" altLang="en-US"/>
              <a:t>缓存一个</a:t>
            </a:r>
            <a:r>
              <a:rPr lang="en-US" altLang="zh-CN"/>
              <a:t>stage</a:t>
            </a:r>
            <a:r>
              <a:rPr lang="zh-CN" altLang="en-US"/>
              <a:t>内的数据，不同的</a:t>
            </a:r>
            <a:r>
              <a:rPr lang="en-US" altLang="zh-CN"/>
              <a:t>VM</a:t>
            </a:r>
            <a:r>
              <a:rPr lang="zh-CN" altLang="en-US"/>
              <a:t>间可以根据动态维护的</a:t>
            </a:r>
            <a:r>
              <a:rPr lang="en-US" altLang="zh-CN"/>
              <a:t>DAG</a:t>
            </a:r>
            <a:r>
              <a:rPr lang="zh-CN" altLang="en-US"/>
              <a:t>图通过</a:t>
            </a:r>
            <a:r>
              <a:rPr lang="en-US" altLang="zh-CN"/>
              <a:t>direct-passing</a:t>
            </a:r>
            <a:r>
              <a:rPr lang="zh-CN" altLang="en-US"/>
              <a:t>的方式直接传输数据；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利用</a:t>
            </a:r>
            <a:r>
              <a:rPr lang="en-US" altLang="zh-CN"/>
              <a:t>external  storage</a:t>
            </a:r>
            <a:r>
              <a:rPr lang="zh-CN" altLang="en-US"/>
              <a:t>缓存</a:t>
            </a:r>
            <a:r>
              <a:rPr lang="en-US" altLang="zh-CN"/>
              <a:t>stage</a:t>
            </a:r>
            <a:r>
              <a:rPr lang="zh-CN" altLang="en-US"/>
              <a:t>间的数据，各个</a:t>
            </a:r>
            <a:r>
              <a:rPr lang="en-US" altLang="zh-CN"/>
              <a:t>VM</a:t>
            </a:r>
            <a:r>
              <a:rPr lang="zh-CN" altLang="en-US"/>
              <a:t>可以从快速存储节点中读取更新</a:t>
            </a:r>
            <a:r>
              <a:rPr lang="en-US" altLang="zh-CN"/>
              <a:t>stage</a:t>
            </a:r>
            <a:r>
              <a:rPr lang="zh-CN" altLang="en-US"/>
              <a:t>间的</a:t>
            </a:r>
            <a:r>
              <a:rPr lang="zh-CN" altLang="en-US"/>
              <a:t>数据。；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VM-Storage（并发度低时，性能好）</a:t>
            </a:r>
            <a:endParaRPr lang="zh-CN" altLang="en-US"/>
          </a:p>
          <a:p>
            <a:r>
              <a:rPr lang="zh-CN" altLang="en-US"/>
              <a:t>方案：将发送函数的状态保存在VM的存储中，并将接收函数调度在同一VM上执行</a:t>
            </a:r>
            <a:endParaRPr lang="zh-CN" altLang="en-US"/>
          </a:p>
          <a:p>
            <a:r>
              <a:rPr lang="zh-CN" altLang="en-US"/>
              <a:t>问题：当接收函数并发度过高时，会导致单个VM负载过重，而且会使接收函数进</a:t>
            </a:r>
            <a:endParaRPr lang="zh-CN" altLang="en-US"/>
          </a:p>
          <a:p>
            <a:r>
              <a:rPr lang="zh-CN" altLang="en-US"/>
              <a:t>行排队。</a:t>
            </a:r>
            <a:endParaRPr lang="zh-CN" altLang="en-US"/>
          </a:p>
          <a:p>
            <a:r>
              <a:rPr lang="zh-CN" altLang="en-US"/>
              <a:t> Direct-Passing（没有调度限制，支持更高的并发度）</a:t>
            </a:r>
            <a:endParaRPr lang="zh-CN" altLang="en-US"/>
          </a:p>
          <a:p>
            <a:r>
              <a:rPr lang="zh-CN" altLang="en-US"/>
              <a:t>方案：将发送函数的输出保存在其VM1存储中，当接收函数被调度在另一个VM2执</a:t>
            </a:r>
            <a:endParaRPr lang="zh-CN" altLang="en-US"/>
          </a:p>
          <a:p>
            <a:r>
              <a:rPr lang="zh-CN" altLang="en-US"/>
              <a:t>行时，将数据从VM1拷贝到VM2。</a:t>
            </a:r>
            <a:endParaRPr lang="zh-CN" altLang="en-US"/>
          </a:p>
          <a:p>
            <a:r>
              <a:rPr lang="zh-CN" altLang="en-US"/>
              <a:t>问题：当不同VM上的接收函数同时获取一台VM上发送函数的输出数据，VM的网</a:t>
            </a:r>
            <a:endParaRPr lang="zh-CN" altLang="en-US"/>
          </a:p>
          <a:p>
            <a:r>
              <a:rPr lang="zh-CN" altLang="en-US"/>
              <a:t>络带宽将成为瓶颈。</a:t>
            </a:r>
            <a:endParaRPr lang="zh-CN" altLang="en-US"/>
          </a:p>
          <a:p>
            <a:r>
              <a:rPr lang="zh-CN" altLang="en-US"/>
              <a:t> Remote-Storage（没有调度限制，网络带宽大）</a:t>
            </a:r>
            <a:endParaRPr lang="zh-CN" altLang="en-US"/>
          </a:p>
          <a:p>
            <a:r>
              <a:rPr lang="zh-CN" altLang="en-US"/>
              <a:t>方案：发送函数将输出文件上传到远端存储系统，接受函数执行时下载。</a:t>
            </a:r>
            <a:endParaRPr lang="zh-CN" altLang="en-US"/>
          </a:p>
          <a:p>
            <a:r>
              <a:rPr lang="zh-CN" altLang="en-US"/>
              <a:t>问题：需要与远端存储系统通信两次，通信时延高。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The best data passing method differs in every case.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最佳方案随着函数并发度的变化</a:t>
            </a:r>
            <a:r>
              <a:rPr lang="zh-CN" altLang="en-US"/>
              <a:t>而变化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集中式缓存</a:t>
            </a:r>
            <a:r>
              <a:rPr lang="en-US" altLang="zh-CN"/>
              <a:t> vs </a:t>
            </a:r>
            <a:r>
              <a:rPr lang="zh-CN" altLang="en-US"/>
              <a:t>分布式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7780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55115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464945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21130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2850515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1785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3027680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83865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412615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7995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4589780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45965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40" name="同侧圆角矩形 39"/>
          <p:cNvSpPr/>
          <p:nvPr/>
        </p:nvSpPr>
        <p:spPr>
          <a:xfrm>
            <a:off x="2731770" y="444500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55315" y="456120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42" name="肘形连接符 41"/>
          <p:cNvCxnSpPr>
            <a:stCxn id="5" idx="2"/>
            <a:endCxn id="40" idx="3"/>
          </p:cNvCxnSpPr>
          <p:nvPr/>
        </p:nvCxnSpPr>
        <p:spPr>
          <a:xfrm rot="5400000" flipV="1">
            <a:off x="2230120" y="3245485"/>
            <a:ext cx="835660" cy="156337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2" idx="2"/>
            <a:endCxn id="40" idx="3"/>
          </p:cNvCxnSpPr>
          <p:nvPr/>
        </p:nvCxnSpPr>
        <p:spPr>
          <a:xfrm rot="5400000" flipV="1">
            <a:off x="3011488" y="4026853"/>
            <a:ext cx="835660" cy="635"/>
          </a:xfrm>
          <a:prstGeom prst="bentConnector3">
            <a:avLst>
              <a:gd name="adj1" fmla="val 4996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6" idx="2"/>
            <a:endCxn id="40" idx="3"/>
          </p:cNvCxnSpPr>
          <p:nvPr/>
        </p:nvCxnSpPr>
        <p:spPr>
          <a:xfrm rot="5400000">
            <a:off x="3792538" y="3246438"/>
            <a:ext cx="835660" cy="1561465"/>
          </a:xfrm>
          <a:prstGeom prst="bentConnector3">
            <a:avLst>
              <a:gd name="adj1" fmla="val 4996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250940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51891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8136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1847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93757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374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8008620" y="3839210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035925" y="3959225"/>
            <a:ext cx="93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76" name="肘形连接符 75"/>
          <p:cNvCxnSpPr>
            <a:stCxn id="62" idx="2"/>
            <a:endCxn id="74" idx="3"/>
          </p:cNvCxnSpPr>
          <p:nvPr/>
        </p:nvCxnSpPr>
        <p:spPr>
          <a:xfrm rot="5400000" flipV="1">
            <a:off x="7264400" y="2711450"/>
            <a:ext cx="692785" cy="1562735"/>
          </a:xfrm>
          <a:prstGeom prst="bentConnector3">
            <a:avLst>
              <a:gd name="adj1" fmla="val 50046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6" idx="2"/>
            <a:endCxn id="74" idx="3"/>
          </p:cNvCxnSpPr>
          <p:nvPr/>
        </p:nvCxnSpPr>
        <p:spPr>
          <a:xfrm rot="5400000">
            <a:off x="8045768" y="3492818"/>
            <a:ext cx="692785" cy="3175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2"/>
            <a:endCxn id="74" idx="3"/>
          </p:cNvCxnSpPr>
          <p:nvPr/>
        </p:nvCxnSpPr>
        <p:spPr>
          <a:xfrm rot="5400000">
            <a:off x="8826818" y="2711768"/>
            <a:ext cx="692785" cy="15621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同侧圆角矩形 79"/>
          <p:cNvSpPr/>
          <p:nvPr/>
        </p:nvSpPr>
        <p:spPr>
          <a:xfrm>
            <a:off x="7718425" y="489839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141970" y="501459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82" name="肘形连接符 81"/>
          <p:cNvCxnSpPr>
            <a:stCxn id="79" idx="2"/>
            <a:endCxn id="80" idx="3"/>
          </p:cNvCxnSpPr>
          <p:nvPr/>
        </p:nvCxnSpPr>
        <p:spPr>
          <a:xfrm rot="5400000" flipV="1">
            <a:off x="8189278" y="4671378"/>
            <a:ext cx="453390" cy="635"/>
          </a:xfrm>
          <a:prstGeom prst="bentConnector3">
            <a:avLst>
              <a:gd name="adj1" fmla="val 4993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Idea</a:t>
            </a:r>
            <a:endParaRPr lang="zh-CN" altLang="en-US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730"/>
            <a:ext cx="10910570" cy="5354320"/>
          </a:xfrm>
        </p:spPr>
        <p:txBody>
          <a:bodyPr>
            <a:normAutofit lnSpcReduction="10000"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Challenge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storage：VM direct-passing      latency 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External storage：High throughput for samll files     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I/O rate 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latin typeface="等线" panose="02010600030101010101" charset="-122"/>
              <a:sym typeface="+mn-ea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latin typeface="等线" panose="02010600030101010101" charset="-122"/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b="1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Implementation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Cloudburst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Pywren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636895" y="1988185"/>
            <a:ext cx="259080" cy="1765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954520" y="2314575"/>
            <a:ext cx="259080" cy="1765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Idea</a:t>
            </a:r>
            <a:endParaRPr lang="zh-CN" altLang="en-US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730"/>
            <a:ext cx="10910570" cy="5354320"/>
          </a:xfrm>
        </p:spPr>
        <p:txBody>
          <a:bodyPr>
            <a:normAutofit lnSpcReduction="10000"/>
          </a:bodyPr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集中式缓存</a:t>
            </a:r>
            <a:r>
              <a:rPr lang="en-US" altLang="zh-CN"/>
              <a:t> vs </a:t>
            </a:r>
            <a:r>
              <a:rPr lang="zh-CN" altLang="en-US"/>
              <a:t>分布式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037205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003550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8136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1847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93757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374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3667760" y="3235325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695065" y="3355340"/>
            <a:ext cx="87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77" name="肘形连接符 76"/>
          <p:cNvCxnSpPr>
            <a:stCxn id="66" idx="2"/>
            <a:endCxn id="74" idx="3"/>
          </p:cNvCxnSpPr>
          <p:nvPr/>
        </p:nvCxnSpPr>
        <p:spPr>
          <a:xfrm rot="5400000">
            <a:off x="8045768" y="3492818"/>
            <a:ext cx="692785" cy="3175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2"/>
            <a:endCxn id="74" idx="3"/>
          </p:cNvCxnSpPr>
          <p:nvPr/>
        </p:nvCxnSpPr>
        <p:spPr>
          <a:xfrm rot="5400000">
            <a:off x="8826818" y="2711768"/>
            <a:ext cx="692785" cy="15621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同侧圆角矩形 79"/>
          <p:cNvSpPr/>
          <p:nvPr/>
        </p:nvSpPr>
        <p:spPr>
          <a:xfrm>
            <a:off x="3910330" y="410464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333875" y="42208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667760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4105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331970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8315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029835" y="2407285"/>
            <a:ext cx="485140" cy="4146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96180" y="243078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694045" y="2407285"/>
            <a:ext cx="485140" cy="4146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60390" y="2430145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734560" y="3236595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61865" y="3356610"/>
            <a:ext cx="93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15" name="曲线连接符 14"/>
          <p:cNvCxnSpPr>
            <a:stCxn id="63" idx="2"/>
            <a:endCxn id="79" idx="0"/>
          </p:cNvCxnSpPr>
          <p:nvPr/>
        </p:nvCxnSpPr>
        <p:spPr>
          <a:xfrm rot="5400000" flipV="1">
            <a:off x="3470910" y="2630805"/>
            <a:ext cx="413385" cy="79502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6" idx="2"/>
            <a:endCxn id="79" idx="0"/>
          </p:cNvCxnSpPr>
          <p:nvPr/>
        </p:nvCxnSpPr>
        <p:spPr>
          <a:xfrm rot="5400000" flipV="1">
            <a:off x="3785870" y="2945765"/>
            <a:ext cx="413385" cy="164465"/>
          </a:xfrm>
          <a:prstGeom prst="curvedConnector3">
            <a:avLst>
              <a:gd name="adj1" fmla="val 5007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2"/>
            <a:endCxn id="79" idx="0"/>
          </p:cNvCxnSpPr>
          <p:nvPr/>
        </p:nvCxnSpPr>
        <p:spPr>
          <a:xfrm rot="5400000">
            <a:off x="4117975" y="2778125"/>
            <a:ext cx="413385" cy="499745"/>
          </a:xfrm>
          <a:prstGeom prst="curvedConnector3">
            <a:avLst>
              <a:gd name="adj1" fmla="val 5007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0" idx="2"/>
            <a:endCxn id="13" idx="0"/>
          </p:cNvCxnSpPr>
          <p:nvPr/>
        </p:nvCxnSpPr>
        <p:spPr>
          <a:xfrm rot="5400000">
            <a:off x="4988560" y="2952115"/>
            <a:ext cx="437515" cy="13081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2" idx="2"/>
            <a:endCxn id="13" idx="0"/>
          </p:cNvCxnSpPr>
          <p:nvPr/>
        </p:nvCxnSpPr>
        <p:spPr>
          <a:xfrm rot="5400000">
            <a:off x="5320030" y="2620010"/>
            <a:ext cx="438150" cy="79502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79" idx="2"/>
            <a:endCxn id="80" idx="3"/>
          </p:cNvCxnSpPr>
          <p:nvPr/>
        </p:nvCxnSpPr>
        <p:spPr>
          <a:xfrm rot="5400000" flipV="1">
            <a:off x="4210050" y="3705860"/>
            <a:ext cx="263525" cy="533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3" idx="2"/>
            <a:endCxn id="80" idx="3"/>
          </p:cNvCxnSpPr>
          <p:nvPr/>
        </p:nvCxnSpPr>
        <p:spPr>
          <a:xfrm rot="5400000">
            <a:off x="4744085" y="3706495"/>
            <a:ext cx="262255" cy="533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Data A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nalytics App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lication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7350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143760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tage1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1791970" y="231775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390775" y="231775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990850" y="251396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732405" y="2840355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355465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841875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tage2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49008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508952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568896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188200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674610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tage3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7336155" y="261620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8521700" y="25888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7941945" y="23602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1805305" y="280225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385060" y="277177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曲线连接符 55"/>
          <p:cNvCxnSpPr>
            <a:stCxn id="27" idx="3"/>
            <a:endCxn id="28" idx="1"/>
          </p:cNvCxnSpPr>
          <p:nvPr/>
        </p:nvCxnSpPr>
        <p:spPr>
          <a:xfrm>
            <a:off x="2143760" y="2443480"/>
            <a:ext cx="247015" cy="3175"/>
          </a:xfrm>
          <a:prstGeom prst="curved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54" idx="3"/>
            <a:endCxn id="55" idx="1"/>
          </p:cNvCxnSpPr>
          <p:nvPr/>
        </p:nvCxnSpPr>
        <p:spPr>
          <a:xfrm flipV="1">
            <a:off x="2157095" y="2897505"/>
            <a:ext cx="227965" cy="30480"/>
          </a:xfrm>
          <a:prstGeom prst="curvedConnector3">
            <a:avLst>
              <a:gd name="adj1" fmla="val 501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28" idx="3"/>
            <a:endCxn id="29" idx="1"/>
          </p:cNvCxnSpPr>
          <p:nvPr/>
        </p:nvCxnSpPr>
        <p:spPr>
          <a:xfrm>
            <a:off x="2742565" y="2443480"/>
            <a:ext cx="248285" cy="196215"/>
          </a:xfrm>
          <a:prstGeom prst="curvedConnector3">
            <a:avLst>
              <a:gd name="adj1" fmla="val 5012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55" idx="3"/>
            <a:endCxn id="29" idx="1"/>
          </p:cNvCxnSpPr>
          <p:nvPr/>
        </p:nvCxnSpPr>
        <p:spPr>
          <a:xfrm flipV="1">
            <a:off x="2736850" y="2639695"/>
            <a:ext cx="254000" cy="2578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38" idx="3"/>
            <a:endCxn id="39" idx="1"/>
          </p:cNvCxnSpPr>
          <p:nvPr/>
        </p:nvCxnSpPr>
        <p:spPr>
          <a:xfrm>
            <a:off x="4841875" y="2694940"/>
            <a:ext cx="247650" cy="31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39" idx="3"/>
            <a:endCxn id="40" idx="1"/>
          </p:cNvCxnSpPr>
          <p:nvPr/>
        </p:nvCxnSpPr>
        <p:spPr>
          <a:xfrm>
            <a:off x="5441315" y="2694940"/>
            <a:ext cx="247650" cy="31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7941945" y="28428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8" name="曲线连接符 67"/>
          <p:cNvCxnSpPr>
            <a:stCxn id="46" idx="3"/>
            <a:endCxn id="48" idx="1"/>
          </p:cNvCxnSpPr>
          <p:nvPr/>
        </p:nvCxnSpPr>
        <p:spPr>
          <a:xfrm flipV="1">
            <a:off x="7687945" y="2486025"/>
            <a:ext cx="254000" cy="2559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6" idx="3"/>
            <a:endCxn id="64" idx="1"/>
          </p:cNvCxnSpPr>
          <p:nvPr/>
        </p:nvCxnSpPr>
        <p:spPr>
          <a:xfrm>
            <a:off x="7687945" y="2741930"/>
            <a:ext cx="254000" cy="226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48" idx="3"/>
            <a:endCxn id="47" idx="1"/>
          </p:cNvCxnSpPr>
          <p:nvPr/>
        </p:nvCxnSpPr>
        <p:spPr>
          <a:xfrm>
            <a:off x="8293735" y="2486025"/>
            <a:ext cx="227965" cy="228600"/>
          </a:xfrm>
          <a:prstGeom prst="curvedConnector3">
            <a:avLst>
              <a:gd name="adj1" fmla="val 501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64" idx="3"/>
          </p:cNvCxnSpPr>
          <p:nvPr/>
        </p:nvCxnSpPr>
        <p:spPr>
          <a:xfrm flipV="1">
            <a:off x="8293735" y="2765425"/>
            <a:ext cx="212090" cy="20320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358130" y="2857500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8233410" y="2856230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730625" y="264414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31285" y="264668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43375" y="2639695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711575" y="2870835"/>
            <a:ext cx="558165" cy="1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496050" y="264414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96710" y="264668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08800" y="2639695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477000" y="2870835"/>
            <a:ext cx="558165" cy="1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579495" y="5791835"/>
            <a:ext cx="131445" cy="1504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" name="任意多边形 92"/>
          <p:cNvSpPr/>
          <p:nvPr/>
        </p:nvSpPr>
        <p:spPr>
          <a:xfrm>
            <a:off x="4921250" y="4081145"/>
            <a:ext cx="631825" cy="1466215"/>
          </a:xfrm>
          <a:custGeom>
            <a:avLst/>
            <a:gdLst>
              <a:gd name="connisteX0" fmla="*/ 1596648 w 1596648"/>
              <a:gd name="connsiteY0" fmla="*/ 0 h 1466215"/>
              <a:gd name="connisteX1" fmla="*/ 258 w 1596648"/>
              <a:gd name="connsiteY1" fmla="*/ 471805 h 1466215"/>
              <a:gd name="connisteX2" fmla="*/ 1496318 w 1596648"/>
              <a:gd name="connsiteY2" fmla="*/ 1466215 h 14662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96648" h="1466215">
                <a:moveTo>
                  <a:pt x="1596648" y="0"/>
                </a:moveTo>
                <a:cubicBezTo>
                  <a:pt x="1247398" y="74295"/>
                  <a:pt x="20578" y="178435"/>
                  <a:pt x="258" y="471805"/>
                </a:cubicBezTo>
                <a:cubicBezTo>
                  <a:pt x="-20062" y="765175"/>
                  <a:pt x="1165483" y="1276985"/>
                  <a:pt x="1496318" y="1466215"/>
                </a:cubicBezTo>
              </a:path>
            </a:pathLst>
          </a:cu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sysDot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 and External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cache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2515" y="2829560"/>
            <a:ext cx="6339205" cy="247840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42515" y="5544185"/>
            <a:ext cx="6339205" cy="382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578985" y="554418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Object Storage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425315" y="4445635"/>
            <a:ext cx="2172970" cy="71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620645" y="3166745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102610" y="316674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01290" y="3493135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458845" y="3493135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686050" y="3811905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620645" y="3475990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373755" y="3475990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012440" y="3751580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758690" y="316738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5240655" y="316738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839335" y="349377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596890" y="349377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824095" y="381254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758690" y="347662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511800" y="347662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150485" y="375221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896735" y="319532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7378700" y="319532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977380" y="352171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7734935" y="352171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962140" y="384048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6896735" y="350456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649845" y="350456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288530" y="378015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cxnSp>
        <p:nvCxnSpPr>
          <p:cNvPr id="79" name="直接箭头连接符 78"/>
          <p:cNvCxnSpPr>
            <a:stCxn id="59" idx="3"/>
            <a:endCxn id="67" idx="1"/>
          </p:cNvCxnSpPr>
          <p:nvPr/>
        </p:nvCxnSpPr>
        <p:spPr>
          <a:xfrm>
            <a:off x="4062095" y="3912870"/>
            <a:ext cx="762000" cy="63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6227445" y="3948430"/>
            <a:ext cx="762000" cy="63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422775" y="4450080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Fast Storage N</a:t>
            </a:r>
            <a:r>
              <a:rPr lang="en-US" altLang="zh-CN" b="1">
                <a:solidFill>
                  <a:schemeClr val="tx2"/>
                </a:solidFill>
              </a:rPr>
              <a:t>ode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83" name="曲线连接符 82"/>
          <p:cNvCxnSpPr>
            <a:stCxn id="62" idx="2"/>
            <a:endCxn id="81" idx="0"/>
          </p:cNvCxnSpPr>
          <p:nvPr/>
        </p:nvCxnSpPr>
        <p:spPr>
          <a:xfrm rot="5400000" flipV="1">
            <a:off x="4312920" y="3209925"/>
            <a:ext cx="361315" cy="2117725"/>
          </a:xfrm>
          <a:prstGeom prst="curvedConnector3">
            <a:avLst>
              <a:gd name="adj1" fmla="val 50088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78" idx="2"/>
            <a:endCxn id="81" idx="0"/>
          </p:cNvCxnSpPr>
          <p:nvPr/>
        </p:nvCxnSpPr>
        <p:spPr>
          <a:xfrm rot="5400000">
            <a:off x="6464935" y="3204210"/>
            <a:ext cx="332740" cy="2158365"/>
          </a:xfrm>
          <a:prstGeom prst="curvedConnector3">
            <a:avLst>
              <a:gd name="adj1" fmla="val 49905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70" idx="2"/>
            <a:endCxn id="81" idx="0"/>
          </p:cNvCxnSpPr>
          <p:nvPr/>
        </p:nvCxnSpPr>
        <p:spPr>
          <a:xfrm rot="5400000">
            <a:off x="5382260" y="4259580"/>
            <a:ext cx="360680" cy="2032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62" idx="2"/>
            <a:endCxn id="32" idx="0"/>
          </p:cNvCxnSpPr>
          <p:nvPr/>
        </p:nvCxnSpPr>
        <p:spPr>
          <a:xfrm rot="5400000" flipV="1">
            <a:off x="3720465" y="3802380"/>
            <a:ext cx="1455420" cy="2027555"/>
          </a:xfrm>
          <a:prstGeom prst="curvedConnector3">
            <a:avLst>
              <a:gd name="adj1" fmla="val 87238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78" idx="2"/>
            <a:endCxn id="32" idx="0"/>
          </p:cNvCxnSpPr>
          <p:nvPr/>
        </p:nvCxnSpPr>
        <p:spPr>
          <a:xfrm rot="5400000">
            <a:off x="5873115" y="3705860"/>
            <a:ext cx="1426845" cy="2248535"/>
          </a:xfrm>
          <a:prstGeom prst="curvedConnector3">
            <a:avLst>
              <a:gd name="adj1" fmla="val 8518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54" idx="2"/>
            <a:endCxn id="32" idx="0"/>
          </p:cNvCxnSpPr>
          <p:nvPr/>
        </p:nvCxnSpPr>
        <p:spPr>
          <a:xfrm rot="5400000">
            <a:off x="5294630" y="5327015"/>
            <a:ext cx="384810" cy="4953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 and External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cache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使用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cache(VM cache)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缓存单个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中每个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function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产生的数据，这样根据动态维护的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DAG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图就可以从其他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中通过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Direct-Passing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的方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式直接获取当前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task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需要的数据，减少与后端数据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库的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交互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685800" lvl="1" indent="-22860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使用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External cache(Fast storage node)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缓存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上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产生的中间数据，该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function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在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该节点上进行读取和更新，减少与后端数据库的交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互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59220" y="2189480"/>
            <a:ext cx="4872355" cy="247840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7515225" y="3380740"/>
            <a:ext cx="1393825" cy="1516380"/>
          </a:xfrm>
          <a:custGeom>
            <a:avLst/>
            <a:gdLst>
              <a:gd name="connisteX0" fmla="*/ 47355 w 1393555"/>
              <a:gd name="connsiteY0" fmla="*/ 0 h 1516380"/>
              <a:gd name="connisteX1" fmla="*/ 157845 w 1393555"/>
              <a:gd name="connsiteY1" fmla="*/ 933450 h 1516380"/>
              <a:gd name="connisteX2" fmla="*/ 1393555 w 1393555"/>
              <a:gd name="connsiteY2" fmla="*/ 1516380 h 15163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93555" h="1516380">
                <a:moveTo>
                  <a:pt x="47355" y="0"/>
                </a:moveTo>
                <a:cubicBezTo>
                  <a:pt x="44815" y="175260"/>
                  <a:pt x="-111395" y="629920"/>
                  <a:pt x="157845" y="933450"/>
                </a:cubicBezTo>
                <a:cubicBezTo>
                  <a:pt x="427085" y="1236980"/>
                  <a:pt x="1148445" y="1418590"/>
                  <a:pt x="1393555" y="151638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480810" y="4904105"/>
            <a:ext cx="4872990" cy="382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055610" y="490410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Object Storage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851775" y="3794760"/>
            <a:ext cx="2172970" cy="71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779895" y="247650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261860" y="247650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60540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618095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845300" y="312166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779895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533005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171690" y="306133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542780" y="247650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0024745" y="247650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623425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0380980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9608185" y="312166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542780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295890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934575" y="306133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852410" y="3794760"/>
            <a:ext cx="223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Fast Storage N</a:t>
            </a:r>
            <a:r>
              <a:rPr lang="en-US" altLang="zh-CN" b="1">
                <a:solidFill>
                  <a:schemeClr val="tx2"/>
                </a:solidFill>
              </a:rPr>
              <a:t>ode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4" name="直接箭头连接符 3"/>
          <p:cNvCxnSpPr>
            <a:stCxn id="59" idx="3"/>
            <a:endCxn id="75" idx="1"/>
          </p:cNvCxnSpPr>
          <p:nvPr/>
        </p:nvCxnSpPr>
        <p:spPr>
          <a:xfrm>
            <a:off x="8221345" y="3222625"/>
            <a:ext cx="1386840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4" idx="2"/>
            <a:endCxn id="32" idx="0"/>
          </p:cNvCxnSpPr>
          <p:nvPr/>
        </p:nvCxnSpPr>
        <p:spPr>
          <a:xfrm>
            <a:off x="8938260" y="4508500"/>
            <a:ext cx="635" cy="39560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8949055" y="3370580"/>
            <a:ext cx="1500505" cy="1526540"/>
          </a:xfrm>
          <a:custGeom>
            <a:avLst/>
            <a:gdLst>
              <a:gd name="connisteX0" fmla="*/ 1426210 w 1500456"/>
              <a:gd name="connsiteY0" fmla="*/ 0 h 1526540"/>
              <a:gd name="connisteX1" fmla="*/ 1345565 w 1500456"/>
              <a:gd name="connsiteY1" fmla="*/ 1003935 h 1526540"/>
              <a:gd name="connisteX2" fmla="*/ 0 w 1500456"/>
              <a:gd name="connsiteY2" fmla="*/ 1526540 h 15265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00456" h="1526540">
                <a:moveTo>
                  <a:pt x="1426210" y="0"/>
                </a:moveTo>
                <a:cubicBezTo>
                  <a:pt x="1437005" y="190500"/>
                  <a:pt x="1630680" y="698500"/>
                  <a:pt x="1345565" y="1003935"/>
                </a:cubicBezTo>
                <a:cubicBezTo>
                  <a:pt x="1060450" y="1309370"/>
                  <a:pt x="267335" y="1442085"/>
                  <a:pt x="0" y="152654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62" idx="2"/>
            <a:endCxn id="81" idx="0"/>
          </p:cNvCxnSpPr>
          <p:nvPr/>
        </p:nvCxnSpPr>
        <p:spPr>
          <a:xfrm>
            <a:off x="7593965" y="3398520"/>
            <a:ext cx="1376045" cy="39624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0"/>
          </p:cNvCxnSpPr>
          <p:nvPr/>
        </p:nvCxnSpPr>
        <p:spPr>
          <a:xfrm flipH="1">
            <a:off x="8888730" y="3370580"/>
            <a:ext cx="1486535" cy="42164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Application-aware Data Passing</a:t>
            </a:r>
            <a:r>
              <a:rPr lang="en-US" altLang="zh-CN" baseline="30000"/>
              <a:t>[2]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1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Challenge</a:t>
            </a:r>
            <a:endParaRPr lang="en-US" altLang="zh-CN" b="1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VM-Storage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Direct-Passing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Remote-Storage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Sonic: Application-aware Data Passing for Chained Serverless Applications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945" y="2235200"/>
            <a:ext cx="824865" cy="10280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70" y="3566160"/>
            <a:ext cx="1263015" cy="139763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55" y="5266690"/>
            <a:ext cx="944245" cy="1317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185" y="2235200"/>
            <a:ext cx="6231890" cy="3017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09185" y="5701665"/>
            <a:ext cx="724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Execution time comparison with Remote storage, VM storage,</a:t>
            </a:r>
            <a:endParaRPr lang="zh-CN" altLang="en-US"/>
          </a:p>
          <a:p>
            <a:r>
              <a:rPr lang="zh-CN" altLang="en-US"/>
              <a:t>and Direct-Passing for the LightGBM application with Fanout = 1, 3, 12.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Serverless </a:t>
            </a:r>
            <a:r>
              <a:rPr lang="zh-CN" altLang="en-US"/>
              <a:t>计算模型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18205" y="1710690"/>
            <a:ext cx="129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b="1"/>
          </a:p>
        </p:txBody>
      </p:sp>
      <p:cxnSp>
        <p:nvCxnSpPr>
          <p:cNvPr id="83" name="直接箭头连接符 82"/>
          <p:cNvCxnSpPr/>
          <p:nvPr/>
        </p:nvCxnSpPr>
        <p:spPr>
          <a:xfrm>
            <a:off x="3253740" y="3388360"/>
            <a:ext cx="369570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498600" y="3023235"/>
            <a:ext cx="102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4159250" y="440880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FaaS</a:t>
            </a:r>
            <a:endParaRPr lang="en-US" altLang="zh-CN" b="1"/>
          </a:p>
        </p:txBody>
      </p:sp>
      <p:sp>
        <p:nvSpPr>
          <p:cNvPr id="86" name="文本框 85"/>
          <p:cNvSpPr txBox="1"/>
          <p:nvPr/>
        </p:nvSpPr>
        <p:spPr>
          <a:xfrm>
            <a:off x="8427720" y="4408805"/>
            <a:ext cx="77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BaaS</a:t>
            </a:r>
            <a:endParaRPr lang="en-US" altLang="zh-CN" b="1"/>
          </a:p>
        </p:txBody>
      </p:sp>
      <p:sp>
        <p:nvSpPr>
          <p:cNvPr id="87" name="左右箭头 86"/>
          <p:cNvSpPr/>
          <p:nvPr/>
        </p:nvSpPr>
        <p:spPr>
          <a:xfrm>
            <a:off x="5530850" y="3236595"/>
            <a:ext cx="2307590" cy="497205"/>
          </a:xfrm>
          <a:prstGeom prst="leftRightArrow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51855" y="3301365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data</a:t>
            </a:r>
            <a:r>
              <a:rPr lang="zh-CN" altLang="en-US"/>
              <a:t>、</a:t>
            </a:r>
            <a:r>
              <a:rPr lang="en-US" altLang="zh-CN"/>
              <a:t>state</a:t>
            </a:r>
            <a:endParaRPr lang="en-US" altLang="zh-CN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1414145" y="3391535"/>
            <a:ext cx="1064895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040" y="3027045"/>
            <a:ext cx="774700" cy="867410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3678555" y="2544445"/>
            <a:ext cx="1764665" cy="181927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45" y="2797175"/>
            <a:ext cx="568325" cy="555625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45" y="3462020"/>
            <a:ext cx="568325" cy="555625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195" y="2797175"/>
            <a:ext cx="568325" cy="555625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95" y="3462020"/>
            <a:ext cx="568325" cy="555625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7933690" y="2576195"/>
            <a:ext cx="1764665" cy="181927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678555" y="4017645"/>
            <a:ext cx="1831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stateless function</a:t>
            </a:r>
            <a:endParaRPr lang="en-US" altLang="zh-CN" sz="1600"/>
          </a:p>
        </p:txBody>
      </p:sp>
      <p:sp>
        <p:nvSpPr>
          <p:cNvPr id="98" name="文本框 97"/>
          <p:cNvSpPr txBox="1"/>
          <p:nvPr/>
        </p:nvSpPr>
        <p:spPr>
          <a:xfrm>
            <a:off x="2955290" y="5168265"/>
            <a:ext cx="595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Serverless computing  architecture</a:t>
            </a:r>
            <a:r>
              <a:rPr lang="en-US" altLang="zh-CN" sz="2000"/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820" y="2967355"/>
            <a:ext cx="845185" cy="1193165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550" y="3442335"/>
            <a:ext cx="753110" cy="921385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030" y="2642235"/>
            <a:ext cx="686435" cy="7785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AWS </a:t>
            </a:r>
            <a:r>
              <a:rPr lang="en-US" altLang="zh-CN"/>
              <a:t>logo</a:t>
            </a:r>
            <a:endParaRPr lang="en-US" altLang="zh-CN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1898015"/>
            <a:ext cx="1946910" cy="220408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030" y="2638425"/>
            <a:ext cx="1105535" cy="125222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97280" y="4102100"/>
            <a:ext cx="1911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2000" b="1"/>
              <a:t>Amazon DynamoDB</a:t>
            </a:r>
            <a:endParaRPr lang="en-US" altLang="zh-CN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3636645" y="3890645"/>
            <a:ext cx="16783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2000" b="1"/>
              <a:t>Amazon E</a:t>
            </a:r>
            <a:r>
              <a:rPr lang="en-US" altLang="zh-CN" sz="2000" b="1"/>
              <a:t>lastiCache</a:t>
            </a:r>
            <a:endParaRPr lang="en-US" altLang="zh-CN" sz="2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260" y="2295525"/>
            <a:ext cx="1395730" cy="1504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20435" y="3890645"/>
            <a:ext cx="1643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 b="1"/>
              <a:t>Amazon S3</a:t>
            </a:r>
            <a:endParaRPr lang="en-US" altLang="zh-CN" sz="2000" b="1"/>
          </a:p>
        </p:txBody>
      </p:sp>
      <p:sp>
        <p:nvSpPr>
          <p:cNvPr id="7" name="圆角矩形 6"/>
          <p:cNvSpPr/>
          <p:nvPr/>
        </p:nvSpPr>
        <p:spPr>
          <a:xfrm>
            <a:off x="8862695" y="3125470"/>
            <a:ext cx="793115" cy="7594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18880" y="3186430"/>
            <a:ext cx="893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sandbox</a:t>
            </a:r>
            <a:endParaRPr lang="en-US" altLang="zh-CN" sz="1400"/>
          </a:p>
        </p:txBody>
      </p:sp>
      <p:pic>
        <p:nvPicPr>
          <p:cNvPr id="9" name="图片 8" descr="lambda"/>
          <p:cNvPicPr>
            <a:picLocks noChangeAspect="1"/>
          </p:cNvPicPr>
          <p:nvPr/>
        </p:nvPicPr>
        <p:blipFill>
          <a:blip r:embed="rId4"/>
          <a:srcRect l="-1682" t="-935"/>
          <a:stretch>
            <a:fillRect/>
          </a:stretch>
        </p:blipFill>
        <p:spPr>
          <a:xfrm>
            <a:off x="9067800" y="3431540"/>
            <a:ext cx="382270" cy="382270"/>
          </a:xfrm>
          <a:prstGeom prst="ellipse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 </a:t>
            </a:r>
            <a:r>
              <a:rPr lang="en-US" altLang="zh-CN"/>
              <a:t>analytics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1687830" y="1886585"/>
            <a:ext cx="5962015" cy="264795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861185" y="1998345"/>
            <a:ext cx="2478405" cy="95821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61515" y="2557780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01435" y="404685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3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860550" y="3117850"/>
            <a:ext cx="3839845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61515" y="4046855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585845" y="209550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701415" y="241300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701415" y="263398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701415" y="21920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110480" y="209613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226050" y="240220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226050" y="262318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226050" y="218122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5" idx="3"/>
            <a:endCxn id="29" idx="1"/>
          </p:cNvCxnSpPr>
          <p:nvPr/>
        </p:nvCxnSpPr>
        <p:spPr>
          <a:xfrm flipV="1">
            <a:off x="4059555" y="2256155"/>
            <a:ext cx="1166495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3"/>
            <a:endCxn id="27" idx="1"/>
          </p:cNvCxnSpPr>
          <p:nvPr/>
        </p:nvCxnSpPr>
        <p:spPr>
          <a:xfrm>
            <a:off x="4059555" y="2266950"/>
            <a:ext cx="1166495" cy="210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3"/>
            <a:endCxn id="28" idx="1"/>
          </p:cNvCxnSpPr>
          <p:nvPr/>
        </p:nvCxnSpPr>
        <p:spPr>
          <a:xfrm>
            <a:off x="4059555" y="2266950"/>
            <a:ext cx="1166495" cy="431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3" idx="3"/>
            <a:endCxn id="29" idx="1"/>
          </p:cNvCxnSpPr>
          <p:nvPr/>
        </p:nvCxnSpPr>
        <p:spPr>
          <a:xfrm flipV="1">
            <a:off x="4059555" y="2256155"/>
            <a:ext cx="1166495" cy="231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3"/>
            <a:endCxn id="27" idx="1"/>
          </p:cNvCxnSpPr>
          <p:nvPr/>
        </p:nvCxnSpPr>
        <p:spPr>
          <a:xfrm flipV="1">
            <a:off x="4059555" y="2477135"/>
            <a:ext cx="1166495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3" idx="3"/>
            <a:endCxn id="28" idx="1"/>
          </p:cNvCxnSpPr>
          <p:nvPr/>
        </p:nvCxnSpPr>
        <p:spPr>
          <a:xfrm>
            <a:off x="4059555" y="2487930"/>
            <a:ext cx="1166495" cy="2101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3"/>
            <a:endCxn id="29" idx="1"/>
          </p:cNvCxnSpPr>
          <p:nvPr/>
        </p:nvCxnSpPr>
        <p:spPr>
          <a:xfrm flipV="1">
            <a:off x="4059555" y="2256155"/>
            <a:ext cx="1166495" cy="452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3"/>
            <a:endCxn id="27" idx="1"/>
          </p:cNvCxnSpPr>
          <p:nvPr/>
        </p:nvCxnSpPr>
        <p:spPr>
          <a:xfrm flipV="1">
            <a:off x="4059555" y="2477135"/>
            <a:ext cx="1166495" cy="231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4" idx="3"/>
          </p:cNvCxnSpPr>
          <p:nvPr/>
        </p:nvCxnSpPr>
        <p:spPr>
          <a:xfrm flipV="1">
            <a:off x="4059555" y="2702560"/>
            <a:ext cx="115252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321560" y="318897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2437130" y="326390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437130" y="349250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3383280" y="318389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498850" y="325882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498850" y="34874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3" idx="3"/>
            <a:endCxn id="46" idx="1"/>
          </p:cNvCxnSpPr>
          <p:nvPr/>
        </p:nvCxnSpPr>
        <p:spPr>
          <a:xfrm flipV="1">
            <a:off x="2795270" y="3333750"/>
            <a:ext cx="7035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  <a:endCxn id="47" idx="1"/>
          </p:cNvCxnSpPr>
          <p:nvPr/>
        </p:nvCxnSpPr>
        <p:spPr>
          <a:xfrm flipV="1">
            <a:off x="2795270" y="3562350"/>
            <a:ext cx="7035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383280" y="380873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3498850" y="38836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3498850" y="41122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4810760" y="3178175"/>
            <a:ext cx="58928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4926330" y="333375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926330" y="35744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4926330" y="384683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4926330" y="411924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55" idx="3"/>
            <a:endCxn id="60" idx="1"/>
          </p:cNvCxnSpPr>
          <p:nvPr/>
        </p:nvCxnSpPr>
        <p:spPr>
          <a:xfrm flipV="1">
            <a:off x="3856990" y="3921760"/>
            <a:ext cx="1069340" cy="36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3"/>
            <a:endCxn id="61" idx="1"/>
          </p:cNvCxnSpPr>
          <p:nvPr/>
        </p:nvCxnSpPr>
        <p:spPr>
          <a:xfrm>
            <a:off x="3856990" y="4187190"/>
            <a:ext cx="106934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6" idx="3"/>
            <a:endCxn id="58" idx="1"/>
          </p:cNvCxnSpPr>
          <p:nvPr/>
        </p:nvCxnSpPr>
        <p:spPr>
          <a:xfrm>
            <a:off x="3856990" y="3333750"/>
            <a:ext cx="1069340" cy="74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3"/>
            <a:endCxn id="59" idx="1"/>
          </p:cNvCxnSpPr>
          <p:nvPr/>
        </p:nvCxnSpPr>
        <p:spPr>
          <a:xfrm>
            <a:off x="3856990" y="3562350"/>
            <a:ext cx="1069340" cy="869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6667500" y="287147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6783070" y="317754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6783070" y="33985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6783070" y="29565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29" idx="3"/>
            <a:endCxn id="69" idx="1"/>
          </p:cNvCxnSpPr>
          <p:nvPr/>
        </p:nvCxnSpPr>
        <p:spPr>
          <a:xfrm>
            <a:off x="5584190" y="225615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7" idx="3"/>
            <a:endCxn id="67" idx="1"/>
          </p:cNvCxnSpPr>
          <p:nvPr/>
        </p:nvCxnSpPr>
        <p:spPr>
          <a:xfrm>
            <a:off x="5584190" y="247713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8" idx="3"/>
            <a:endCxn id="68" idx="1"/>
          </p:cNvCxnSpPr>
          <p:nvPr/>
        </p:nvCxnSpPr>
        <p:spPr>
          <a:xfrm>
            <a:off x="5584190" y="269811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8" idx="3"/>
          </p:cNvCxnSpPr>
          <p:nvPr/>
        </p:nvCxnSpPr>
        <p:spPr>
          <a:xfrm flipV="1">
            <a:off x="5284470" y="3037840"/>
            <a:ext cx="1482090" cy="370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9" idx="3"/>
            <a:endCxn id="67" idx="1"/>
          </p:cNvCxnSpPr>
          <p:nvPr/>
        </p:nvCxnSpPr>
        <p:spPr>
          <a:xfrm flipV="1">
            <a:off x="5284470" y="3252470"/>
            <a:ext cx="1498600" cy="396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0" idx="3"/>
            <a:endCxn id="68" idx="1"/>
          </p:cNvCxnSpPr>
          <p:nvPr/>
        </p:nvCxnSpPr>
        <p:spPr>
          <a:xfrm flipV="1">
            <a:off x="5284470" y="3473450"/>
            <a:ext cx="1498600" cy="448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8" idx="3"/>
            <a:endCxn id="67" idx="1"/>
          </p:cNvCxnSpPr>
          <p:nvPr/>
        </p:nvCxnSpPr>
        <p:spPr>
          <a:xfrm flipV="1">
            <a:off x="5284470" y="3252470"/>
            <a:ext cx="1498600" cy="156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8" idx="3"/>
            <a:endCxn id="68" idx="1"/>
          </p:cNvCxnSpPr>
          <p:nvPr/>
        </p:nvCxnSpPr>
        <p:spPr>
          <a:xfrm>
            <a:off x="5284470" y="3408680"/>
            <a:ext cx="1498600" cy="647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9" idx="3"/>
          </p:cNvCxnSpPr>
          <p:nvPr/>
        </p:nvCxnSpPr>
        <p:spPr>
          <a:xfrm flipV="1">
            <a:off x="5284470" y="3037840"/>
            <a:ext cx="1492250" cy="611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3"/>
          </p:cNvCxnSpPr>
          <p:nvPr/>
        </p:nvCxnSpPr>
        <p:spPr>
          <a:xfrm flipV="1">
            <a:off x="5284470" y="3495040"/>
            <a:ext cx="1471930" cy="154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0" idx="3"/>
            <a:endCxn id="69" idx="1"/>
          </p:cNvCxnSpPr>
          <p:nvPr/>
        </p:nvCxnSpPr>
        <p:spPr>
          <a:xfrm flipV="1">
            <a:off x="5284470" y="3031490"/>
            <a:ext cx="1498600" cy="890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0" idx="3"/>
            <a:endCxn id="67" idx="1"/>
          </p:cNvCxnSpPr>
          <p:nvPr/>
        </p:nvCxnSpPr>
        <p:spPr>
          <a:xfrm flipV="1">
            <a:off x="5284470" y="3252470"/>
            <a:ext cx="1498600" cy="669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3"/>
            <a:endCxn id="69" idx="1"/>
          </p:cNvCxnSpPr>
          <p:nvPr/>
        </p:nvCxnSpPr>
        <p:spPr>
          <a:xfrm flipV="1">
            <a:off x="5284470" y="3031490"/>
            <a:ext cx="1498600" cy="1162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7" idx="1"/>
          </p:cNvCxnSpPr>
          <p:nvPr/>
        </p:nvCxnSpPr>
        <p:spPr>
          <a:xfrm flipV="1">
            <a:off x="5284470" y="3252470"/>
            <a:ext cx="1498600" cy="9417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1" idx="3"/>
            <a:endCxn id="68" idx="1"/>
          </p:cNvCxnSpPr>
          <p:nvPr/>
        </p:nvCxnSpPr>
        <p:spPr>
          <a:xfrm flipV="1">
            <a:off x="5284470" y="3473450"/>
            <a:ext cx="1498600" cy="7207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788160" y="3178175"/>
            <a:ext cx="772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accent4">
                    <a:lumMod val="75000"/>
                  </a:schemeClr>
                </a:solidFill>
              </a:rPr>
              <a:t>Task</a:t>
            </a:r>
            <a:endParaRPr lang="en-US" altLang="zh-CN" sz="160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1336</Words>
  <Application>WPS 演示</Application>
  <PresentationFormat>宽屏</PresentationFormat>
  <Paragraphs>225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等线</vt:lpstr>
      <vt:lpstr>微软雅黑</vt:lpstr>
      <vt:lpstr>Calibri</vt:lpstr>
      <vt:lpstr>Arial Unicode MS</vt:lpstr>
      <vt:lpstr>Office 主题​​</vt:lpstr>
      <vt:lpstr>集中式缓存 vs 分布式缓存</vt:lpstr>
      <vt:lpstr>集中式缓存 vs 分布式缓存</vt:lpstr>
      <vt:lpstr>idea</vt:lpstr>
      <vt:lpstr>Idea</vt:lpstr>
      <vt:lpstr>Idea</vt:lpstr>
      <vt:lpstr>Application-aware Data Passing[2]</vt:lpstr>
      <vt:lpstr>Serverless 计算模型</vt:lpstr>
      <vt:lpstr>AWS logo</vt:lpstr>
      <vt:lpstr>Data analytics</vt:lpstr>
      <vt:lpstr>Idea</vt:lpstr>
      <vt:lpstr>Idea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青年</cp:lastModifiedBy>
  <cp:revision>162</cp:revision>
  <dcterms:created xsi:type="dcterms:W3CDTF">2019-06-19T02:08:00Z</dcterms:created>
  <dcterms:modified xsi:type="dcterms:W3CDTF">2022-03-07T02:04:45Z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9C1B01254EB94EA2A765151C8AA90095</vt:lpwstr>
  </property>
</Properties>
</file>