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7" r:id="rId3"/>
    <p:sldId id="311" r:id="rId4"/>
    <p:sldId id="295" r:id="rId6"/>
    <p:sldId id="265" r:id="rId7"/>
    <p:sldId id="313" r:id="rId8"/>
    <p:sldId id="318" r:id="rId9"/>
    <p:sldId id="315" r:id="rId10"/>
    <p:sldId id="319" r:id="rId11"/>
    <p:sldId id="316" r:id="rId12"/>
    <p:sldId id="282" r:id="rId13"/>
    <p:sldId id="320" r:id="rId14"/>
    <p:sldId id="317" r:id="rId15"/>
    <p:sldId id="283" r:id="rId16"/>
    <p:sldId id="328" r:id="rId17"/>
    <p:sldId id="266" r:id="rId18"/>
    <p:sldId id="330" r:id="rId19"/>
    <p:sldId id="329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44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image" Target="../media/image1.jpeg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7.xml"/><Relationship Id="rId2" Type="http://schemas.openxmlformats.org/officeDocument/2006/relationships/image" Target="../media/image7.png"/><Relationship Id="rId1" Type="http://schemas.openxmlformats.org/officeDocument/2006/relationships/tags" Target="../tags/tag76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81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82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3.xml"/><Relationship Id="rId2" Type="http://schemas.openxmlformats.org/officeDocument/2006/relationships/image" Target="../media/image4.png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6975" y="342265"/>
            <a:ext cx="9799320" cy="713105"/>
          </a:xfrm>
        </p:spPr>
        <p:txBody>
          <a:bodyPr>
            <a:normAutofit fontScale="90000"/>
          </a:bodyPr>
          <a:p>
            <a:r>
              <a:rPr lang="en-US" altLang="zh-CN"/>
              <a:t>O</a:t>
            </a:r>
            <a:r>
              <a:rPr lang="en-US" altLang="zh-CN"/>
              <a:t>verlay N</a:t>
            </a:r>
            <a:r>
              <a:rPr lang="en-US" altLang="zh-CN"/>
              <a:t>etwork </a:t>
            </a:r>
            <a:endParaRPr lang="en-US" altLang="zh-CN"/>
          </a:p>
        </p:txBody>
      </p:sp>
      <p:pic>
        <p:nvPicPr>
          <p:cNvPr id="5" name="图片 4" descr="src=http___pic2.zhimg.com_v2-63997184325ff1f331454c8d9ae0a495_1200x500.jpg&amp;refer=http___pic2.zhim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495" y="1242060"/>
            <a:ext cx="8588375" cy="43738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389870" y="5984875"/>
            <a:ext cx="16389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李涛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/>
              <a:t>2021/5/3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cs typeface="Arial" panose="020B0604020202020204" pitchFamily="34" charset="0"/>
                <a:sym typeface="+mn-ea"/>
              </a:rPr>
              <a:t>F</a:t>
            </a:r>
            <a:r>
              <a:rPr lang="en-US">
                <a:cs typeface="Arial" panose="020B0604020202020204" pitchFamily="34" charset="0"/>
                <a:sym typeface="+mn-ea"/>
              </a:rPr>
              <a:t>lowlet</a:t>
            </a:r>
            <a:endParaRPr lang="en-US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/>
        <p:txBody>
          <a:bodyPr>
            <a:normAutofit/>
          </a:bodyPr>
          <a:p>
            <a:pPr marL="228600" lvl="0" indent="-228600">
              <a:lnSpc>
                <a:spcPct val="130000"/>
              </a:lnSpc>
              <a:buFont typeface="Arial" panose="020B0604020202020204" pitchFamily="34" charset="0"/>
              <a:buChar char="●"/>
            </a:pPr>
            <a:r>
              <a:rPr lang="en-US" altLang="zh-CN" sz="2400" b="1">
                <a:sym typeface="+mn-ea"/>
              </a:rPr>
              <a:t>Do flowlets really exist</a:t>
            </a:r>
            <a:r>
              <a:rPr lang="zh-CN" altLang="en-US" sz="2400" b="1">
                <a:sym typeface="+mn-ea"/>
              </a:rPr>
              <a:t>？</a:t>
            </a:r>
            <a:endParaRPr lang="zh-CN" altLang="en-US" sz="2400" b="1">
              <a:sym typeface="+mn-ea"/>
            </a:endParaRPr>
          </a:p>
          <a:p>
            <a:pPr marL="685800" lvl="1" indent="-228600">
              <a:lnSpc>
                <a:spcPct val="130000"/>
              </a:lnSpc>
              <a:buFont typeface="Arial" panose="020B0604020202020204" pitchFamily="34" charset="0"/>
              <a:buChar char="●"/>
            </a:pPr>
            <a:r>
              <a:rPr lang="zh-CN" altLang="en-US" sz="2130" b="1">
                <a:sym typeface="+mn-ea"/>
              </a:rPr>
              <a:t>真实的数据流是否具有时间上分布的</a:t>
            </a:r>
            <a:r>
              <a:rPr lang="zh-CN" altLang="en-US" sz="2130" b="1">
                <a:sym typeface="+mn-ea"/>
              </a:rPr>
              <a:t>不均匀性</a:t>
            </a:r>
            <a:endParaRPr lang="zh-CN" altLang="en-US" sz="2130" b="1">
              <a:sym typeface="+mn-ea"/>
            </a:endParaRPr>
          </a:p>
          <a:p>
            <a:pPr marL="685800" lvl="1" indent="-228600">
              <a:lnSpc>
                <a:spcPct val="130000"/>
              </a:lnSpc>
              <a:buFont typeface="Arial" panose="020B0604020202020204" pitchFamily="34" charset="0"/>
              <a:buChar char="●"/>
            </a:pPr>
            <a:r>
              <a:rPr lang="zh-CN" altLang="en-US" sz="2130" b="1">
                <a:sym typeface="+mn-ea"/>
              </a:rPr>
              <a:t>还是说需要在交换机上设立</a:t>
            </a:r>
            <a:r>
              <a:rPr lang="en-US" altLang="zh-CN" sz="2130" b="1">
                <a:sym typeface="+mn-ea"/>
              </a:rPr>
              <a:t>buffer</a:t>
            </a:r>
            <a:endParaRPr lang="zh-CN" altLang="en-US" sz="2130" b="1">
              <a:sym typeface="+mn-ea"/>
            </a:endParaRPr>
          </a:p>
          <a:p>
            <a:pPr marL="0" lvl="0" indent="0">
              <a:lnSpc>
                <a:spcPct val="130000"/>
              </a:lnSpc>
              <a:buFont typeface="Wingdings" panose="05000000000000000000" charset="0"/>
              <a:buNone/>
            </a:pPr>
            <a:endParaRPr lang="zh-CN" altLang="en-US" sz="2250">
              <a:sym typeface="+mn-ea"/>
            </a:endParaRPr>
          </a:p>
          <a:p>
            <a:pPr marL="0" lvl="0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zh-CN" altLang="en-US" sz="225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0" lvl="0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zh-CN" altLang="en-US" sz="225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9455" y="3130550"/>
            <a:ext cx="5829300" cy="36969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029450" y="3554095"/>
            <a:ext cx="403225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当同一条</a:t>
            </a:r>
            <a:r>
              <a:rPr lang="en-US" altLang="zh-CN" sz="2400" b="1"/>
              <a:t>flow</a:t>
            </a:r>
            <a:r>
              <a:rPr lang="zh-CN" altLang="en-US" sz="2400" b="1"/>
              <a:t>上的</a:t>
            </a:r>
            <a:r>
              <a:rPr lang="en-US" altLang="zh-CN" sz="2400" b="1"/>
              <a:t>packet</a:t>
            </a:r>
            <a:r>
              <a:rPr lang="zh-CN" altLang="en-US" sz="2400" b="1"/>
              <a:t>的到达间隔大于</a:t>
            </a:r>
            <a:r>
              <a:rPr lang="en-US" altLang="zh-CN" sz="2400" b="1"/>
              <a:t>timeout δ</a:t>
            </a:r>
            <a:r>
              <a:rPr lang="zh-CN" altLang="en-US" sz="2400" b="1"/>
              <a:t>时，产生新的</a:t>
            </a:r>
            <a:r>
              <a:rPr lang="en-US" altLang="zh-CN" sz="2400" b="1"/>
              <a:t>flowlet</a:t>
            </a:r>
            <a:r>
              <a:rPr lang="zh-CN" altLang="en-US" sz="2400" b="1"/>
              <a:t>，</a:t>
            </a:r>
            <a:r>
              <a:rPr lang="en-US" altLang="zh-CN" sz="2400" b="1"/>
              <a:t>flowlet</a:t>
            </a:r>
            <a:r>
              <a:rPr lang="zh-CN" altLang="en-US" sz="2400" b="1"/>
              <a:t>的数量加一</a:t>
            </a:r>
            <a:endParaRPr lang="zh-CN" altLang="en-US" sz="2400" b="1"/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cs typeface="Arial" panose="020B0604020202020204" pitchFamily="34" charset="0"/>
                <a:sym typeface="+mn-ea"/>
              </a:rPr>
              <a:t>F</a:t>
            </a:r>
            <a:r>
              <a:rPr lang="en-US">
                <a:cs typeface="Arial" panose="020B0604020202020204" pitchFamily="34" charset="0"/>
                <a:sym typeface="+mn-ea"/>
              </a:rPr>
              <a:t>lowlet</a:t>
            </a:r>
            <a:endParaRPr lang="en-US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/>
        <p:txBody>
          <a:bodyPr>
            <a:normAutofit/>
          </a:bodyPr>
          <a:p>
            <a:pPr marL="228600" lvl="0" indent="-228600">
              <a:lnSpc>
                <a:spcPct val="130000"/>
              </a:lnSpc>
              <a:buFont typeface="Arial" panose="020B0604020202020204" pitchFamily="34" charset="0"/>
              <a:buChar char="●"/>
            </a:pPr>
            <a:r>
              <a:rPr lang="en-US" altLang="zh-CN" sz="2400" b="1">
                <a:sym typeface="+mn-ea"/>
              </a:rPr>
              <a:t>Do flowlets really exist</a:t>
            </a:r>
            <a:r>
              <a:rPr lang="zh-CN" altLang="en-US" sz="2400" b="1">
                <a:sym typeface="+mn-ea"/>
              </a:rPr>
              <a:t>？</a:t>
            </a:r>
            <a:endParaRPr lang="zh-CN" altLang="en-US" sz="2400" b="1">
              <a:sym typeface="+mn-ea"/>
            </a:endParaRPr>
          </a:p>
          <a:p>
            <a:pPr marL="685800" lvl="1" indent="-228600">
              <a:lnSpc>
                <a:spcPct val="130000"/>
              </a:lnSpc>
              <a:buFont typeface="Arial" panose="020B0604020202020204" pitchFamily="34" charset="0"/>
              <a:buChar char="●"/>
            </a:pPr>
            <a:r>
              <a:rPr lang="zh-CN" altLang="en-US" sz="2130" b="1">
                <a:sym typeface="+mn-ea"/>
              </a:rPr>
              <a:t>真实的数据流是否具有时间上分布的</a:t>
            </a:r>
            <a:r>
              <a:rPr lang="zh-CN" altLang="en-US" sz="2130" b="1">
                <a:sym typeface="+mn-ea"/>
              </a:rPr>
              <a:t>不均匀性</a:t>
            </a:r>
            <a:endParaRPr lang="zh-CN" altLang="en-US" sz="2130" b="1">
              <a:sym typeface="+mn-ea"/>
            </a:endParaRPr>
          </a:p>
          <a:p>
            <a:pPr marL="685800" lvl="1" indent="-228600">
              <a:lnSpc>
                <a:spcPct val="130000"/>
              </a:lnSpc>
              <a:buFont typeface="Arial" panose="020B0604020202020204" pitchFamily="34" charset="0"/>
              <a:buChar char="●"/>
            </a:pPr>
            <a:r>
              <a:rPr lang="zh-CN" altLang="en-US" sz="2130" b="1">
                <a:sym typeface="+mn-ea"/>
              </a:rPr>
              <a:t>还是说需要在交换机上设立</a:t>
            </a:r>
            <a:r>
              <a:rPr lang="en-US" altLang="zh-CN" sz="2130" b="1">
                <a:sym typeface="+mn-ea"/>
              </a:rPr>
              <a:t>buffer</a:t>
            </a:r>
            <a:endParaRPr lang="zh-CN" altLang="en-US" sz="2130" b="1">
              <a:sym typeface="+mn-ea"/>
            </a:endParaRPr>
          </a:p>
          <a:p>
            <a:pPr marL="0" lvl="0" indent="0">
              <a:lnSpc>
                <a:spcPct val="130000"/>
              </a:lnSpc>
              <a:buFont typeface="Wingdings" panose="05000000000000000000" charset="0"/>
              <a:buNone/>
            </a:pPr>
            <a:endParaRPr lang="zh-CN" altLang="en-US" sz="2250">
              <a:sym typeface="+mn-ea"/>
            </a:endParaRPr>
          </a:p>
          <a:p>
            <a:pPr marL="0" lvl="0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zh-CN" altLang="en-US" sz="225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0" lvl="0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zh-CN" altLang="en-US" sz="225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29450" y="3554095"/>
            <a:ext cx="366776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可以看到大小小于</a:t>
            </a:r>
            <a:r>
              <a:rPr lang="en-US" altLang="zh-CN" sz="2400" b="1"/>
              <a:t>25KB</a:t>
            </a:r>
            <a:r>
              <a:rPr lang="zh-CN" altLang="en-US" sz="2400" b="1"/>
              <a:t>的</a:t>
            </a:r>
            <a:r>
              <a:rPr lang="en-US" altLang="zh-CN" sz="2400" b="1"/>
              <a:t>Flowlet</a:t>
            </a:r>
            <a:r>
              <a:rPr lang="zh-CN" altLang="en-US" sz="2400" b="1"/>
              <a:t>包含的</a:t>
            </a:r>
            <a:r>
              <a:rPr lang="en-US" altLang="zh-CN" sz="2400" b="1"/>
              <a:t>60%</a:t>
            </a:r>
            <a:r>
              <a:rPr lang="zh-CN" altLang="en-US" sz="2400" b="1"/>
              <a:t>的数据，这说明较大的</a:t>
            </a:r>
            <a:r>
              <a:rPr lang="en-US" altLang="zh-CN" sz="2400" b="1"/>
              <a:t>Flow</a:t>
            </a:r>
            <a:r>
              <a:rPr lang="zh-CN" altLang="en-US" sz="2400" b="1"/>
              <a:t>被成功过分成了较小的</a:t>
            </a:r>
            <a:r>
              <a:rPr lang="en-US" altLang="zh-CN" sz="2400" b="1"/>
              <a:t>flowlet</a:t>
            </a:r>
            <a:endParaRPr lang="en-US" altLang="zh-CN" sz="2400" b="1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4285" y="3171190"/>
            <a:ext cx="4994910" cy="36868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cs typeface="Arial" panose="020B0604020202020204" pitchFamily="34" charset="0"/>
                <a:sym typeface="+mn-ea"/>
              </a:rPr>
              <a:t>F</a:t>
            </a:r>
            <a:r>
              <a:rPr lang="en-US">
                <a:cs typeface="Arial" panose="020B0604020202020204" pitchFamily="34" charset="0"/>
                <a:sym typeface="+mn-ea"/>
              </a:rPr>
              <a:t>lowlet</a:t>
            </a:r>
            <a:endParaRPr lang="en-US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/>
        <p:txBody>
          <a:bodyPr>
            <a:normAutofit/>
          </a:bodyPr>
          <a:p>
            <a:pPr marL="228600" lvl="0" indent="-228600">
              <a:lnSpc>
                <a:spcPct val="130000"/>
              </a:lnSpc>
              <a:buFont typeface="Arial" panose="020B0604020202020204" pitchFamily="34" charset="0"/>
              <a:buChar char="●"/>
            </a:pPr>
            <a:r>
              <a:rPr lang="en-US" altLang="zh-CN" sz="2400" b="1">
                <a:sym typeface="+mn-ea"/>
              </a:rPr>
              <a:t>Where do flowlets come from</a:t>
            </a:r>
            <a:r>
              <a:rPr lang="zh-CN" altLang="en-US" sz="2400" b="1">
                <a:sym typeface="+mn-ea"/>
              </a:rPr>
              <a:t>？</a:t>
            </a:r>
            <a:endParaRPr lang="zh-CN" altLang="en-US" sz="2400" b="1">
              <a:sym typeface="+mn-ea"/>
            </a:endParaRPr>
          </a:p>
          <a:p>
            <a:pPr marL="685800" lvl="1" indent="-228600">
              <a:lnSpc>
                <a:spcPct val="130000"/>
              </a:lnSpc>
              <a:buFont typeface="Arial" panose="020B0604020202020204" pitchFamily="34" charset="0"/>
              <a:buChar char="●"/>
            </a:pPr>
            <a:r>
              <a:rPr lang="en-US" altLang="zh-CN" sz="2000">
                <a:solidFill>
                  <a:schemeClr val="tx1"/>
                </a:solidFill>
                <a:sym typeface="+mn-ea"/>
              </a:rPr>
              <a:t>Flowlet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的主要来源是TCP在RTT和sub-RTT尺度上的突发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marL="685800" lvl="1" indent="-228600">
              <a:lnSpc>
                <a:spcPct val="130000"/>
              </a:lnSpc>
              <a:buFont typeface="Arial" panose="020B0604020202020204" pitchFamily="34" charset="0"/>
              <a:buChar char="●"/>
            </a:pPr>
            <a:r>
              <a:rPr lang="zh-CN" altLang="en-US" sz="2000">
                <a:solidFill>
                  <a:schemeClr val="tx1"/>
                </a:solidFill>
                <a:sym typeface="+mn-ea"/>
              </a:rPr>
              <a:t>先前的研究表明，TCP发送方倾向于在一次突发或几次集群突发中发送整个拥塞窗口，然后等待其剩余的RTT。这种行为是由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ACK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压缩、慢启动和丢包等其他因素造成的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0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marL="685800" lvl="1" indent="-228600">
              <a:lnSpc>
                <a:spcPct val="130000"/>
              </a:lnSpc>
              <a:buFont typeface="Arial" panose="020B0604020202020204" pitchFamily="34" charset="0"/>
              <a:buChar char="●"/>
            </a:pPr>
            <a:endParaRPr lang="zh-CN" altLang="en-US" sz="2130" b="1">
              <a:sym typeface="+mn-ea"/>
            </a:endParaRPr>
          </a:p>
          <a:p>
            <a:pPr marL="0" lvl="0" indent="0">
              <a:lnSpc>
                <a:spcPct val="130000"/>
              </a:lnSpc>
              <a:buFont typeface="Wingdings" panose="05000000000000000000" charset="0"/>
              <a:buNone/>
            </a:pPr>
            <a:endParaRPr lang="zh-CN" altLang="en-US" sz="2250">
              <a:sym typeface="+mn-ea"/>
            </a:endParaRPr>
          </a:p>
          <a:p>
            <a:pPr marL="0" lvl="0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zh-CN" altLang="en-US" sz="225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0" lvl="0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zh-CN" altLang="en-US" sz="225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903980" y="3485515"/>
            <a:ext cx="3848100" cy="33724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198485" y="3686175"/>
            <a:ext cx="2342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ym typeface="+mn-ea"/>
              </a:rPr>
              <a:t>timeout δ = 50</a:t>
            </a:r>
            <a:r>
              <a:rPr lang="en-US" altLang="zh-CN" b="1">
                <a:sym typeface="+mn-ea"/>
              </a:rPr>
              <a:t>ms</a:t>
            </a:r>
            <a:endParaRPr lang="en-US" altLang="zh-CN" b="1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112125" y="4054475"/>
            <a:ext cx="25152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大部分的</a:t>
            </a:r>
            <a:r>
              <a:rPr lang="en-US" altLang="zh-CN" b="1"/>
              <a:t>flowlet</a:t>
            </a:r>
            <a:r>
              <a:rPr lang="zh-CN" altLang="en-US" b="1"/>
              <a:t>是被小于一个</a:t>
            </a:r>
            <a:r>
              <a:rPr lang="en-US" altLang="zh-CN" b="1"/>
              <a:t>RTT</a:t>
            </a:r>
            <a:r>
              <a:rPr lang="zh-CN" altLang="en-US" b="1"/>
              <a:t>的时间间隔分割开的</a:t>
            </a:r>
            <a:endParaRPr lang="zh-CN" altLang="en-US" b="1"/>
          </a:p>
        </p:txBody>
      </p:sp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cs typeface="Arial" panose="020B0604020202020204" pitchFamily="34" charset="0"/>
                <a:sym typeface="+mn-ea"/>
              </a:rPr>
              <a:t>Flowlet-based load 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balance for D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atacenter</a:t>
            </a:r>
            <a:endParaRPr lang="en-US" altLang="zh-CN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/>
        <p:txBody>
          <a:bodyPr>
            <a:normAutofit/>
          </a:bodyPr>
          <a:p>
            <a:pPr marL="228600" lvl="0" indent="-228600">
              <a:lnSpc>
                <a:spcPct val="130000"/>
              </a:lnSpc>
              <a:buFont typeface="Arial" panose="020B0604020202020204" pitchFamily="34" charset="0"/>
              <a:buChar char="●"/>
            </a:pPr>
            <a:r>
              <a:rPr lang="en-US" altLang="zh-CN" sz="2400" b="1">
                <a:sym typeface="+mn-ea"/>
              </a:rPr>
              <a:t>CONGA</a:t>
            </a:r>
            <a:endParaRPr lang="en-US" altLang="zh-CN" sz="2400" b="1">
              <a:sym typeface="+mn-ea"/>
            </a:endParaRPr>
          </a:p>
          <a:p>
            <a:pPr marL="685800" lvl="1" indent="-228600">
              <a:lnSpc>
                <a:spcPct val="130000"/>
              </a:lnSpc>
              <a:buFont typeface="Arial" panose="020B0604020202020204" pitchFamily="34" charset="0"/>
              <a:buChar char="●"/>
            </a:pPr>
            <a:r>
              <a:rPr lang="en-US" altLang="zh-CN" sz="2130" b="1">
                <a:sym typeface="+mn-ea"/>
              </a:rPr>
              <a:t>How to make congestion-aware load balanceing decision?</a:t>
            </a:r>
            <a:endParaRPr lang="en-US" altLang="zh-CN" sz="2130" b="1">
              <a:sym typeface="+mn-ea"/>
            </a:endParaRPr>
          </a:p>
          <a:p>
            <a:pPr marL="685800" lvl="1" indent="-228600">
              <a:lnSpc>
                <a:spcPct val="130000"/>
              </a:lnSpc>
              <a:buFont typeface="Arial" panose="020B0604020202020204" pitchFamily="34" charset="0"/>
              <a:buChar char="●"/>
            </a:pPr>
            <a:r>
              <a:rPr lang="zh-CN" altLang="en-US" sz="2130">
                <a:sym typeface="+mn-ea"/>
              </a:rPr>
              <a:t>需要反馈机制感知不同路径的拥塞程度</a:t>
            </a:r>
            <a:endParaRPr lang="zh-CN" altLang="en-US" sz="2130">
              <a:sym typeface="+mn-ea"/>
            </a:endParaRPr>
          </a:p>
          <a:p>
            <a:pPr marL="685800" lvl="1" indent="-228600">
              <a:lnSpc>
                <a:spcPct val="130000"/>
              </a:lnSpc>
              <a:buFont typeface="Arial" panose="020B0604020202020204" pitchFamily="34" charset="0"/>
              <a:buChar char="●"/>
            </a:pPr>
            <a:r>
              <a:rPr lang="zh-CN" altLang="en-US" sz="2130">
                <a:sym typeface="+mn-ea"/>
              </a:rPr>
              <a:t>使用的</a:t>
            </a:r>
            <a:r>
              <a:rPr lang="en-US" altLang="zh-CN" sz="2130">
                <a:sym typeface="+mn-ea"/>
              </a:rPr>
              <a:t>Overlay</a:t>
            </a:r>
            <a:r>
              <a:rPr lang="zh-CN" altLang="en-US" sz="2130">
                <a:sym typeface="+mn-ea"/>
              </a:rPr>
              <a:t>网络，将拥塞的度量放在封装报头中，实现</a:t>
            </a:r>
            <a:r>
              <a:rPr lang="en-US" altLang="zh-CN" sz="2130">
                <a:sym typeface="+mn-ea"/>
              </a:rPr>
              <a:t>leaf to leaf feedback</a:t>
            </a:r>
            <a:endParaRPr lang="zh-CN" altLang="en-US" sz="2130">
              <a:sym typeface="+mn-ea"/>
            </a:endParaRPr>
          </a:p>
          <a:p>
            <a:pPr marL="685800" lvl="1" indent="-228600">
              <a:lnSpc>
                <a:spcPct val="130000"/>
              </a:lnSpc>
              <a:buFont typeface="Arial" panose="020B0604020202020204" pitchFamily="34" charset="0"/>
              <a:buChar char="●"/>
            </a:pPr>
            <a:endParaRPr lang="en-US" altLang="zh-CN" sz="2130">
              <a:sym typeface="+mn-ea"/>
            </a:endParaRPr>
          </a:p>
          <a:p>
            <a:pPr marL="685800" lvl="1" indent="-228600">
              <a:lnSpc>
                <a:spcPct val="130000"/>
              </a:lnSpc>
              <a:buFont typeface="Arial" panose="020B0604020202020204" pitchFamily="34" charset="0"/>
              <a:buChar char="●"/>
            </a:pPr>
            <a:endParaRPr lang="zh-CN" altLang="en-US" sz="2130">
              <a:sym typeface="+mn-ea"/>
            </a:endParaRPr>
          </a:p>
          <a:p>
            <a:pPr marL="0" lv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2250">
                <a:sym typeface="+mn-ea"/>
              </a:rPr>
              <a:t>   </a:t>
            </a:r>
            <a:endParaRPr lang="zh-CN" altLang="en-US" sz="2250">
              <a:sym typeface="+mn-ea"/>
            </a:endParaRPr>
          </a:p>
          <a:p>
            <a:pPr marL="0" lvl="0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zh-CN" altLang="en-US" sz="225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0" lvl="0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zh-CN" altLang="en-US" sz="225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8810" y="3710940"/>
            <a:ext cx="5509260" cy="31470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cs typeface="Arial" panose="020B0604020202020204" pitchFamily="34" charset="0"/>
                <a:sym typeface="+mn-ea"/>
              </a:rPr>
              <a:t>Flowlet-based load 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balance for D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atacenter</a:t>
            </a:r>
            <a:endParaRPr lang="en-US" altLang="zh-CN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608330" y="1490345"/>
            <a:ext cx="10968990" cy="5895340"/>
          </a:xfrm>
        </p:spPr>
        <p:txBody>
          <a:bodyPr>
            <a:normAutofit lnSpcReduction="20000"/>
          </a:bodyPr>
          <a:p>
            <a:pPr marL="228600" lvl="0" indent="-228600">
              <a:lnSpc>
                <a:spcPct val="130000"/>
              </a:lnSpc>
              <a:buFont typeface="Arial" panose="020B0604020202020204" pitchFamily="34" charset="0"/>
              <a:buChar char="●"/>
            </a:pPr>
            <a:r>
              <a:rPr lang="en-US" altLang="zh-CN" sz="2400" b="1">
                <a:sym typeface="+mn-ea"/>
              </a:rPr>
              <a:t>Let it F</a:t>
            </a:r>
            <a:r>
              <a:rPr lang="en-US" altLang="zh-CN" sz="2400" b="1">
                <a:sym typeface="+mn-ea"/>
              </a:rPr>
              <a:t>low</a:t>
            </a:r>
            <a:endParaRPr lang="en-US" altLang="zh-CN" sz="2400" b="1"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●"/>
            </a:pPr>
            <a:r>
              <a:rPr lang="en-US" altLang="zh-CN" sz="2130" b="1">
                <a:sym typeface="+mn-ea"/>
              </a:rPr>
              <a:t>How to make congestion-aware load balanceing decision?</a:t>
            </a:r>
            <a:endParaRPr lang="en-US" altLang="zh-CN" sz="2130" b="1"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●"/>
            </a:pPr>
            <a:r>
              <a:rPr lang="zh-CN" altLang="en-US" sz="2130">
                <a:sym typeface="+mn-ea"/>
              </a:rPr>
              <a:t>不需要反馈机制，利用flowlet size隐式反馈路径的拥塞</a:t>
            </a:r>
            <a:r>
              <a:rPr lang="zh-CN" altLang="en-US" sz="2130">
                <a:sym typeface="+mn-ea"/>
              </a:rPr>
              <a:t>程度</a:t>
            </a:r>
            <a:endParaRPr lang="zh-CN" altLang="en-US" sz="2130"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●"/>
            </a:pPr>
            <a:r>
              <a:rPr sz="2130" b="1">
                <a:sym typeface="+mn-ea"/>
              </a:rPr>
              <a:t>Flowlet可以根据路径的拥塞程度自动改变size</a:t>
            </a:r>
            <a:endParaRPr sz="2130" b="1">
              <a:sym typeface="+mn-ea"/>
            </a:endParaRPr>
          </a:p>
          <a:p>
            <a:pPr marL="1600200" lvl="3" indent="-228600">
              <a:lnSpc>
                <a:spcPct val="160000"/>
              </a:lnSpc>
              <a:buFont typeface="Arial" panose="020B0604020202020204" pitchFamily="34" charset="0"/>
              <a:buChar char="●"/>
            </a:pPr>
            <a:r>
              <a:rPr sz="2000">
                <a:sym typeface="+mn-ea"/>
              </a:rPr>
              <a:t>在低速路径上，每流带宽较低，延迟较大，flowlet往往较小，</a:t>
            </a:r>
            <a:r>
              <a:rPr lang="zh-CN" sz="2000">
                <a:sym typeface="+mn-ea"/>
              </a:rPr>
              <a:t>因为</a:t>
            </a:r>
            <a:r>
              <a:rPr sz="2000">
                <a:sym typeface="+mn-ea"/>
              </a:rPr>
              <a:t>流的包间间隙较大，</a:t>
            </a:r>
            <a:r>
              <a:rPr lang="zh-CN" sz="2000">
                <a:sym typeface="+mn-ea"/>
              </a:rPr>
              <a:t>大部分</a:t>
            </a:r>
            <a:r>
              <a:rPr sz="2000">
                <a:sym typeface="+mn-ea"/>
              </a:rPr>
              <a:t>大于flowlet timeout。</a:t>
            </a:r>
            <a:endParaRPr sz="2000">
              <a:sym typeface="+mn-ea"/>
            </a:endParaRPr>
          </a:p>
          <a:p>
            <a:pPr marL="1600200" lvl="3" indent="-228600">
              <a:lnSpc>
                <a:spcPct val="160000"/>
              </a:lnSpc>
              <a:buFont typeface="Arial" panose="020B0604020202020204" pitchFamily="34" charset="0"/>
              <a:buChar char="●"/>
            </a:pPr>
            <a:r>
              <a:rPr sz="2000">
                <a:sym typeface="+mn-ea"/>
              </a:rPr>
              <a:t>另一方面，在</a:t>
            </a:r>
            <a:r>
              <a:rPr lang="zh-CN" sz="2000">
                <a:sym typeface="+mn-ea"/>
              </a:rPr>
              <a:t>高</a:t>
            </a:r>
            <a:r>
              <a:rPr sz="2000">
                <a:sym typeface="+mn-ea"/>
              </a:rPr>
              <a:t>速路径上，flowlet size</a:t>
            </a:r>
            <a:r>
              <a:rPr lang="zh-CN" sz="2000">
                <a:sym typeface="+mn-ea"/>
              </a:rPr>
              <a:t>增长</a:t>
            </a:r>
            <a:r>
              <a:rPr lang="zh-CN" sz="2000">
                <a:sym typeface="+mn-ea"/>
              </a:rPr>
              <a:t>地较</a:t>
            </a:r>
            <a:r>
              <a:rPr sz="2000">
                <a:sym typeface="+mn-ea"/>
              </a:rPr>
              <a:t>大，因为flowlet timeout大于包间间隙</a:t>
            </a:r>
            <a:r>
              <a:rPr lang="zh-CN" sz="2000">
                <a:sym typeface="+mn-ea"/>
              </a:rPr>
              <a:t>的机会比较小</a:t>
            </a:r>
            <a:endParaRPr sz="2000">
              <a:sym typeface="+mn-ea"/>
            </a:endParaRPr>
          </a:p>
          <a:p>
            <a:pPr marL="685800" lvl="1" indent="-228600">
              <a:lnSpc>
                <a:spcPct val="130000"/>
              </a:lnSpc>
              <a:buFont typeface="Arial" panose="020B0604020202020204" pitchFamily="34" charset="0"/>
              <a:buChar char="●"/>
            </a:pPr>
            <a:r>
              <a:rPr lang="zh-CN" altLang="en-US" sz="2130">
                <a:sym typeface="+mn-ea"/>
              </a:rPr>
              <a:t>因此产生新的</a:t>
            </a:r>
            <a:r>
              <a:rPr lang="en-US" altLang="zh-CN" sz="2130">
                <a:sym typeface="+mn-ea"/>
              </a:rPr>
              <a:t>flowlet</a:t>
            </a:r>
            <a:r>
              <a:rPr lang="zh-CN" altLang="en-US" sz="2130">
                <a:sym typeface="+mn-ea"/>
              </a:rPr>
              <a:t>随机选择一条路径进行路由即可达到较好的</a:t>
            </a:r>
            <a:r>
              <a:rPr lang="zh-CN" altLang="en-US" sz="2130">
                <a:sym typeface="+mn-ea"/>
              </a:rPr>
              <a:t>负载均衡</a:t>
            </a:r>
            <a:endParaRPr lang="zh-CN" altLang="en-US" sz="2130">
              <a:sym typeface="+mn-ea"/>
            </a:endParaRPr>
          </a:p>
          <a:p>
            <a:pPr marL="0" lv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2250">
                <a:sym typeface="+mn-ea"/>
              </a:rPr>
              <a:t>   </a:t>
            </a:r>
            <a:endParaRPr lang="zh-CN" altLang="en-US" sz="2250">
              <a:sym typeface="+mn-ea"/>
            </a:endParaRPr>
          </a:p>
          <a:p>
            <a:pPr marL="0" lvl="0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zh-CN" altLang="en-US" sz="225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0" lvl="0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zh-CN" altLang="en-US" sz="225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cs typeface="Arial" panose="020B0604020202020204" pitchFamily="34" charset="0"/>
                <a:sym typeface="+mn-ea"/>
              </a:rPr>
              <a:t>Overlay N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etwork</a:t>
            </a:r>
            <a:endParaRPr lang="en-US" altLang="zh-CN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608330" y="1490345"/>
            <a:ext cx="10968990" cy="5177790"/>
          </a:xfrm>
        </p:spPr>
        <p:txBody>
          <a:bodyPr>
            <a:normAutofit lnSpcReduction="20000"/>
          </a:bodyPr>
          <a:p>
            <a:pPr marL="228600" lvl="0" indent="-228600">
              <a:lnSpc>
                <a:spcPct val="140000"/>
              </a:lnSpc>
              <a:buFont typeface="Arial" panose="020B0604020202020204" pitchFamily="34" charset="0"/>
              <a:buChar char="●"/>
            </a:pPr>
            <a:r>
              <a:rPr lang="zh-CN" altLang="en-US" sz="213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封装和解封装是</a:t>
            </a:r>
            <a:r>
              <a:rPr lang="en-US" altLang="zh-CN" sz="213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overlay network</a:t>
            </a:r>
            <a:r>
              <a:rPr lang="zh-CN" altLang="en-US" sz="213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的</a:t>
            </a:r>
            <a:r>
              <a:rPr lang="zh-CN" altLang="en-US" sz="213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主要瓶颈</a:t>
            </a:r>
            <a:endParaRPr lang="zh-CN" altLang="en-US" sz="2130" b="1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0" lvl="0" indent="0">
              <a:lnSpc>
                <a:spcPct val="140000"/>
              </a:lnSpc>
              <a:buFont typeface="Arial" panose="020B0604020202020204" pitchFamily="34" charset="0"/>
              <a:buNone/>
            </a:pPr>
            <a:endParaRPr lang="zh-CN" altLang="en-US" sz="2130" b="1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26385" y="2726055"/>
            <a:ext cx="6532880" cy="31134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442450" y="3195320"/>
            <a:ext cx="19069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测试中每种方案发送的数据包数量是一样的，即数据总量</a:t>
            </a:r>
            <a:r>
              <a:rPr lang="zh-CN" altLang="en-US" b="1"/>
              <a:t>一样</a:t>
            </a:r>
            <a:endParaRPr lang="zh-CN" altLang="en-US" b="1"/>
          </a:p>
        </p:txBody>
      </p: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cs typeface="Arial" panose="020B0604020202020204" pitchFamily="34" charset="0"/>
                <a:sym typeface="+mn-ea"/>
              </a:rPr>
              <a:t>Overlay Network --- What</a:t>
            </a:r>
            <a:r>
              <a:rPr lang="zh-CN" altLang="en-US">
                <a:cs typeface="Arial" panose="020B0604020202020204" pitchFamily="34" charset="0"/>
                <a:sym typeface="+mn-ea"/>
              </a:rPr>
              <a:t>？</a:t>
            </a:r>
            <a:endParaRPr lang="zh-CN" altLang="en-US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608330" y="1490345"/>
            <a:ext cx="10968990" cy="5177790"/>
          </a:xfrm>
        </p:spPr>
        <p:txBody>
          <a:bodyPr>
            <a:normAutofit lnSpcReduction="20000"/>
          </a:bodyPr>
          <a:p>
            <a:pPr marL="228600" lvl="0" indent="-228600">
              <a:lnSpc>
                <a:spcPct val="140000"/>
              </a:lnSpc>
              <a:buFont typeface="Arial" panose="020B0604020202020204" pitchFamily="34" charset="0"/>
              <a:buChar char="●"/>
            </a:pPr>
            <a:r>
              <a:rPr lang="en-US" altLang="zh-CN" sz="213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VL2</a:t>
            </a:r>
            <a:endParaRPr lang="en-US" altLang="zh-CN" sz="2130" b="1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685800" lvl="1" indent="-228600">
              <a:lnSpc>
                <a:spcPct val="140000"/>
              </a:lnSpc>
              <a:buFont typeface="Arial" panose="020B0604020202020204" pitchFamily="34" charset="0"/>
              <a:buChar char="●"/>
            </a:pPr>
            <a:r>
              <a:rPr lang="zh-CN" altLang="en-US" sz="213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虚拟</a:t>
            </a:r>
            <a:r>
              <a:rPr lang="zh-CN" altLang="en-US" sz="213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二层网络</a:t>
            </a:r>
            <a:endParaRPr lang="zh-CN" altLang="en-US" sz="2130" b="1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685800" lvl="1" indent="-228600">
              <a:lnSpc>
                <a:spcPct val="140000"/>
              </a:lnSpc>
              <a:buFont typeface="Arial" panose="020B0604020202020204" pitchFamily="34" charset="0"/>
              <a:buChar char="●"/>
            </a:pPr>
            <a:r>
              <a:rPr lang="zh-CN" altLang="en-US" sz="213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Benefts, Challenges, and Approaches？</a:t>
            </a:r>
            <a:endParaRPr lang="zh-CN" altLang="en-US" sz="2130" b="1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33165" y="3023870"/>
            <a:ext cx="5337810" cy="37426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cs typeface="Arial" panose="020B0604020202020204" pitchFamily="34" charset="0"/>
                <a:sym typeface="+mn-ea"/>
              </a:rPr>
              <a:t>Overlay Network --- Why</a:t>
            </a:r>
            <a:r>
              <a:rPr lang="zh-CN" altLang="en-US">
                <a:cs typeface="Arial" panose="020B0604020202020204" pitchFamily="34" charset="0"/>
                <a:sym typeface="+mn-ea"/>
              </a:rPr>
              <a:t>？</a:t>
            </a:r>
            <a:endParaRPr lang="zh-CN" altLang="en-US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608330" y="1490345"/>
            <a:ext cx="10968990" cy="5177790"/>
          </a:xfrm>
        </p:spPr>
        <p:txBody>
          <a:bodyPr>
            <a:normAutofit lnSpcReduction="20000"/>
          </a:bodyPr>
          <a:p>
            <a:pPr marL="228600" lvl="0" indent="-228600">
              <a:lnSpc>
                <a:spcPct val="140000"/>
              </a:lnSpc>
              <a:buFont typeface="Arial" panose="020B0604020202020204" pitchFamily="34" charset="0"/>
              <a:buChar char="●"/>
            </a:pPr>
            <a:r>
              <a:rPr lang="en-US" altLang="zh-CN" sz="213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VM migration</a:t>
            </a:r>
            <a:endParaRPr lang="zh-CN" altLang="en-US" sz="2130" b="1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685800" lvl="1" indent="-228600">
              <a:lnSpc>
                <a:spcPct val="140000"/>
              </a:lnSpc>
              <a:buFont typeface="Arial" panose="020B0604020202020204" pitchFamily="34" charset="0"/>
              <a:buChar char="●"/>
            </a:pPr>
            <a:r>
              <a:rPr lang="en-US" altLang="zh-CN" sz="189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Live migration</a:t>
            </a:r>
            <a:r>
              <a:rPr lang="zh-CN" altLang="en-US" sz="189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、</a:t>
            </a:r>
            <a:r>
              <a:rPr lang="en-US" altLang="zh-CN" sz="189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N</a:t>
            </a:r>
            <a:r>
              <a:rPr lang="en-US" altLang="zh-CN" sz="189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on-live </a:t>
            </a:r>
            <a:r>
              <a:rPr lang="en-US" altLang="zh-CN" sz="189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migration……</a:t>
            </a:r>
            <a:endParaRPr lang="en-US" altLang="zh-CN" sz="1890" b="1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685800" lvl="1" indent="-228600">
              <a:lnSpc>
                <a:spcPct val="140000"/>
              </a:lnSpc>
              <a:buFont typeface="Arial" panose="020B0604020202020204" pitchFamily="34" charset="0"/>
              <a:buChar char="●"/>
            </a:pPr>
            <a:r>
              <a:rPr lang="en-US" altLang="zh-CN" sz="189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Benefts, Challenges, and Approaches</a:t>
            </a:r>
            <a:endParaRPr lang="en-US" altLang="zh-CN" sz="1890" b="1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2245" y="3216910"/>
            <a:ext cx="9897745" cy="28486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上一次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2936875"/>
          </a:xfrm>
        </p:spPr>
        <p:txBody>
          <a:bodyPr>
            <a:normAutofit/>
          </a:bodyPr>
          <a:p>
            <a:pPr>
              <a:lnSpc>
                <a:spcPct val="190000"/>
              </a:lnSpc>
            </a:pPr>
            <a:r>
              <a:rPr lang="zh-CN" altLang="en-US" sz="2400" b="1">
                <a:cs typeface="Arial" panose="020B0604020202020204" pitchFamily="34" charset="0"/>
              </a:rPr>
              <a:t>做一些</a:t>
            </a:r>
            <a:r>
              <a:rPr lang="en-US" altLang="zh-CN" sz="2400" b="1">
                <a:cs typeface="Arial" panose="020B0604020202020204" pitchFamily="34" charset="0"/>
              </a:rPr>
              <a:t>flowlet</a:t>
            </a:r>
            <a:r>
              <a:rPr lang="zh-CN" altLang="en-US" sz="2400" b="1">
                <a:cs typeface="Arial" panose="020B0604020202020204" pitchFamily="34" charset="0"/>
              </a:rPr>
              <a:t>相关的调研</a:t>
            </a:r>
            <a:endParaRPr lang="en-US" sz="2400" b="1">
              <a:cs typeface="Arial" panose="020B0604020202020204" pitchFamily="34" charset="0"/>
            </a:endParaRPr>
          </a:p>
          <a:p>
            <a:pPr>
              <a:lnSpc>
                <a:spcPct val="190000"/>
              </a:lnSpc>
            </a:pPr>
            <a:r>
              <a:rPr lang="en-US" sz="2400" b="1">
                <a:cs typeface="Arial" panose="020B0604020202020204" pitchFamily="34" charset="0"/>
              </a:rPr>
              <a:t>flowlet</a:t>
            </a:r>
            <a:r>
              <a:rPr lang="zh-CN" altLang="en-US" sz="2400" b="1">
                <a:cs typeface="Arial" panose="020B0604020202020204" pitchFamily="34" charset="0"/>
              </a:rPr>
              <a:t>在</a:t>
            </a:r>
            <a:r>
              <a:rPr lang="en-US" altLang="zh-CN" sz="2400" b="1">
                <a:cs typeface="Arial" panose="020B0604020202020204" pitchFamily="34" charset="0"/>
              </a:rPr>
              <a:t>container</a:t>
            </a:r>
            <a:r>
              <a:rPr lang="zh-CN" altLang="en-US" sz="2400" b="1">
                <a:cs typeface="Arial" panose="020B0604020202020204" pitchFamily="34" charset="0"/>
              </a:rPr>
              <a:t>场景下的应用</a:t>
            </a:r>
            <a:endParaRPr lang="en-US" sz="2400" b="1">
              <a:cs typeface="Arial" panose="020B0604020202020204" pitchFamily="34" charset="0"/>
            </a:endParaRPr>
          </a:p>
          <a:p>
            <a:endParaRPr lang="zh-CN" altLang="en-US" sz="2400" i="1">
              <a:cs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Overlay net</a:t>
            </a:r>
            <a:r>
              <a:rPr lang="en-US" altLang="zh-CN"/>
              <a:t>work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5367655"/>
          </a:xfrm>
        </p:spPr>
        <p:txBody>
          <a:bodyPr>
            <a:normAutofit fontScale="60000"/>
          </a:bodyPr>
          <a:p>
            <a:pPr>
              <a:lnSpc>
                <a:spcPct val="190000"/>
              </a:lnSpc>
            </a:pPr>
            <a:r>
              <a:rPr lang="en-US" altLang="zh-CN" sz="4665" b="1">
                <a:cs typeface="Arial" panose="020B0604020202020204" pitchFamily="34" charset="0"/>
              </a:rPr>
              <a:t>Flowlet</a:t>
            </a:r>
            <a:r>
              <a:rPr lang="zh-CN" altLang="en-US" sz="4665" b="1">
                <a:cs typeface="Arial" panose="020B0604020202020204" pitchFamily="34" charset="0"/>
              </a:rPr>
              <a:t>的相关调研</a:t>
            </a:r>
            <a:endParaRPr lang="zh-CN" altLang="en-US" sz="4665" b="1">
              <a:cs typeface="Arial" panose="020B0604020202020204" pitchFamily="34" charset="0"/>
            </a:endParaRPr>
          </a:p>
          <a:p>
            <a:pPr lvl="1">
              <a:lnSpc>
                <a:spcPct val="180000"/>
              </a:lnSpc>
            </a:pPr>
            <a:r>
              <a:rPr lang="en-US" altLang="zh-CN" sz="4000" b="1">
                <a:cs typeface="Arial" panose="020B0604020202020204" pitchFamily="34" charset="0"/>
              </a:rPr>
              <a:t>CONGA</a:t>
            </a:r>
            <a:endParaRPr lang="en-US" altLang="zh-CN" sz="4000" b="1">
              <a:cs typeface="Arial" panose="020B0604020202020204" pitchFamily="34" charset="0"/>
            </a:endParaRPr>
          </a:p>
          <a:p>
            <a:pPr lvl="1">
              <a:lnSpc>
                <a:spcPct val="180000"/>
              </a:lnSpc>
            </a:pPr>
            <a:r>
              <a:rPr lang="en-US" altLang="zh-CN" sz="4000" b="1">
                <a:cs typeface="Arial" panose="020B0604020202020204" pitchFamily="34" charset="0"/>
              </a:rPr>
              <a:t>Let it flow</a:t>
            </a:r>
            <a:endParaRPr lang="en-US" altLang="zh-CN" sz="4000" b="1">
              <a:cs typeface="Arial" panose="020B0604020202020204" pitchFamily="34" charset="0"/>
            </a:endParaRPr>
          </a:p>
          <a:p>
            <a:pPr>
              <a:lnSpc>
                <a:spcPct val="190000"/>
              </a:lnSpc>
            </a:pPr>
            <a:r>
              <a:rPr lang="en-US" sz="4665" b="1">
                <a:cs typeface="Arial" panose="020B0604020202020204" pitchFamily="34" charset="0"/>
              </a:rPr>
              <a:t>Overlay network</a:t>
            </a:r>
            <a:r>
              <a:rPr lang="zh-CN" altLang="en-US" sz="4665" b="1">
                <a:cs typeface="Arial" panose="020B0604020202020204" pitchFamily="34" charset="0"/>
              </a:rPr>
              <a:t>的相关调研</a:t>
            </a:r>
            <a:endParaRPr lang="zh-CN" altLang="en-US" sz="4665" b="1">
              <a:cs typeface="Arial" panose="020B0604020202020204" pitchFamily="34" charset="0"/>
            </a:endParaRPr>
          </a:p>
          <a:p>
            <a:pPr lvl="1">
              <a:lnSpc>
                <a:spcPct val="190000"/>
              </a:lnSpc>
            </a:pPr>
            <a:r>
              <a:rPr lang="en-US" sz="4000" b="1">
                <a:cs typeface="Arial" panose="020B0604020202020204" pitchFamily="34" charset="0"/>
              </a:rPr>
              <a:t>VL2</a:t>
            </a:r>
            <a:endParaRPr lang="en-US" sz="4000" b="1">
              <a:cs typeface="Arial" panose="020B0604020202020204" pitchFamily="34" charset="0"/>
            </a:endParaRPr>
          </a:p>
          <a:p>
            <a:pPr lvl="1">
              <a:lnSpc>
                <a:spcPct val="190000"/>
              </a:lnSpc>
            </a:pPr>
            <a:r>
              <a:rPr lang="en-US" sz="4000" b="1">
                <a:cs typeface="Arial" panose="020B0604020202020204" pitchFamily="34" charset="0"/>
              </a:rPr>
              <a:t>VM migration</a:t>
            </a:r>
            <a:endParaRPr lang="en-US" sz="4000" b="1">
              <a:cs typeface="Arial" panose="020B0604020202020204" pitchFamily="34" charset="0"/>
            </a:endParaRPr>
          </a:p>
          <a:p>
            <a:endParaRPr lang="en-US" altLang="zh-CN" sz="2400" b="1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zh-CN" altLang="en-US" sz="2570" i="1">
              <a:cs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cs typeface="Arial" panose="020B0604020202020204" pitchFamily="34" charset="0"/>
                <a:sym typeface="+mn-ea"/>
              </a:rPr>
              <a:t>Flow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let</a:t>
            </a:r>
            <a:endParaRPr lang="en-US" altLang="zh-CN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608330" y="1490345"/>
            <a:ext cx="10968990" cy="2451735"/>
          </a:xfrm>
        </p:spPr>
        <p:txBody>
          <a:bodyPr/>
          <a:p>
            <a:pPr marL="228600" lvl="0" indent="-228600">
              <a:lnSpc>
                <a:spcPct val="130000"/>
              </a:lnSpc>
              <a:buFont typeface="Arial" panose="020B0604020202020204" pitchFamily="34" charset="0"/>
              <a:buChar char="●"/>
            </a:pPr>
            <a:r>
              <a:rPr lang="zh-CN" altLang="en-US" sz="225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背景</a:t>
            </a:r>
            <a:r>
              <a:rPr lang="zh-CN" altLang="en-US" sz="225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：</a:t>
            </a:r>
            <a:r>
              <a:rPr lang="zh-CN" altLang="en-US" sz="225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多条并行路径间的动态负载均衡问题</a:t>
            </a:r>
            <a:endParaRPr lang="zh-CN" altLang="en-US" sz="2250" b="1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lnSpc>
                <a:spcPct val="130000"/>
              </a:lnSpc>
              <a:buFont typeface="Arial" panose="020B0604020202020204" pitchFamily="34" charset="0"/>
              <a:buChar char="●"/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457200" lvl="1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30000"/>
              </a:lnSpc>
            </a:pP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5755" y="2724785"/>
            <a:ext cx="6454140" cy="31165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cs typeface="Arial" panose="020B0604020202020204" pitchFamily="34" charset="0"/>
                <a:sym typeface="+mn-ea"/>
              </a:rPr>
              <a:t>Flow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let</a:t>
            </a:r>
            <a:endParaRPr lang="en-US" altLang="zh-CN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608330" y="1490345"/>
            <a:ext cx="10968990" cy="2451735"/>
          </a:xfrm>
        </p:spPr>
        <p:txBody>
          <a:bodyPr>
            <a:normAutofit lnSpcReduction="10000"/>
          </a:bodyPr>
          <a:p>
            <a:pPr marL="228600" lvl="0" indent="-228600">
              <a:lnSpc>
                <a:spcPct val="130000"/>
              </a:lnSpc>
              <a:buFont typeface="Arial" panose="020B0604020202020204" pitchFamily="34" charset="0"/>
              <a:buChar char="●"/>
            </a:pPr>
            <a:r>
              <a:rPr lang="zh-CN" altLang="en-US" sz="225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背景</a:t>
            </a:r>
            <a:r>
              <a:rPr lang="zh-CN" altLang="en-US" sz="225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：</a:t>
            </a:r>
            <a:r>
              <a:rPr lang="zh-CN" altLang="en-US" sz="225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多条并行路径间的动态负载均衡问题</a:t>
            </a:r>
            <a:endParaRPr lang="zh-CN" altLang="en-US" sz="2250" b="1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800100" lvl="1" indent="-342900" fontAlgn="base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altLang="zh-CN" sz="2000" b="1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Packet-based splitting</a:t>
            </a:r>
            <a:endParaRPr lang="en-US" altLang="zh-CN" sz="2000" b="1" strike="noStrike" noProof="1">
              <a:solidFill>
                <a:schemeClr val="tx1"/>
              </a:solidFill>
            </a:endParaRPr>
          </a:p>
          <a:p>
            <a:pPr marL="1257300" lvl="2" indent="-342900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775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以数据包为粒度进行流量分流</a:t>
            </a:r>
            <a:endParaRPr lang="zh-CN" altLang="en-US" sz="1775" strike="noStrike" noProof="1">
              <a:solidFill>
                <a:schemeClr val="tx1"/>
              </a:solidFill>
              <a:latin typeface="微软雅黑" panose="020B0503020204020204" pitchFamily="34" charset="-122"/>
            </a:endParaRPr>
          </a:p>
          <a:p>
            <a:pPr marL="1257300" lvl="2" indent="-342900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775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对每条路径采用</a:t>
            </a:r>
            <a:r>
              <a:rPr lang="en-US" altLang="zh-CN" sz="1775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加权轮询或</a:t>
            </a:r>
            <a:r>
              <a:rPr lang="zh-CN" altLang="en-US" sz="1775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差额轮询</a:t>
            </a:r>
            <a:r>
              <a:rPr lang="en-US" altLang="zh-CN" sz="1775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endParaRPr lang="en-US" altLang="zh-CN" sz="1775" strike="noStrike" noProof="1">
              <a:solidFill>
                <a:schemeClr val="tx1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57300" lvl="2" indent="-342900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775">
                <a:solidFill>
                  <a:schemeClr val="tx1"/>
                </a:solidFill>
                <a:latin typeface="+mj-ea"/>
                <a:ea typeface="+mj-ea"/>
                <a:sym typeface="+mn-ea"/>
              </a:rPr>
              <a:t>问题：</a:t>
            </a:r>
            <a:r>
              <a:rPr lang="zh-CN" altLang="en-US" sz="1775" b="1">
                <a:solidFill>
                  <a:schemeClr val="tx1"/>
                </a:solidFill>
                <a:latin typeface="+mj-ea"/>
                <a:ea typeface="+mj-ea"/>
                <a:sym typeface="+mn-ea"/>
              </a:rPr>
              <a:t>由于各个路径的时延不同可能会导致数据包在接受端要重新排序</a:t>
            </a:r>
            <a:endParaRPr lang="en-US" altLang="zh-CN" sz="1775" strike="noStrike" noProof="1">
              <a:solidFill>
                <a:schemeClr val="tx1"/>
              </a:solidFill>
              <a:latin typeface="+mj-ea"/>
              <a:ea typeface="+mj-ea"/>
            </a:endParaRPr>
          </a:p>
          <a:p>
            <a:pPr marL="914400" lvl="2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30000"/>
              </a:lnSpc>
            </a:pP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48621" name="云形 4"/>
          <p:cNvSpPr/>
          <p:nvPr/>
        </p:nvSpPr>
        <p:spPr>
          <a:xfrm>
            <a:off x="4008438" y="3717925"/>
            <a:ext cx="3779838" cy="3127375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048622" name="矩形 11"/>
          <p:cNvSpPr/>
          <p:nvPr/>
        </p:nvSpPr>
        <p:spPr>
          <a:xfrm>
            <a:off x="3719513" y="4922838"/>
            <a:ext cx="284163" cy="2809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048623" name="椭圆 28"/>
          <p:cNvSpPr/>
          <p:nvPr/>
        </p:nvSpPr>
        <p:spPr>
          <a:xfrm>
            <a:off x="4800600" y="4419600"/>
            <a:ext cx="287338" cy="2873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048624" name="椭圆 29"/>
          <p:cNvSpPr/>
          <p:nvPr/>
        </p:nvSpPr>
        <p:spPr>
          <a:xfrm>
            <a:off x="4800600" y="5283200"/>
            <a:ext cx="287338" cy="2889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048625" name="椭圆 30"/>
          <p:cNvSpPr/>
          <p:nvPr/>
        </p:nvSpPr>
        <p:spPr>
          <a:xfrm>
            <a:off x="4800600" y="6003925"/>
            <a:ext cx="287338" cy="28733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048626" name="椭圆 31"/>
          <p:cNvSpPr/>
          <p:nvPr/>
        </p:nvSpPr>
        <p:spPr>
          <a:xfrm>
            <a:off x="6240463" y="4419600"/>
            <a:ext cx="287338" cy="2873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048627" name="椭圆 32"/>
          <p:cNvSpPr/>
          <p:nvPr/>
        </p:nvSpPr>
        <p:spPr>
          <a:xfrm>
            <a:off x="6384925" y="5283200"/>
            <a:ext cx="287338" cy="2889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048628" name="椭圆 33"/>
          <p:cNvSpPr/>
          <p:nvPr/>
        </p:nvSpPr>
        <p:spPr>
          <a:xfrm>
            <a:off x="6456363" y="6002338"/>
            <a:ext cx="287338" cy="2889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048629" name="矩形 34"/>
          <p:cNvSpPr/>
          <p:nvPr/>
        </p:nvSpPr>
        <p:spPr>
          <a:xfrm>
            <a:off x="7824788" y="4994275"/>
            <a:ext cx="284163" cy="2825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cxnSp>
        <p:nvCxnSpPr>
          <p:cNvPr id="3145740" name="直接连接符 35"/>
          <p:cNvCxnSpPr>
            <a:stCxn id="1048622" idx="3"/>
            <a:endCxn id="1048623" idx="2"/>
          </p:cNvCxnSpPr>
          <p:nvPr/>
        </p:nvCxnSpPr>
        <p:spPr>
          <a:xfrm flipV="1">
            <a:off x="4003675" y="4562475"/>
            <a:ext cx="796925" cy="501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41" name="直接连接符 36"/>
          <p:cNvCxnSpPr>
            <a:stCxn id="1048623" idx="6"/>
            <a:endCxn id="1048626" idx="2"/>
          </p:cNvCxnSpPr>
          <p:nvPr/>
        </p:nvCxnSpPr>
        <p:spPr>
          <a:xfrm>
            <a:off x="5087938" y="4562475"/>
            <a:ext cx="11525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5742" name="直接连接符 37"/>
          <p:cNvCxnSpPr>
            <a:stCxn id="1048626" idx="6"/>
            <a:endCxn id="1048629" idx="1"/>
          </p:cNvCxnSpPr>
          <p:nvPr/>
        </p:nvCxnSpPr>
        <p:spPr>
          <a:xfrm>
            <a:off x="6527800" y="4562475"/>
            <a:ext cx="1296988" cy="573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5743" name="直接连接符 38"/>
          <p:cNvCxnSpPr>
            <a:stCxn id="1048622" idx="3"/>
            <a:endCxn id="1048624" idx="2"/>
          </p:cNvCxnSpPr>
          <p:nvPr/>
        </p:nvCxnSpPr>
        <p:spPr>
          <a:xfrm>
            <a:off x="4003675" y="5064125"/>
            <a:ext cx="796925" cy="3635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5744" name="直接连接符 39"/>
          <p:cNvCxnSpPr>
            <a:stCxn id="1048624" idx="6"/>
            <a:endCxn id="1048627" idx="2"/>
          </p:cNvCxnSpPr>
          <p:nvPr/>
        </p:nvCxnSpPr>
        <p:spPr>
          <a:xfrm>
            <a:off x="5087938" y="5427663"/>
            <a:ext cx="12969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5745" name="直接连接符 40"/>
          <p:cNvCxnSpPr>
            <a:stCxn id="1048627" idx="6"/>
            <a:endCxn id="1048629" idx="1"/>
          </p:cNvCxnSpPr>
          <p:nvPr/>
        </p:nvCxnSpPr>
        <p:spPr>
          <a:xfrm flipV="1">
            <a:off x="6672263" y="5135563"/>
            <a:ext cx="1152525" cy="29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5746" name="直接连接符 41"/>
          <p:cNvCxnSpPr>
            <a:stCxn id="1048627" idx="6"/>
            <a:endCxn id="1048625" idx="2"/>
          </p:cNvCxnSpPr>
          <p:nvPr/>
        </p:nvCxnSpPr>
        <p:spPr>
          <a:xfrm>
            <a:off x="4008438" y="5067300"/>
            <a:ext cx="792163" cy="1079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5747" name="直接连接符 43"/>
          <p:cNvCxnSpPr>
            <a:stCxn id="1048628" idx="2"/>
            <a:endCxn id="1048625" idx="6"/>
          </p:cNvCxnSpPr>
          <p:nvPr/>
        </p:nvCxnSpPr>
        <p:spPr>
          <a:xfrm flipH="1">
            <a:off x="5087938" y="6146800"/>
            <a:ext cx="13684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5748" name="直接连接符 44"/>
          <p:cNvCxnSpPr>
            <a:stCxn id="1048629" idx="1"/>
            <a:endCxn id="1048628" idx="6"/>
          </p:cNvCxnSpPr>
          <p:nvPr/>
        </p:nvCxnSpPr>
        <p:spPr>
          <a:xfrm flipH="1">
            <a:off x="6743700" y="5135563"/>
            <a:ext cx="1081088" cy="10112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5749" name="直接连接符 45"/>
          <p:cNvCxnSpPr>
            <a:stCxn id="1048622" idx="1"/>
            <a:endCxn id="1048628" idx="6"/>
          </p:cNvCxnSpPr>
          <p:nvPr/>
        </p:nvCxnSpPr>
        <p:spPr>
          <a:xfrm flipH="1">
            <a:off x="2352675" y="5064125"/>
            <a:ext cx="1366838" cy="31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45750" name="直接连接符 46"/>
          <p:cNvCxnSpPr>
            <a:stCxn id="1048629" idx="3"/>
            <a:endCxn id="1048628" idx="6"/>
          </p:cNvCxnSpPr>
          <p:nvPr/>
        </p:nvCxnSpPr>
        <p:spPr>
          <a:xfrm>
            <a:off x="8108950" y="5135563"/>
            <a:ext cx="866775" cy="31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45751" name="直接箭头连接符 47"/>
          <p:cNvCxnSpPr>
            <a:stCxn id="1048629" idx="3"/>
            <a:endCxn id="1048628" idx="6"/>
          </p:cNvCxnSpPr>
          <p:nvPr/>
        </p:nvCxnSpPr>
        <p:spPr>
          <a:xfrm>
            <a:off x="2711450" y="4922838"/>
            <a:ext cx="874713" cy="0"/>
          </a:xfrm>
          <a:prstGeom prst="straightConnector1">
            <a:avLst/>
          </a:prstGeom>
          <a:ln w="28575" cmpd="sng">
            <a:solidFill>
              <a:srgbClr val="7030A0"/>
            </a:solidFill>
            <a:prstDash val="sysDot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8630" name="文本框 48"/>
          <p:cNvSpPr txBox="1"/>
          <p:nvPr/>
        </p:nvSpPr>
        <p:spPr>
          <a:xfrm>
            <a:off x="2711450" y="4491038"/>
            <a:ext cx="9366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traffic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631" name="文本框 49"/>
          <p:cNvSpPr txBox="1"/>
          <p:nvPr/>
        </p:nvSpPr>
        <p:spPr>
          <a:xfrm>
            <a:off x="2784475" y="5357813"/>
            <a:ext cx="1319213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Diverging Point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632" name="文本框 50"/>
          <p:cNvSpPr txBox="1"/>
          <p:nvPr/>
        </p:nvSpPr>
        <p:spPr>
          <a:xfrm>
            <a:off x="7824788" y="5427663"/>
            <a:ext cx="169227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Converging Point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633" name="矩形 51"/>
          <p:cNvSpPr/>
          <p:nvPr/>
        </p:nvSpPr>
        <p:spPr>
          <a:xfrm>
            <a:off x="5556250" y="4308475"/>
            <a:ext cx="360363" cy="182563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048634" name="文本框 52"/>
          <p:cNvSpPr txBox="1"/>
          <p:nvPr/>
        </p:nvSpPr>
        <p:spPr>
          <a:xfrm>
            <a:off x="5273675" y="4005263"/>
            <a:ext cx="9969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packet1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635" name="矩形 53"/>
          <p:cNvSpPr/>
          <p:nvPr/>
        </p:nvSpPr>
        <p:spPr>
          <a:xfrm rot="20880000">
            <a:off x="6743700" y="5084763"/>
            <a:ext cx="360363" cy="182563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048636" name="文本框 54"/>
          <p:cNvSpPr txBox="1"/>
          <p:nvPr/>
        </p:nvSpPr>
        <p:spPr>
          <a:xfrm rot="-600000">
            <a:off x="6335713" y="4737100"/>
            <a:ext cx="998537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packet2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637" name="矩形 55"/>
          <p:cNvSpPr/>
          <p:nvPr/>
        </p:nvSpPr>
        <p:spPr>
          <a:xfrm rot="3240000">
            <a:off x="4523581" y="5658644"/>
            <a:ext cx="361950" cy="182563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048638" name="文本框 56"/>
          <p:cNvSpPr txBox="1"/>
          <p:nvPr/>
        </p:nvSpPr>
        <p:spPr>
          <a:xfrm rot="3480000">
            <a:off x="3879850" y="5700713"/>
            <a:ext cx="9969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packet3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cs typeface="Arial" panose="020B0604020202020204" pitchFamily="34" charset="0"/>
                <a:sym typeface="+mn-ea"/>
              </a:rPr>
              <a:t>Flow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let</a:t>
            </a:r>
            <a:endParaRPr lang="en-US" altLang="zh-CN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608330" y="1490345"/>
            <a:ext cx="10968990" cy="3124200"/>
          </a:xfrm>
        </p:spPr>
        <p:txBody>
          <a:bodyPr>
            <a:normAutofit lnSpcReduction="20000"/>
          </a:bodyPr>
          <a:p>
            <a:pPr marL="228600" lvl="0" indent="-228600">
              <a:lnSpc>
                <a:spcPct val="130000"/>
              </a:lnSpc>
              <a:buFont typeface="Arial" panose="020B0604020202020204" pitchFamily="34" charset="0"/>
              <a:buChar char="●"/>
            </a:pPr>
            <a:r>
              <a:rPr lang="zh-CN" altLang="en-US" sz="225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背景</a:t>
            </a:r>
            <a:r>
              <a:rPr lang="zh-CN" altLang="en-US" sz="225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：</a:t>
            </a:r>
            <a:r>
              <a:rPr lang="zh-CN" altLang="en-US" sz="225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多条并行路径间的动态负载均衡问题</a:t>
            </a:r>
            <a:endParaRPr lang="zh-CN" altLang="en-US" sz="2250" b="1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800100" lvl="1" indent="-342900" fontAlgn="base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altLang="zh-CN" sz="2000" b="1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F</a:t>
            </a:r>
            <a:r>
              <a:rPr lang="en-US" altLang="zh-CN" sz="2000" b="1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low-based splitting</a:t>
            </a:r>
            <a:endParaRPr lang="en-US" altLang="zh-CN" sz="2000" b="1" strike="noStrike" noProof="1">
              <a:solidFill>
                <a:schemeClr val="tx1"/>
              </a:solidFill>
            </a:endParaRPr>
          </a:p>
          <a:p>
            <a:pPr marL="1257300" lvl="2" indent="-342900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775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以一条</a:t>
            </a:r>
            <a:r>
              <a:rPr lang="en-US" altLang="zh-CN" sz="1775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TCP flow</a:t>
            </a:r>
            <a:r>
              <a:rPr lang="zh-CN" altLang="en-US" sz="1775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为粒度进行流量分流</a:t>
            </a:r>
            <a:endParaRPr lang="zh-CN" altLang="en-US" sz="1775" strike="noStrike" noProof="1">
              <a:solidFill>
                <a:schemeClr val="tx1"/>
              </a:solidFill>
              <a:latin typeface="微软雅黑" panose="020B0503020204020204" pitchFamily="34" charset="-122"/>
            </a:endParaRPr>
          </a:p>
          <a:p>
            <a:pPr marL="1257300" lvl="2" indent="-342900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775" strike="noStrike" noProof="1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将每条</a:t>
            </a:r>
            <a:r>
              <a:rPr lang="en-US" altLang="zh-CN" sz="1775" strike="noStrike" noProof="1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flow</a:t>
            </a:r>
            <a:r>
              <a:rPr lang="zh-CN" altLang="en-US" sz="1775" strike="noStrike" noProof="1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固定到一个特定</a:t>
            </a:r>
            <a:r>
              <a:rPr lang="en-US" altLang="zh-CN" sz="1775" strike="noStrike" noProof="1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path</a:t>
            </a:r>
            <a:r>
              <a:rPr lang="zh-CN" altLang="en-US" sz="1775" strike="noStrike" noProof="1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转发，不会发生数据包重新排序的问题</a:t>
            </a:r>
            <a:endParaRPr lang="en-US" altLang="zh-CN" sz="1775" strike="noStrike" noProof="1">
              <a:solidFill>
                <a:schemeClr val="tx1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57300" lvl="2" indent="-342900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775">
                <a:solidFill>
                  <a:schemeClr val="tx1"/>
                </a:solidFill>
                <a:latin typeface="+mj-ea"/>
                <a:ea typeface="+mj-ea"/>
                <a:sym typeface="+mn-ea"/>
              </a:rPr>
              <a:t>问题：</a:t>
            </a:r>
            <a:r>
              <a:rPr lang="zh-CN" altLang="en-US" sz="1775" b="1">
                <a:solidFill>
                  <a:schemeClr val="tx1"/>
                </a:solidFill>
                <a:latin typeface="+mj-ea"/>
                <a:ea typeface="+mj-ea"/>
                <a:sym typeface="+mn-ea"/>
              </a:rPr>
              <a:t>因为不同的</a:t>
            </a:r>
            <a:r>
              <a:rPr lang="en-US" altLang="zh-CN" sz="1775" b="1">
                <a:solidFill>
                  <a:schemeClr val="tx1"/>
                </a:solidFill>
                <a:latin typeface="+mj-ea"/>
                <a:ea typeface="+mj-ea"/>
                <a:sym typeface="+mn-ea"/>
              </a:rPr>
              <a:t>flow</a:t>
            </a:r>
            <a:r>
              <a:rPr lang="zh-CN" altLang="en-US" sz="1775" b="1">
                <a:solidFill>
                  <a:schemeClr val="tx1"/>
                </a:solidFill>
                <a:latin typeface="+mj-ea"/>
                <a:ea typeface="+mj-ea"/>
                <a:sym typeface="+mn-ea"/>
              </a:rPr>
              <a:t>的</a:t>
            </a:r>
            <a:r>
              <a:rPr lang="en-US" altLang="zh-CN" sz="1775" b="1">
                <a:solidFill>
                  <a:schemeClr val="tx1"/>
                </a:solidFill>
                <a:latin typeface="+mj-ea"/>
                <a:ea typeface="+mj-ea"/>
                <a:sym typeface="+mn-ea"/>
              </a:rPr>
              <a:t>size</a:t>
            </a:r>
            <a:r>
              <a:rPr lang="zh-CN" altLang="en-US" sz="1775" b="1">
                <a:solidFill>
                  <a:schemeClr val="tx1"/>
                </a:solidFill>
                <a:latin typeface="+mj-ea"/>
                <a:ea typeface="+mj-ea"/>
                <a:sym typeface="+mn-ea"/>
              </a:rPr>
              <a:t>和</a:t>
            </a:r>
            <a:r>
              <a:rPr lang="en-US" altLang="zh-CN" sz="1775" b="1">
                <a:solidFill>
                  <a:schemeClr val="tx1"/>
                </a:solidFill>
                <a:latin typeface="+mj-ea"/>
                <a:ea typeface="+mj-ea"/>
                <a:sym typeface="+mn-ea"/>
              </a:rPr>
              <a:t>rate</a:t>
            </a:r>
            <a:r>
              <a:rPr lang="zh-CN" altLang="en-US" sz="1775" b="1">
                <a:solidFill>
                  <a:schemeClr val="tx1"/>
                </a:solidFill>
                <a:latin typeface="+mj-ea"/>
                <a:ea typeface="+mj-ea"/>
                <a:sym typeface="+mn-ea"/>
              </a:rPr>
              <a:t>可能有很大差别，但是一条</a:t>
            </a:r>
            <a:r>
              <a:rPr lang="en-US" altLang="zh-CN" sz="1775" b="1">
                <a:solidFill>
                  <a:schemeClr val="tx1"/>
                </a:solidFill>
                <a:latin typeface="+mj-ea"/>
                <a:ea typeface="+mj-ea"/>
                <a:sym typeface="+mn-ea"/>
              </a:rPr>
              <a:t>flow</a:t>
            </a:r>
            <a:r>
              <a:rPr lang="zh-CN" altLang="en-US" sz="1775" b="1">
                <a:solidFill>
                  <a:schemeClr val="tx1"/>
                </a:solidFill>
                <a:latin typeface="+mj-ea"/>
                <a:ea typeface="+mj-ea"/>
                <a:sym typeface="+mn-ea"/>
              </a:rPr>
              <a:t>始终在一条固定的</a:t>
            </a:r>
            <a:r>
              <a:rPr lang="en-US" altLang="zh-CN" sz="1775" b="1">
                <a:solidFill>
                  <a:schemeClr val="tx1"/>
                </a:solidFill>
                <a:latin typeface="+mj-ea"/>
                <a:ea typeface="+mj-ea"/>
                <a:sym typeface="+mn-ea"/>
              </a:rPr>
              <a:t>path</a:t>
            </a:r>
            <a:r>
              <a:rPr lang="zh-CN" altLang="en-US" sz="1775" b="1">
                <a:solidFill>
                  <a:schemeClr val="tx1"/>
                </a:solidFill>
                <a:latin typeface="+mj-ea"/>
                <a:ea typeface="+mj-ea"/>
                <a:sym typeface="+mn-ea"/>
              </a:rPr>
              <a:t>的转发，导致无法准确的实现负载均衡，面对不断变化的需求，也无法快速地重新平衡负载</a:t>
            </a:r>
            <a:endParaRPr lang="zh-CN" altLang="en-US" sz="1775">
              <a:solidFill>
                <a:schemeClr val="tx1"/>
              </a:solidFill>
              <a:latin typeface="+mj-ea"/>
              <a:ea typeface="+mj-ea"/>
              <a:sym typeface="+mn-ea"/>
            </a:endParaRPr>
          </a:p>
          <a:p>
            <a:pPr marL="914400" lvl="2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30000"/>
              </a:lnSpc>
            </a:pP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48621" name="云形 4"/>
          <p:cNvSpPr/>
          <p:nvPr/>
        </p:nvSpPr>
        <p:spPr>
          <a:xfrm>
            <a:off x="4008438" y="3717925"/>
            <a:ext cx="3779838" cy="3127375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048622" name="矩形 11"/>
          <p:cNvSpPr/>
          <p:nvPr/>
        </p:nvSpPr>
        <p:spPr>
          <a:xfrm>
            <a:off x="3719513" y="4922838"/>
            <a:ext cx="284163" cy="2809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048623" name="椭圆 28"/>
          <p:cNvSpPr/>
          <p:nvPr/>
        </p:nvSpPr>
        <p:spPr>
          <a:xfrm>
            <a:off x="4800600" y="4419600"/>
            <a:ext cx="287338" cy="2873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048624" name="椭圆 29"/>
          <p:cNvSpPr/>
          <p:nvPr/>
        </p:nvSpPr>
        <p:spPr>
          <a:xfrm>
            <a:off x="4800600" y="5283200"/>
            <a:ext cx="287338" cy="2889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048625" name="椭圆 30"/>
          <p:cNvSpPr/>
          <p:nvPr/>
        </p:nvSpPr>
        <p:spPr>
          <a:xfrm>
            <a:off x="4800600" y="6003925"/>
            <a:ext cx="287338" cy="28733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048626" name="椭圆 31"/>
          <p:cNvSpPr/>
          <p:nvPr/>
        </p:nvSpPr>
        <p:spPr>
          <a:xfrm>
            <a:off x="6240463" y="4419600"/>
            <a:ext cx="287338" cy="2873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048627" name="椭圆 32"/>
          <p:cNvSpPr/>
          <p:nvPr/>
        </p:nvSpPr>
        <p:spPr>
          <a:xfrm>
            <a:off x="6384925" y="5283200"/>
            <a:ext cx="287338" cy="2889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048628" name="椭圆 33"/>
          <p:cNvSpPr/>
          <p:nvPr/>
        </p:nvSpPr>
        <p:spPr>
          <a:xfrm>
            <a:off x="6456363" y="6002338"/>
            <a:ext cx="287338" cy="2889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048629" name="矩形 34"/>
          <p:cNvSpPr/>
          <p:nvPr/>
        </p:nvSpPr>
        <p:spPr>
          <a:xfrm>
            <a:off x="7824788" y="4994275"/>
            <a:ext cx="284163" cy="2825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cxnSp>
        <p:nvCxnSpPr>
          <p:cNvPr id="3145740" name="直接连接符 35"/>
          <p:cNvCxnSpPr>
            <a:stCxn id="1048622" idx="3"/>
            <a:endCxn id="1048623" idx="2"/>
          </p:cNvCxnSpPr>
          <p:nvPr/>
        </p:nvCxnSpPr>
        <p:spPr>
          <a:xfrm flipV="1">
            <a:off x="4003675" y="4562475"/>
            <a:ext cx="796925" cy="501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41" name="直接连接符 36"/>
          <p:cNvCxnSpPr>
            <a:stCxn id="1048623" idx="6"/>
            <a:endCxn id="1048626" idx="2"/>
          </p:cNvCxnSpPr>
          <p:nvPr/>
        </p:nvCxnSpPr>
        <p:spPr>
          <a:xfrm>
            <a:off x="5087938" y="4562475"/>
            <a:ext cx="11525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5742" name="直接连接符 37"/>
          <p:cNvCxnSpPr>
            <a:stCxn id="1048626" idx="6"/>
            <a:endCxn id="1048629" idx="1"/>
          </p:cNvCxnSpPr>
          <p:nvPr/>
        </p:nvCxnSpPr>
        <p:spPr>
          <a:xfrm>
            <a:off x="6527800" y="4562475"/>
            <a:ext cx="1296988" cy="573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5743" name="直接连接符 38"/>
          <p:cNvCxnSpPr>
            <a:stCxn id="1048622" idx="3"/>
            <a:endCxn id="1048624" idx="2"/>
          </p:cNvCxnSpPr>
          <p:nvPr/>
        </p:nvCxnSpPr>
        <p:spPr>
          <a:xfrm>
            <a:off x="4003675" y="5064125"/>
            <a:ext cx="796925" cy="3635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5744" name="直接连接符 39"/>
          <p:cNvCxnSpPr>
            <a:stCxn id="1048624" idx="6"/>
            <a:endCxn id="1048627" idx="2"/>
          </p:cNvCxnSpPr>
          <p:nvPr/>
        </p:nvCxnSpPr>
        <p:spPr>
          <a:xfrm>
            <a:off x="5087938" y="5427663"/>
            <a:ext cx="12969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5745" name="直接连接符 40"/>
          <p:cNvCxnSpPr>
            <a:stCxn id="1048627" idx="6"/>
            <a:endCxn id="1048629" idx="1"/>
          </p:cNvCxnSpPr>
          <p:nvPr/>
        </p:nvCxnSpPr>
        <p:spPr>
          <a:xfrm flipV="1">
            <a:off x="6672263" y="5135563"/>
            <a:ext cx="1152525" cy="29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5746" name="直接连接符 41"/>
          <p:cNvCxnSpPr>
            <a:stCxn id="1048627" idx="6"/>
            <a:endCxn id="1048625" idx="2"/>
          </p:cNvCxnSpPr>
          <p:nvPr/>
        </p:nvCxnSpPr>
        <p:spPr>
          <a:xfrm>
            <a:off x="4008438" y="5067300"/>
            <a:ext cx="792163" cy="1079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5747" name="直接连接符 43"/>
          <p:cNvCxnSpPr>
            <a:stCxn id="1048628" idx="2"/>
            <a:endCxn id="1048625" idx="6"/>
          </p:cNvCxnSpPr>
          <p:nvPr/>
        </p:nvCxnSpPr>
        <p:spPr>
          <a:xfrm flipH="1">
            <a:off x="5087938" y="6146800"/>
            <a:ext cx="13684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5748" name="直接连接符 44"/>
          <p:cNvCxnSpPr>
            <a:stCxn id="1048629" idx="1"/>
            <a:endCxn id="1048628" idx="6"/>
          </p:cNvCxnSpPr>
          <p:nvPr/>
        </p:nvCxnSpPr>
        <p:spPr>
          <a:xfrm flipH="1">
            <a:off x="6743700" y="5135563"/>
            <a:ext cx="1081088" cy="10112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5749" name="直接连接符 45"/>
          <p:cNvCxnSpPr>
            <a:stCxn id="1048622" idx="1"/>
            <a:endCxn id="1048628" idx="6"/>
          </p:cNvCxnSpPr>
          <p:nvPr/>
        </p:nvCxnSpPr>
        <p:spPr>
          <a:xfrm flipH="1">
            <a:off x="2352675" y="5064125"/>
            <a:ext cx="1366838" cy="31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45750" name="直接连接符 46"/>
          <p:cNvCxnSpPr>
            <a:stCxn id="1048629" idx="3"/>
            <a:endCxn id="1048628" idx="6"/>
          </p:cNvCxnSpPr>
          <p:nvPr/>
        </p:nvCxnSpPr>
        <p:spPr>
          <a:xfrm>
            <a:off x="8108950" y="5135563"/>
            <a:ext cx="866775" cy="31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45751" name="直接箭头连接符 47"/>
          <p:cNvCxnSpPr>
            <a:stCxn id="1048629" idx="3"/>
            <a:endCxn id="1048628" idx="6"/>
          </p:cNvCxnSpPr>
          <p:nvPr/>
        </p:nvCxnSpPr>
        <p:spPr>
          <a:xfrm>
            <a:off x="2711450" y="4922838"/>
            <a:ext cx="874713" cy="0"/>
          </a:xfrm>
          <a:prstGeom prst="straightConnector1">
            <a:avLst/>
          </a:prstGeom>
          <a:ln w="28575" cmpd="sng">
            <a:solidFill>
              <a:srgbClr val="7030A0"/>
            </a:solidFill>
            <a:prstDash val="sysDot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8630" name="文本框 48"/>
          <p:cNvSpPr txBox="1"/>
          <p:nvPr/>
        </p:nvSpPr>
        <p:spPr>
          <a:xfrm>
            <a:off x="2711450" y="4491038"/>
            <a:ext cx="9366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traffic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631" name="文本框 49"/>
          <p:cNvSpPr txBox="1"/>
          <p:nvPr/>
        </p:nvSpPr>
        <p:spPr>
          <a:xfrm>
            <a:off x="2784475" y="5357813"/>
            <a:ext cx="1319213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Diverging Point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632" name="文本框 50"/>
          <p:cNvSpPr txBox="1"/>
          <p:nvPr/>
        </p:nvSpPr>
        <p:spPr>
          <a:xfrm>
            <a:off x="7824788" y="5427663"/>
            <a:ext cx="169227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Converging Point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633" name="矩形 51"/>
          <p:cNvSpPr/>
          <p:nvPr/>
        </p:nvSpPr>
        <p:spPr>
          <a:xfrm>
            <a:off x="5556250" y="4308475"/>
            <a:ext cx="360363" cy="182563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048634" name="文本框 52"/>
          <p:cNvSpPr txBox="1"/>
          <p:nvPr/>
        </p:nvSpPr>
        <p:spPr>
          <a:xfrm>
            <a:off x="5387975" y="3996373"/>
            <a:ext cx="9969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fl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ow1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635" name="矩形 53"/>
          <p:cNvSpPr/>
          <p:nvPr/>
        </p:nvSpPr>
        <p:spPr>
          <a:xfrm rot="20880000">
            <a:off x="6743700" y="5084763"/>
            <a:ext cx="360363" cy="182563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048636" name="文本框 54"/>
          <p:cNvSpPr txBox="1"/>
          <p:nvPr/>
        </p:nvSpPr>
        <p:spPr>
          <a:xfrm rot="-600000">
            <a:off x="6424613" y="4686935"/>
            <a:ext cx="998537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flow2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637" name="矩形 55"/>
          <p:cNvSpPr/>
          <p:nvPr/>
        </p:nvSpPr>
        <p:spPr>
          <a:xfrm rot="3240000">
            <a:off x="4523581" y="5658644"/>
            <a:ext cx="361950" cy="182563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048638" name="文本框 56"/>
          <p:cNvSpPr txBox="1"/>
          <p:nvPr/>
        </p:nvSpPr>
        <p:spPr>
          <a:xfrm rot="3480000">
            <a:off x="3966210" y="5886133"/>
            <a:ext cx="9969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flow3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cs typeface="Arial" panose="020B0604020202020204" pitchFamily="34" charset="0"/>
                <a:sym typeface="+mn-ea"/>
              </a:rPr>
              <a:t>Flow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let</a:t>
            </a:r>
            <a:endParaRPr lang="en-US" altLang="zh-CN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608330" y="1490345"/>
            <a:ext cx="10441305" cy="2451735"/>
          </a:xfrm>
        </p:spPr>
        <p:txBody>
          <a:bodyPr>
            <a:normAutofit lnSpcReduction="10000"/>
          </a:bodyPr>
          <a:p>
            <a:pPr marL="228600" lvl="0" indent="-228600">
              <a:lnSpc>
                <a:spcPct val="130000"/>
              </a:lnSpc>
              <a:buFont typeface="Arial" panose="020B0604020202020204" pitchFamily="34" charset="0"/>
              <a:buChar char="●"/>
            </a:pPr>
            <a:r>
              <a:rPr lang="zh-CN" altLang="en-US" sz="225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背景</a:t>
            </a:r>
            <a:r>
              <a:rPr lang="zh-CN" altLang="en-US" sz="225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：</a:t>
            </a:r>
            <a:r>
              <a:rPr lang="zh-CN" altLang="en-US" sz="225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多条并行路径间的动态负载均衡问题</a:t>
            </a:r>
            <a:endParaRPr lang="zh-CN" altLang="en-US" sz="2250" b="1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800100" lvl="1" indent="-342900" fontAlgn="base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altLang="zh-CN" sz="2000" b="1" strike="noStrike" noProof="1">
                <a:solidFill>
                  <a:schemeClr val="tx1"/>
                </a:solidFill>
              </a:rPr>
              <a:t>Flowlet-based sp</a:t>
            </a:r>
            <a:r>
              <a:rPr lang="en-US" altLang="zh-CN" sz="2000" b="1" strike="noStrike" noProof="1">
                <a:solidFill>
                  <a:schemeClr val="tx1"/>
                </a:solidFill>
              </a:rPr>
              <a:t>litting</a:t>
            </a:r>
            <a:endParaRPr lang="en-US" altLang="zh-CN" sz="2000" b="1" strike="noStrike" noProof="1">
              <a:solidFill>
                <a:schemeClr val="tx1"/>
              </a:solidFill>
            </a:endParaRPr>
          </a:p>
          <a:p>
            <a:pPr marL="1257300" lvl="2" indent="-342900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</a:rPr>
              <a:t>将</a:t>
            </a:r>
            <a:r>
              <a:rPr lang="en-US" altLang="zh-CN" sz="2000">
                <a:solidFill>
                  <a:schemeClr val="tx1"/>
                </a:solidFill>
              </a:rPr>
              <a:t>packet-based splitting</a:t>
            </a:r>
            <a:r>
              <a:rPr lang="zh-CN" altLang="en-US" sz="2000">
                <a:solidFill>
                  <a:schemeClr val="tx1"/>
                </a:solidFill>
              </a:rPr>
              <a:t>的响应性和</a:t>
            </a:r>
            <a:r>
              <a:rPr lang="en-US" altLang="zh-CN" sz="2000">
                <a:solidFill>
                  <a:schemeClr val="tx1"/>
                </a:solidFill>
              </a:rPr>
              <a:t>flow-based</a:t>
            </a:r>
            <a:r>
              <a:rPr lang="zh-CN" altLang="en-US" sz="2000">
                <a:solidFill>
                  <a:schemeClr val="tx1"/>
                </a:solidFill>
              </a:rPr>
              <a:t>避免数据包重排序的能力结合</a:t>
            </a:r>
            <a:r>
              <a:rPr lang="zh-CN" altLang="en-US" sz="2000">
                <a:solidFill>
                  <a:schemeClr val="tx1"/>
                </a:solidFill>
              </a:rPr>
              <a:t>在一起</a:t>
            </a:r>
            <a:endParaRPr lang="zh-CN" altLang="en-US" sz="2000">
              <a:solidFill>
                <a:schemeClr val="tx1"/>
              </a:solidFill>
            </a:endParaRPr>
          </a:p>
        </p:txBody>
      </p:sp>
      <p:pic>
        <p:nvPicPr>
          <p:cNvPr id="94" name="图片 9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7215" y="3693795"/>
            <a:ext cx="5951220" cy="28765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cs typeface="Arial" panose="020B0604020202020204" pitchFamily="34" charset="0"/>
                <a:sym typeface="+mn-ea"/>
              </a:rPr>
              <a:t>Flow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let</a:t>
            </a:r>
            <a:endParaRPr lang="en-US" altLang="zh-CN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608330" y="1490345"/>
            <a:ext cx="10968990" cy="2451735"/>
          </a:xfrm>
        </p:spPr>
        <p:txBody>
          <a:bodyPr>
            <a:normAutofit lnSpcReduction="20000"/>
          </a:bodyPr>
          <a:p>
            <a:pPr marL="228600" lvl="0" indent="-228600">
              <a:lnSpc>
                <a:spcPct val="130000"/>
              </a:lnSpc>
              <a:buFont typeface="Arial" panose="020B0604020202020204" pitchFamily="34" charset="0"/>
              <a:buChar char="●"/>
            </a:pPr>
            <a:r>
              <a:rPr lang="zh-CN" altLang="en-US" sz="225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背景</a:t>
            </a:r>
            <a:r>
              <a:rPr lang="zh-CN" altLang="en-US" sz="225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：</a:t>
            </a:r>
            <a:r>
              <a:rPr lang="zh-CN" altLang="en-US" sz="225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多条并行路径间的动态负载均衡问题</a:t>
            </a:r>
            <a:endParaRPr lang="zh-CN" altLang="en-US" sz="2250" b="1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800100" lvl="1" indent="-342900" fontAlgn="base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altLang="zh-CN" sz="2000" b="1" strike="noStrike" noProof="1">
                <a:solidFill>
                  <a:schemeClr val="tx1"/>
                </a:solidFill>
              </a:rPr>
              <a:t>Flowlet-based sp</a:t>
            </a:r>
            <a:r>
              <a:rPr lang="en-US" altLang="zh-CN" sz="2000" b="1" strike="noStrike" noProof="1">
                <a:solidFill>
                  <a:schemeClr val="tx1"/>
                </a:solidFill>
              </a:rPr>
              <a:t>litting</a:t>
            </a:r>
            <a:endParaRPr lang="en-US" altLang="zh-CN" sz="2000" b="1" strike="noStrike" noProof="1">
              <a:solidFill>
                <a:schemeClr val="tx1"/>
              </a:solidFill>
            </a:endParaRPr>
          </a:p>
          <a:p>
            <a:pPr marL="1257300" lvl="2" indent="-342900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775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以flow</a:t>
            </a:r>
            <a:r>
              <a:rPr lang="en-US" altLang="zh-CN" sz="1775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let</a:t>
            </a:r>
            <a:r>
              <a:rPr lang="zh-CN" altLang="en-US" sz="1775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为粒度进行分流操作</a:t>
            </a:r>
            <a:endParaRPr lang="zh-CN" altLang="en-US" sz="1775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  <a:p>
            <a:pPr marL="1257300" lvl="2" indent="-342900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sz="1775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Flowlet：同一条TCP flow上的一些数据包的突发，</a:t>
            </a:r>
            <a:r>
              <a:rPr lang="zh-CN" sz="1775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相邻的突发</a:t>
            </a:r>
            <a:r>
              <a:rPr lang="zh-CN" altLang="en-US" sz="1775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有一个时间间隔，</a:t>
            </a:r>
            <a:r>
              <a:rPr lang="zh-CN" altLang="en-US" sz="1775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称为</a:t>
            </a:r>
            <a:r>
              <a:rPr lang="en-US" sz="1775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flowlet </a:t>
            </a:r>
            <a:r>
              <a:rPr sz="1775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timeout</a:t>
            </a:r>
            <a:endParaRPr sz="1775">
              <a:solidFill>
                <a:schemeClr val="tx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257300" lvl="2" indent="-342900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sz="1775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设置timeout的大小可以避免数据包在接受端重新排序</a:t>
            </a:r>
            <a:endParaRPr sz="1775">
              <a:solidFill>
                <a:schemeClr val="tx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4" name="图片 9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7215" y="3693795"/>
            <a:ext cx="5951220" cy="28765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cs typeface="Arial" panose="020B0604020202020204" pitchFamily="34" charset="0"/>
                <a:sym typeface="+mn-ea"/>
              </a:rPr>
              <a:t>Flow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let</a:t>
            </a:r>
            <a:endParaRPr lang="en-US" altLang="zh-CN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608330" y="1490345"/>
            <a:ext cx="10968990" cy="2451735"/>
          </a:xfrm>
        </p:spPr>
        <p:txBody>
          <a:bodyPr>
            <a:normAutofit lnSpcReduction="10000"/>
          </a:bodyPr>
          <a:p>
            <a:pPr marL="228600" lvl="0" indent="-228600">
              <a:lnSpc>
                <a:spcPct val="130000"/>
              </a:lnSpc>
              <a:buFont typeface="Arial" panose="020B0604020202020204" pitchFamily="34" charset="0"/>
              <a:buChar char="●"/>
            </a:pPr>
            <a:r>
              <a:rPr lang="zh-CN" altLang="en-US" sz="225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背景</a:t>
            </a:r>
            <a:r>
              <a:rPr lang="zh-CN" altLang="en-US" sz="225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：</a:t>
            </a:r>
            <a:r>
              <a:rPr lang="zh-CN" altLang="en-US" sz="225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多条并行路径间的动态负载均衡问题</a:t>
            </a:r>
            <a:endParaRPr lang="zh-CN" altLang="en-US" sz="2250" b="1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800100" lvl="1" indent="-342900" fontAlgn="base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altLang="zh-CN" sz="2000" b="1" strike="noStrike" noProof="1">
                <a:solidFill>
                  <a:schemeClr val="tx1"/>
                </a:solidFill>
              </a:rPr>
              <a:t>Flowlet-based sp</a:t>
            </a:r>
            <a:r>
              <a:rPr lang="en-US" altLang="zh-CN" sz="2000" b="1" strike="noStrike" noProof="1">
                <a:solidFill>
                  <a:schemeClr val="tx1"/>
                </a:solidFill>
              </a:rPr>
              <a:t>litting</a:t>
            </a:r>
            <a:endParaRPr lang="en-US" altLang="zh-CN" sz="2000" b="1" strike="noStrike" noProof="1">
              <a:solidFill>
                <a:schemeClr val="tx1"/>
              </a:solidFill>
            </a:endParaRPr>
          </a:p>
          <a:p>
            <a:pPr marL="1257300" lvl="2" indent="-342900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775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将timeout置为(大于)所有并行路径时延的最大值</a:t>
            </a:r>
            <a:endParaRPr lang="zh-CN" altLang="en-US" sz="1775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  <a:p>
            <a:pPr marL="1257300" lvl="2" indent="-342900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sz="1775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更进一步，timeout可以设置为(大于)所有并行路径时延的最大值与最小值之差</a:t>
            </a:r>
            <a:endParaRPr sz="1775">
              <a:solidFill>
                <a:schemeClr val="tx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209715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621598" y="3390900"/>
            <a:ext cx="6948487" cy="307022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UNIT_PLACING_PICTURE_USER_VIEWPORT" val="{&quot;height&quot;:3324,&quot;width&quot;:8172}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UNIT_PLACING_PICTURE_USER_VIEWPORT" val="{&quot;height&quot;:4932,&quot;width&quot;:5628}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2141</Words>
  <Application>WPS 演示</Application>
  <PresentationFormat>宽屏</PresentationFormat>
  <Paragraphs>181</Paragraphs>
  <Slides>17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Overlay Network </vt:lpstr>
      <vt:lpstr>上一次</vt:lpstr>
      <vt:lpstr>Overlay network</vt:lpstr>
      <vt:lpstr>Flowlet</vt:lpstr>
      <vt:lpstr>Flowlet</vt:lpstr>
      <vt:lpstr>Flowlet</vt:lpstr>
      <vt:lpstr>Flowlet</vt:lpstr>
      <vt:lpstr>Flowlet</vt:lpstr>
      <vt:lpstr>Flowlet</vt:lpstr>
      <vt:lpstr>Flowlet</vt:lpstr>
      <vt:lpstr>Flowlet</vt:lpstr>
      <vt:lpstr>Flowlet</vt:lpstr>
      <vt:lpstr>Flowlet-based load balance for Datacenter</vt:lpstr>
      <vt:lpstr>Flowlet-based load balance for Datacenter</vt:lpstr>
      <vt:lpstr>Overlay网络--Packet-level</vt:lpstr>
      <vt:lpstr>Overlay Network</vt:lpstr>
      <vt:lpstr>Overlay Network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青年</cp:lastModifiedBy>
  <cp:revision>169</cp:revision>
  <dcterms:created xsi:type="dcterms:W3CDTF">2019-06-19T02:08:00Z</dcterms:created>
  <dcterms:modified xsi:type="dcterms:W3CDTF">2021-06-01T17:12:21Z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93D7152125914316B0811F20D1CF68DB</vt:lpwstr>
  </property>
</Properties>
</file>