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95" r:id="rId4"/>
    <p:sldId id="265" r:id="rId6"/>
    <p:sldId id="282" r:id="rId7"/>
    <p:sldId id="283" r:id="rId8"/>
    <p:sldId id="266" r:id="rId9"/>
    <p:sldId id="268" r:id="rId10"/>
    <p:sldId id="270" r:id="rId11"/>
    <p:sldId id="271" r:id="rId12"/>
    <p:sldId id="272" r:id="rId13"/>
    <p:sldId id="274" r:id="rId14"/>
    <p:sldId id="286" r:id="rId15"/>
    <p:sldId id="285" r:id="rId16"/>
    <p:sldId id="287" r:id="rId17"/>
    <p:sldId id="281" r:id="rId18"/>
    <p:sldId id="288" r:id="rId19"/>
    <p:sldId id="29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weave [wiːv]   flannel [ˈflænl]  calico [ˈkælɪkəʊ]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connection level</a:t>
            </a:r>
            <a:r>
              <a:rPr lang="zh-CN" altLang="en-US"/>
              <a:t>含义：在</a:t>
            </a:r>
            <a:r>
              <a:rPr lang="en-US" altLang="zh-CN"/>
              <a:t>packet level</a:t>
            </a:r>
            <a:r>
              <a:rPr lang="zh-CN" altLang="en-US"/>
              <a:t>，（由于容器可能迁移）每个包需要封装后才能路由到目的地址；在</a:t>
            </a:r>
            <a:r>
              <a:rPr lang="en-US" altLang="zh-CN"/>
              <a:t>connection level</a:t>
            </a:r>
            <a:r>
              <a:rPr lang="zh-CN" altLang="en-US"/>
              <a:t>，主机之间保持着</a:t>
            </a:r>
            <a:r>
              <a:rPr lang="en-US" altLang="zh-CN"/>
              <a:t>TCP connection</a:t>
            </a:r>
            <a:r>
              <a:rPr lang="zh-CN" altLang="en-US"/>
              <a:t>，只要连接不中断，数据包不需要封装就能路由到</a:t>
            </a:r>
            <a:r>
              <a:rPr lang="zh-CN" altLang="en-US"/>
              <a:t>目的地址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jpe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975" y="342265"/>
            <a:ext cx="9799320" cy="713105"/>
          </a:xfrm>
        </p:spPr>
        <p:txBody>
          <a:bodyPr>
            <a:normAutofit fontScale="90000"/>
          </a:bodyPr>
          <a:p>
            <a:r>
              <a:rPr lang="en-US" altLang="zh-CN"/>
              <a:t>O</a:t>
            </a:r>
            <a:r>
              <a:rPr lang="en-US" altLang="zh-CN"/>
              <a:t>verlay N</a:t>
            </a:r>
            <a:r>
              <a:rPr lang="en-US" altLang="zh-CN"/>
              <a:t>etwork </a:t>
            </a:r>
            <a:endParaRPr lang="en-US" altLang="zh-CN"/>
          </a:p>
        </p:txBody>
      </p:sp>
      <p:pic>
        <p:nvPicPr>
          <p:cNvPr id="5" name="图片 4" descr="src=http___pic2.zhimg.com_v2-63997184325ff1f331454c8d9ae0a495_1200x500.jpg&amp;refer=http___pic2.zh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5" y="1242060"/>
            <a:ext cx="8588375" cy="4373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89870" y="5984875"/>
            <a:ext cx="1638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李涛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/>
              <a:t>2021/5/3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--</a:t>
            </a:r>
            <a:r>
              <a:rPr lang="en-US">
                <a:cs typeface="Arial" panose="020B0604020202020204" pitchFamily="34" charset="0"/>
                <a:sym typeface="+mn-ea"/>
              </a:rPr>
              <a:t>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解决方案</a:t>
            </a:r>
            <a:endParaRPr lang="en-US" altLang="zh-CN" sz="2130" b="1">
              <a:sym typeface="+mn-ea"/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055">
                <a:solidFill>
                  <a:schemeClr val="tx1">
                    <a:lumMod val="65000"/>
                    <a:lumOff val="35000"/>
                  </a:schemeClr>
                </a:solidFill>
              </a:rPr>
              <a:t>SlimSocket</a:t>
            </a: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</a:rPr>
              <a:t>截获容器内程序要发送的数据；</a:t>
            </a:r>
            <a:endParaRPr lang="zh-CN" altLang="en-US" sz="205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en-US" altLang="zh-CN" sz="2055">
                <a:solidFill>
                  <a:schemeClr val="tx1">
                    <a:lumMod val="65000"/>
                    <a:lumOff val="35000"/>
                  </a:schemeClr>
                </a:solidFill>
              </a:rPr>
              <a:t>SlimRouter</a:t>
            </a: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</a:rPr>
              <a:t>转发到主机的网络空间，绕过虚拟网络接口和虚拟交换机（即不需要穿过虚拟网络堆栈，也不用进行包的封装）；</a:t>
            </a:r>
            <a:endParaRPr lang="zh-CN" altLang="en-US" sz="205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</a:rPr>
              <a:t>然后由主机之间建立的</a:t>
            </a:r>
            <a:r>
              <a:rPr lang="en-US" altLang="zh-CN" sz="2055">
                <a:solidFill>
                  <a:schemeClr val="tx1">
                    <a:lumMod val="65000"/>
                    <a:lumOff val="35000"/>
                  </a:schemeClr>
                </a:solidFill>
              </a:rPr>
              <a:t>TCP Connection</a:t>
            </a:r>
            <a:r>
              <a:rPr lang="zh-CN" altLang="en-US" sz="2055">
                <a:solidFill>
                  <a:schemeClr val="tx1">
                    <a:lumMod val="65000"/>
                    <a:lumOff val="35000"/>
                  </a:schemeClr>
                </a:solidFill>
              </a:rPr>
              <a:t>转发数据包</a:t>
            </a:r>
            <a:r>
              <a:rPr lang="en-US" altLang="zh-CN" sz="2055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zh-CN" sz="2055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05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4695" y="3543300"/>
            <a:ext cx="5642610" cy="3314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14485" y="4409440"/>
            <a:ext cx="2042795" cy="2249170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发出的数据包只有</a:t>
            </a:r>
            <a:r>
              <a:rPr lang="en-US" altLang="zh-CN"/>
              <a:t>host</a:t>
            </a:r>
            <a:r>
              <a:rPr lang="zh-CN" altLang="en-US"/>
              <a:t>的</a:t>
            </a:r>
            <a:r>
              <a:rPr lang="en-US" altLang="zh-CN"/>
              <a:t>IP</a:t>
            </a:r>
            <a:r>
              <a:rPr lang="zh-CN" altLang="en-US"/>
              <a:t>和</a:t>
            </a:r>
            <a:r>
              <a:rPr lang="en-US" altLang="zh-CN"/>
              <a:t>MAC</a:t>
            </a:r>
            <a:r>
              <a:rPr lang="zh-CN" altLang="en-US"/>
              <a:t>地址，不含</a:t>
            </a:r>
            <a:r>
              <a:rPr lang="en-US" altLang="zh-CN"/>
              <a:t>container</a:t>
            </a:r>
            <a:r>
              <a:rPr lang="zh-CN" altLang="en-US"/>
              <a:t>的信息。需要维护一个</a:t>
            </a:r>
            <a:r>
              <a:rPr lang="en-US" altLang="zh-CN"/>
              <a:t>host IP + Port</a:t>
            </a:r>
            <a:r>
              <a:rPr lang="zh-CN" altLang="en-US"/>
              <a:t>到</a:t>
            </a:r>
            <a:r>
              <a:rPr lang="en-US" altLang="zh-CN"/>
              <a:t>container</a:t>
            </a:r>
            <a:r>
              <a:rPr lang="zh-CN" altLang="en-US"/>
              <a:t>的</a:t>
            </a:r>
            <a:r>
              <a:rPr lang="en-US" altLang="zh-CN"/>
              <a:t>M</a:t>
            </a:r>
            <a:r>
              <a:rPr lang="en-US" altLang="zh-CN"/>
              <a:t>ap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--</a:t>
            </a:r>
            <a:r>
              <a:rPr lang="en-US">
                <a:cs typeface="Arial" panose="020B0604020202020204" pitchFamily="34" charset="0"/>
                <a:sym typeface="+mn-ea"/>
              </a:rPr>
              <a:t>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/>
          </a:bodyPr>
          <a:p>
            <a:pPr lvl="1"/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Packet level</a:t>
            </a:r>
            <a:r>
              <a:rPr lang="zh-CN" altLang="en-US" sz="2400">
                <a:sym typeface="+mn-ea"/>
              </a:rPr>
              <a:t>中，（由于容器可能迁移）每个包需要封装上主机</a:t>
            </a:r>
            <a:r>
              <a:rPr lang="zh-CN" altLang="en-US" sz="2400">
                <a:sym typeface="+mn-ea"/>
              </a:rPr>
              <a:t>信息后才能路由到目的地址；</a:t>
            </a:r>
            <a:endParaRPr lang="zh-CN" altLang="en-US" sz="2400">
              <a:sym typeface="+mn-ea"/>
            </a:endParaRPr>
          </a:p>
          <a:p>
            <a:pPr lvl="1"/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Connection level</a:t>
            </a:r>
            <a:r>
              <a:rPr lang="zh-CN" altLang="en-US" sz="2400">
                <a:sym typeface="+mn-ea"/>
              </a:rPr>
              <a:t>中，主机之间要先建立</a:t>
            </a:r>
            <a:r>
              <a:rPr lang="zh-CN" altLang="en-US" sz="2400">
                <a:sym typeface="+mn-ea"/>
              </a:rPr>
              <a:t>并保持着</a:t>
            </a:r>
            <a:r>
              <a:rPr lang="en-US" altLang="zh-CN" sz="2400">
                <a:sym typeface="+mn-ea"/>
              </a:rPr>
              <a:t>TCP Connection</a:t>
            </a:r>
            <a:r>
              <a:rPr lang="zh-CN" altLang="en-US" sz="2400">
                <a:sym typeface="+mn-ea"/>
              </a:rPr>
              <a:t>，只要连接不中断，数据包不需要封装就能路由到目的地址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--</a:t>
            </a:r>
            <a:r>
              <a:rPr lang="en-US">
                <a:cs typeface="Arial" panose="020B0604020202020204" pitchFamily="34" charset="0"/>
                <a:sym typeface="+mn-ea"/>
              </a:rPr>
              <a:t>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/>
          </a:bodyPr>
          <a:p>
            <a:pPr lvl="1"/>
            <a:r>
              <a:rPr lang="zh-CN" altLang="en-US" sz="2400" b="1">
                <a:sym typeface="+mn-ea"/>
              </a:rPr>
              <a:t>优点</a:t>
            </a:r>
            <a:endParaRPr lang="en-US" altLang="zh-CN" sz="2400" b="1">
              <a:sym typeface="+mn-ea"/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去除了封装和解封装包，提高了网络</a:t>
            </a: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吞吐率</a:t>
            </a:r>
            <a:endParaRPr lang="zh-CN" altLang="en-US" sz="2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endParaRPr lang="zh-CN" altLang="en-US" sz="2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问题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只支持容器的静态迁移</a:t>
            </a:r>
            <a:endParaRPr lang="zh-CN" altLang="en-US" sz="2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只支持</a:t>
            </a:r>
            <a:r>
              <a:rPr lang="en-US" altLang="zh-CN" sz="2100">
                <a:solidFill>
                  <a:schemeClr val="tx1">
                    <a:lumMod val="65000"/>
                    <a:lumOff val="35000"/>
                  </a:schemeClr>
                </a:solidFill>
              </a:rPr>
              <a:t>Connection level</a:t>
            </a: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的网络</a:t>
            </a:r>
            <a:r>
              <a:rPr lang="zh-CN" altLang="en-US" sz="2100">
                <a:solidFill>
                  <a:schemeClr val="tx1">
                    <a:lumMod val="65000"/>
                    <a:lumOff val="35000"/>
                  </a:schemeClr>
                </a:solidFill>
              </a:rPr>
              <a:t>策略</a:t>
            </a:r>
            <a:endParaRPr lang="zh-CN" altLang="en-US" sz="2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endParaRPr lang="zh-CN" altLang="en-US" sz="2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--</a:t>
            </a:r>
            <a:r>
              <a:rPr lang="en-US">
                <a:cs typeface="Arial" panose="020B0604020202020204" pitchFamily="34" charset="0"/>
                <a:sym typeface="+mn-ea"/>
              </a:rPr>
              <a:t>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/>
          </a:bodyPr>
          <a:p>
            <a:pPr lvl="1"/>
            <a:r>
              <a:rPr lang="zh-CN" altLang="en-US" sz="2400" b="1">
                <a:sym typeface="+mn-ea"/>
              </a:rPr>
              <a:t>问题</a:t>
            </a:r>
            <a:endParaRPr lang="en-US" altLang="zh-CN" sz="2400" b="1">
              <a:sym typeface="+mn-ea"/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只支持容器静态迁移，不支持动态迁移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（即迁移过程中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连接要断开）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容器迁移后需要重新定向文件描述符，将新主机的网络空间定向到容器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中，无法保持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TCP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会话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不中断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Overlay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网络提出的最主要动机就是解决容器的动态迁移问题，而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Connec-tion level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只能实现静态迁移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/>
          </a:bodyPr>
          <a:p>
            <a:pPr lvl="1"/>
            <a:r>
              <a:rPr lang="zh-CN" altLang="en-US" sz="2400" b="1">
                <a:sym typeface="+mn-ea"/>
              </a:rPr>
              <a:t>问题</a:t>
            </a:r>
            <a:endParaRPr lang="en-US" altLang="zh-CN" sz="2400" b="1">
              <a:sym typeface="+mn-ea"/>
            </a:endParaRP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只提供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Connection-level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访问控制策略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6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ym typeface="+mn-ea"/>
              </a:rPr>
              <a:t>两个主机间的数据包没有封装，只有主机的信息，不含</a:t>
            </a:r>
            <a:r>
              <a:rPr lang="en-US" altLang="zh-CN" sz="2000">
                <a:sym typeface="+mn-ea"/>
              </a:rPr>
              <a:t>container</a:t>
            </a:r>
            <a:r>
              <a:rPr lang="zh-CN" altLang="en-US" sz="2000">
                <a:sym typeface="+mn-ea"/>
              </a:rPr>
              <a:t>的</a:t>
            </a:r>
            <a:r>
              <a:rPr lang="zh-CN" altLang="en-US" sz="2000">
                <a:sym typeface="+mn-ea"/>
              </a:rPr>
              <a:t>信息，无法过滤连接中一些满足一定特性的数据包，只能直接拒绝连接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1600200" lvl="3" indent="-228600">
              <a:lnSpc>
                <a:spcPct val="16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例如：某些容器不可以通信，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Connection level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的访问控制策略可以拒绝这些容器发起的连接，但是如果只是某个容器一些包需要丢弃，</a:t>
            </a:r>
            <a:r>
              <a:rPr lang="en-US" altLang="zh-CN" sz="2000">
                <a:sym typeface="+mn-ea"/>
              </a:rPr>
              <a:t>Connection level</a:t>
            </a:r>
            <a:r>
              <a:rPr lang="zh-CN" altLang="en-US" sz="2000">
                <a:sym typeface="+mn-ea"/>
              </a:rPr>
              <a:t>的访问控制策略无法做到；但</a:t>
            </a:r>
            <a:r>
              <a:rPr lang="zh-CN" altLang="en-US" sz="2000">
                <a:sym typeface="+mn-ea"/>
              </a:rPr>
              <a:t>如果</a:t>
            </a:r>
            <a:r>
              <a:rPr lang="zh-CN" altLang="en-US" sz="2000">
                <a:sym typeface="+mn-ea"/>
              </a:rPr>
              <a:t>封装后覆盖包的哈希值与签名匹配，</a:t>
            </a:r>
            <a:r>
              <a:rPr lang="en-US" altLang="zh-CN" sz="2000">
                <a:sym typeface="+mn-ea"/>
              </a:rPr>
              <a:t>Packet level</a:t>
            </a:r>
            <a:r>
              <a:rPr lang="zh-CN" altLang="en-US" sz="2000">
                <a:sym typeface="+mn-ea"/>
              </a:rPr>
              <a:t>的过滤器允许系统丢弃包</a:t>
            </a:r>
            <a:r>
              <a:rPr lang="en-US" altLang="zh-CN" sz="2000">
                <a:sym typeface="+mn-ea"/>
              </a:rPr>
              <a:t>.</a:t>
            </a:r>
            <a:endParaRPr lang="zh-CN" altLang="en-US" sz="2000">
              <a:sym typeface="+mn-ea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Flowlet level</a:t>
            </a:r>
            <a:r>
              <a:rPr lang="zh-CN" altLang="en-US"/>
              <a:t>的动机和</a:t>
            </a:r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动机：</a:t>
            </a:r>
            <a:endParaRPr lang="zh-CN" altLang="en-US" sz="2400" b="1"/>
          </a:p>
          <a:p>
            <a:pPr lvl="1">
              <a:lnSpc>
                <a:spcPct val="130000"/>
              </a:lnSpc>
            </a:pPr>
            <a:r>
              <a:rPr lang="zh-CN" altLang="en-US" sz="2000"/>
              <a:t>在前面可以看到</a:t>
            </a:r>
            <a:r>
              <a:rPr lang="en-US" altLang="zh-CN" sz="2000"/>
              <a:t>Packet level</a:t>
            </a:r>
            <a:r>
              <a:rPr lang="zh-CN" altLang="en-US" sz="2000"/>
              <a:t>网络管理粒度太小，而</a:t>
            </a:r>
            <a:r>
              <a:rPr lang="en-US" altLang="zh-CN" sz="2000">
                <a:sym typeface="+mn-ea"/>
              </a:rPr>
              <a:t>Connection level</a:t>
            </a:r>
            <a:r>
              <a:rPr lang="zh-CN" altLang="en-US" sz="2000">
                <a:sym typeface="+mn-ea"/>
              </a:rPr>
              <a:t>网络管理粒度太大。我们希望即支持</a:t>
            </a:r>
            <a:r>
              <a:rPr lang="en-US" altLang="zh-CN" sz="2000">
                <a:sym typeface="+mn-ea"/>
              </a:rPr>
              <a:t>Packet level</a:t>
            </a:r>
            <a:r>
              <a:rPr lang="zh-CN" altLang="en-US" sz="2000">
                <a:sym typeface="+mn-ea"/>
              </a:rPr>
              <a:t>的动态迁移和访问控制策略；同时又能减少封装和解封装数据包，提高吞吐率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Flowlet level</a:t>
            </a:r>
            <a:r>
              <a:rPr lang="zh-CN" altLang="en-US"/>
              <a:t>的动机和</a:t>
            </a:r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815"/>
            <a:ext cx="10968990" cy="4935855"/>
          </a:xfrm>
        </p:spPr>
        <p:txBody>
          <a:bodyPr>
            <a:normAutofit/>
          </a:bodyPr>
          <a:p>
            <a:r>
              <a:rPr lang="en-US" altLang="zh-CN" sz="2400" b="1"/>
              <a:t>Idea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lvl="1">
              <a:lnSpc>
                <a:spcPct val="130000"/>
              </a:lnSpc>
            </a:pPr>
            <a:r>
              <a:rPr lang="zh-CN" altLang="en-US" sz="2000">
                <a:sym typeface="+mn-ea"/>
              </a:rPr>
              <a:t>在一条</a:t>
            </a:r>
            <a:r>
              <a:rPr lang="en-US" altLang="zh-CN" sz="2000">
                <a:sym typeface="+mn-ea"/>
              </a:rPr>
              <a:t>TCP </a:t>
            </a:r>
            <a:r>
              <a:rPr lang="zh-CN" altLang="en-US" sz="2000">
                <a:sym typeface="+mn-ea"/>
              </a:rPr>
              <a:t>连接上，以</a:t>
            </a:r>
            <a:r>
              <a:rPr lang="en-US" altLang="zh-CN" sz="2000">
                <a:sym typeface="+mn-ea"/>
              </a:rPr>
              <a:t>Flowlet</a:t>
            </a:r>
            <a:r>
              <a:rPr lang="zh-CN" altLang="en-US" sz="2000">
                <a:sym typeface="+mn-ea"/>
              </a:rPr>
              <a:t>为粒度，只对首尾进行封装，中间数据包</a:t>
            </a:r>
            <a:r>
              <a:rPr lang="zh-CN" altLang="en-US" sz="2000">
                <a:sym typeface="+mn-ea"/>
              </a:rPr>
              <a:t>不封装</a:t>
            </a:r>
            <a:endParaRPr lang="zh-CN" altLang="en-US" sz="2000">
              <a:sym typeface="+mn-ea"/>
            </a:endParaRPr>
          </a:p>
          <a:p>
            <a:pPr lvl="1">
              <a:lnSpc>
                <a:spcPct val="130000"/>
              </a:lnSpc>
            </a:pPr>
            <a:endParaRPr lang="zh-CN" altLang="en-US" sz="2000">
              <a:sym typeface="+mn-ea"/>
            </a:endParaRPr>
          </a:p>
          <a:p>
            <a:pPr lvl="1">
              <a:lnSpc>
                <a:spcPct val="130000"/>
              </a:lnSpc>
            </a:pPr>
            <a:endParaRPr lang="zh-CN" altLang="en-US" sz="2000">
              <a:sym typeface="+mn-ea"/>
            </a:endParaRPr>
          </a:p>
          <a:p>
            <a:pPr lvl="1">
              <a:lnSpc>
                <a:spcPct val="130000"/>
              </a:lnSpc>
            </a:pPr>
            <a:endParaRPr lang="zh-CN" altLang="en-US" sz="2000">
              <a:sym typeface="+mn-ea"/>
            </a:endParaRPr>
          </a:p>
          <a:p>
            <a:pPr lvl="1">
              <a:lnSpc>
                <a:spcPct val="130000"/>
              </a:lnSpc>
            </a:pPr>
            <a:endParaRPr lang="zh-CN" altLang="en-US" sz="200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>
                <a:sym typeface="+mn-ea"/>
              </a:rPr>
              <a:t>pioneer</a:t>
            </a:r>
            <a:r>
              <a:rPr lang="zh-CN" altLang="en-US" sz="2000">
                <a:sym typeface="+mn-ea"/>
              </a:rPr>
              <a:t>先转发，交换机记录转发表，其余包按照转发表转发，</a:t>
            </a:r>
            <a:r>
              <a:rPr lang="en-US" altLang="zh-CN" sz="2000">
                <a:sym typeface="+mn-ea"/>
              </a:rPr>
              <a:t>rear guard</a:t>
            </a:r>
            <a:r>
              <a:rPr lang="zh-CN" altLang="en-US" sz="2000">
                <a:sym typeface="+mn-ea"/>
              </a:rPr>
              <a:t>封装后转发，检查转发表是否改变，改变意味容器可能发生迁移，更新转发表，按照该转发表重新发送整个</a:t>
            </a:r>
            <a:r>
              <a:rPr lang="en-US" altLang="zh-CN" sz="2000">
                <a:sym typeface="+mn-ea"/>
              </a:rPr>
              <a:t>flowlet.</a:t>
            </a:r>
            <a:endParaRPr lang="zh-CN" altLang="en-US" sz="2000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43610" y="2771775"/>
            <a:ext cx="1757680" cy="16668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1365250" y="2935605"/>
            <a:ext cx="914400" cy="375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316355" y="2941955"/>
            <a:ext cx="101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container</a:t>
            </a:r>
            <a:endParaRPr lang="en-US" altLang="zh-CN" sz="1400"/>
          </a:p>
        </p:txBody>
      </p:sp>
      <p:sp>
        <p:nvSpPr>
          <p:cNvPr id="37" name="圆角矩形 36"/>
          <p:cNvSpPr/>
          <p:nvPr/>
        </p:nvSpPr>
        <p:spPr>
          <a:xfrm>
            <a:off x="1365885" y="3782060"/>
            <a:ext cx="914400" cy="375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341120" y="3802380"/>
            <a:ext cx="101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container</a:t>
            </a:r>
            <a:endParaRPr lang="en-US" altLang="zh-CN" sz="1400"/>
          </a:p>
        </p:txBody>
      </p:sp>
      <p:sp>
        <p:nvSpPr>
          <p:cNvPr id="39" name="文本框 38"/>
          <p:cNvSpPr txBox="1"/>
          <p:nvPr/>
        </p:nvSpPr>
        <p:spPr>
          <a:xfrm>
            <a:off x="1557655" y="3386455"/>
            <a:ext cx="490220" cy="528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...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441450" y="240347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同侧圆角矩形 40"/>
          <p:cNvSpPr/>
          <p:nvPr/>
        </p:nvSpPr>
        <p:spPr>
          <a:xfrm rot="5400000">
            <a:off x="2630170" y="2987675"/>
            <a:ext cx="599440" cy="508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621915" y="3097530"/>
            <a:ext cx="656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bg1"/>
                </a:solidFill>
              </a:rPr>
              <a:t>VTEP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50" name="同侧圆角矩形 49"/>
          <p:cNvSpPr/>
          <p:nvPr/>
        </p:nvSpPr>
        <p:spPr>
          <a:xfrm rot="16200000">
            <a:off x="9077960" y="2962275"/>
            <a:ext cx="599440" cy="508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053195" y="3098165"/>
            <a:ext cx="8528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solidFill>
                  <a:schemeClr val="bg1"/>
                </a:solidFill>
              </a:rPr>
              <a:t>VTEP</a:t>
            </a:r>
            <a:endParaRPr lang="en-US" altLang="zh-CN" sz="1400" b="1">
              <a:solidFill>
                <a:schemeClr val="bg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495040" y="2891155"/>
            <a:ext cx="619760" cy="65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627120" y="3048635"/>
            <a:ext cx="355600" cy="355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266565" y="3885565"/>
            <a:ext cx="355600" cy="355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908550" y="3541395"/>
            <a:ext cx="355600" cy="355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739130" y="2800985"/>
            <a:ext cx="1432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...</a:t>
            </a:r>
            <a:endParaRPr lang="en-US" altLang="zh-CN" sz="3600" b="1"/>
          </a:p>
        </p:txBody>
      </p:sp>
      <p:sp>
        <p:nvSpPr>
          <p:cNvPr id="57" name="矩形 56"/>
          <p:cNvSpPr/>
          <p:nvPr/>
        </p:nvSpPr>
        <p:spPr>
          <a:xfrm>
            <a:off x="6340475" y="3063875"/>
            <a:ext cx="355600" cy="355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7696200" y="2865755"/>
            <a:ext cx="619760" cy="65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832090" y="3030855"/>
            <a:ext cx="355600" cy="355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443470" y="2403475"/>
            <a:ext cx="131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pioneer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026410" y="2403475"/>
            <a:ext cx="197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rear guard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86245" y="3541395"/>
            <a:ext cx="355600" cy="355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30190" y="3073400"/>
            <a:ext cx="355600" cy="355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54" idx="1"/>
          </p:cNvCxnSpPr>
          <p:nvPr/>
        </p:nvCxnSpPr>
        <p:spPr>
          <a:xfrm>
            <a:off x="2701290" y="4063365"/>
            <a:ext cx="156527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9631680" y="2771775"/>
            <a:ext cx="1757680" cy="16668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053320" y="2935605"/>
            <a:ext cx="914400" cy="375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004425" y="2941955"/>
            <a:ext cx="101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container</a:t>
            </a:r>
            <a:endParaRPr lang="en-US" altLang="zh-CN" sz="1400"/>
          </a:p>
        </p:txBody>
      </p:sp>
      <p:sp>
        <p:nvSpPr>
          <p:cNvPr id="10" name="圆角矩形 9"/>
          <p:cNvSpPr/>
          <p:nvPr/>
        </p:nvSpPr>
        <p:spPr>
          <a:xfrm>
            <a:off x="10053955" y="3782060"/>
            <a:ext cx="914400" cy="3759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029190" y="3802380"/>
            <a:ext cx="1016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container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10245725" y="3386455"/>
            <a:ext cx="490220" cy="528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...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29520" y="2403475"/>
            <a:ext cx="76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endCxn id="52" idx="1"/>
          </p:cNvCxnSpPr>
          <p:nvPr/>
        </p:nvCxnSpPr>
        <p:spPr>
          <a:xfrm flipV="1">
            <a:off x="3174365" y="3216275"/>
            <a:ext cx="320675" cy="95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8" idx="3"/>
          </p:cNvCxnSpPr>
          <p:nvPr/>
        </p:nvCxnSpPr>
        <p:spPr>
          <a:xfrm>
            <a:off x="8315960" y="3190875"/>
            <a:ext cx="80200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270115" y="3881120"/>
            <a:ext cx="355600" cy="3556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625715" y="4058920"/>
            <a:ext cx="1969135" cy="82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Flowlet level</a:t>
            </a:r>
            <a:r>
              <a:rPr lang="zh-CN" altLang="en-US"/>
              <a:t>的动机和</a:t>
            </a:r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313815"/>
            <a:ext cx="10968990" cy="2631440"/>
          </a:xfrm>
        </p:spPr>
        <p:txBody>
          <a:bodyPr>
            <a:normAutofit lnSpcReduction="20000"/>
          </a:bodyPr>
          <a:p>
            <a:r>
              <a:rPr lang="en-US" altLang="zh-CN" sz="2400" b="1"/>
              <a:t>Idea</a:t>
            </a:r>
            <a:r>
              <a:rPr lang="zh-CN" altLang="en-US" sz="2400" b="1"/>
              <a:t>：</a:t>
            </a:r>
            <a:endParaRPr lang="zh-CN" altLang="en-US" sz="2400" b="1"/>
          </a:p>
          <a:p>
            <a:pPr lvl="1">
              <a:lnSpc>
                <a:spcPct val="130000"/>
              </a:lnSpc>
            </a:pPr>
            <a:r>
              <a:rPr lang="zh-CN" altLang="en-US" sz="2000">
                <a:sym typeface="+mn-ea"/>
              </a:rPr>
              <a:t>考虑数据发送在时间上的不均匀性（不确定有没有，</a:t>
            </a:r>
            <a:r>
              <a:rPr lang="zh-CN" altLang="en-US" sz="2000">
                <a:sym typeface="+mn-ea"/>
              </a:rPr>
              <a:t>待验证），可以将解封装的过程隐藏在</a:t>
            </a:r>
            <a:r>
              <a:rPr lang="en-US" altLang="zh-CN" sz="2000">
                <a:sym typeface="+mn-ea"/>
              </a:rPr>
              <a:t>timeout</a:t>
            </a:r>
            <a:r>
              <a:rPr lang="zh-CN" altLang="en-US" sz="2000">
                <a:sym typeface="+mn-ea"/>
              </a:rPr>
              <a:t>时间</a:t>
            </a:r>
            <a:r>
              <a:rPr lang="zh-CN" altLang="en-US" sz="2000">
                <a:sym typeface="+mn-ea"/>
              </a:rPr>
              <a:t>内</a:t>
            </a:r>
            <a:endParaRPr lang="zh-CN" altLang="en-US" sz="2000">
              <a:sym typeface="+mn-ea"/>
            </a:endParaRPr>
          </a:p>
          <a:p>
            <a:pPr lvl="1">
              <a:lnSpc>
                <a:spcPct val="130000"/>
              </a:lnSpc>
            </a:pPr>
            <a:endParaRPr lang="zh-CN" altLang="en-US" sz="2000"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047875" y="4635500"/>
            <a:ext cx="8155305" cy="12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2220595" y="4114165"/>
            <a:ext cx="8327390" cy="522605"/>
          </a:xfrm>
          <a:custGeom>
            <a:avLst/>
            <a:gdLst>
              <a:gd name="connisteX0" fmla="*/ 0 w 8327390"/>
              <a:gd name="connsiteY0" fmla="*/ 470170 h 522663"/>
              <a:gd name="connisteX1" fmla="*/ 70485 w 8327390"/>
              <a:gd name="connsiteY1" fmla="*/ 449850 h 522663"/>
              <a:gd name="connisteX2" fmla="*/ 131445 w 8327390"/>
              <a:gd name="connsiteY2" fmla="*/ 378730 h 522663"/>
              <a:gd name="connisteX3" fmla="*/ 161925 w 8327390"/>
              <a:gd name="connsiteY3" fmla="*/ 298085 h 522663"/>
              <a:gd name="connisteX4" fmla="*/ 172085 w 8327390"/>
              <a:gd name="connsiteY4" fmla="*/ 226965 h 522663"/>
              <a:gd name="connisteX5" fmla="*/ 192405 w 8327390"/>
              <a:gd name="connsiteY5" fmla="*/ 155845 h 522663"/>
              <a:gd name="connisteX6" fmla="*/ 222885 w 8327390"/>
              <a:gd name="connsiteY6" fmla="*/ 84725 h 522663"/>
              <a:gd name="connisteX7" fmla="*/ 294005 w 8327390"/>
              <a:gd name="connsiteY7" fmla="*/ 23765 h 522663"/>
              <a:gd name="connisteX8" fmla="*/ 365125 w 8327390"/>
              <a:gd name="connsiteY8" fmla="*/ 3445 h 522663"/>
              <a:gd name="connisteX9" fmla="*/ 405765 w 8327390"/>
              <a:gd name="connsiteY9" fmla="*/ 74565 h 522663"/>
              <a:gd name="connisteX10" fmla="*/ 435610 w 8327390"/>
              <a:gd name="connsiteY10" fmla="*/ 145685 h 522663"/>
              <a:gd name="connisteX11" fmla="*/ 486410 w 8327390"/>
              <a:gd name="connsiteY11" fmla="*/ 226965 h 522663"/>
              <a:gd name="connisteX12" fmla="*/ 527050 w 8327390"/>
              <a:gd name="connsiteY12" fmla="*/ 298085 h 522663"/>
              <a:gd name="connisteX13" fmla="*/ 588010 w 8327390"/>
              <a:gd name="connsiteY13" fmla="*/ 368570 h 522663"/>
              <a:gd name="connisteX14" fmla="*/ 659130 w 8327390"/>
              <a:gd name="connsiteY14" fmla="*/ 429530 h 522663"/>
              <a:gd name="connisteX15" fmla="*/ 730250 w 8327390"/>
              <a:gd name="connsiteY15" fmla="*/ 470170 h 522663"/>
              <a:gd name="connisteX16" fmla="*/ 801370 w 8327390"/>
              <a:gd name="connsiteY16" fmla="*/ 480330 h 522663"/>
              <a:gd name="connisteX17" fmla="*/ 871855 w 8327390"/>
              <a:gd name="connsiteY17" fmla="*/ 480330 h 522663"/>
              <a:gd name="connisteX18" fmla="*/ 942975 w 8327390"/>
              <a:gd name="connsiteY18" fmla="*/ 480330 h 522663"/>
              <a:gd name="connisteX19" fmla="*/ 1014095 w 8327390"/>
              <a:gd name="connsiteY19" fmla="*/ 480330 h 522663"/>
              <a:gd name="connisteX20" fmla="*/ 1085215 w 8327390"/>
              <a:gd name="connsiteY20" fmla="*/ 480330 h 522663"/>
              <a:gd name="connisteX21" fmla="*/ 1156335 w 8327390"/>
              <a:gd name="connsiteY21" fmla="*/ 490490 h 522663"/>
              <a:gd name="connisteX22" fmla="*/ 1226820 w 8327390"/>
              <a:gd name="connsiteY22" fmla="*/ 490490 h 522663"/>
              <a:gd name="connisteX23" fmla="*/ 1297940 w 8327390"/>
              <a:gd name="connsiteY23" fmla="*/ 490490 h 522663"/>
              <a:gd name="connisteX24" fmla="*/ 1379220 w 8327390"/>
              <a:gd name="connsiteY24" fmla="*/ 490490 h 522663"/>
              <a:gd name="connisteX25" fmla="*/ 1450340 w 8327390"/>
              <a:gd name="connsiteY25" fmla="*/ 490490 h 522663"/>
              <a:gd name="connisteX26" fmla="*/ 1521460 w 8327390"/>
              <a:gd name="connsiteY26" fmla="*/ 500650 h 522663"/>
              <a:gd name="connisteX27" fmla="*/ 1591945 w 8327390"/>
              <a:gd name="connsiteY27" fmla="*/ 500650 h 522663"/>
              <a:gd name="connisteX28" fmla="*/ 1663065 w 8327390"/>
              <a:gd name="connsiteY28" fmla="*/ 500650 h 522663"/>
              <a:gd name="connisteX29" fmla="*/ 1734185 w 8327390"/>
              <a:gd name="connsiteY29" fmla="*/ 500650 h 522663"/>
              <a:gd name="connisteX30" fmla="*/ 1805305 w 8327390"/>
              <a:gd name="connsiteY30" fmla="*/ 500650 h 522663"/>
              <a:gd name="connisteX31" fmla="*/ 1876425 w 8327390"/>
              <a:gd name="connsiteY31" fmla="*/ 500650 h 522663"/>
              <a:gd name="connisteX32" fmla="*/ 1947545 w 8327390"/>
              <a:gd name="connsiteY32" fmla="*/ 500650 h 522663"/>
              <a:gd name="connisteX33" fmla="*/ 2018030 w 8327390"/>
              <a:gd name="connsiteY33" fmla="*/ 460010 h 522663"/>
              <a:gd name="connisteX34" fmla="*/ 2068830 w 8327390"/>
              <a:gd name="connsiteY34" fmla="*/ 388890 h 522663"/>
              <a:gd name="connisteX35" fmla="*/ 2119630 w 8327390"/>
              <a:gd name="connsiteY35" fmla="*/ 308245 h 522663"/>
              <a:gd name="connisteX36" fmla="*/ 2150110 w 8327390"/>
              <a:gd name="connsiteY36" fmla="*/ 237125 h 522663"/>
              <a:gd name="connisteX37" fmla="*/ 2190750 w 8327390"/>
              <a:gd name="connsiteY37" fmla="*/ 166005 h 522663"/>
              <a:gd name="connisteX38" fmla="*/ 2251710 w 8327390"/>
              <a:gd name="connsiteY38" fmla="*/ 94885 h 522663"/>
              <a:gd name="connisteX39" fmla="*/ 2322830 w 8327390"/>
              <a:gd name="connsiteY39" fmla="*/ 33925 h 522663"/>
              <a:gd name="connisteX40" fmla="*/ 2393315 w 8327390"/>
              <a:gd name="connsiteY40" fmla="*/ 74565 h 522663"/>
              <a:gd name="connisteX41" fmla="*/ 2444115 w 8327390"/>
              <a:gd name="connsiteY41" fmla="*/ 145685 h 522663"/>
              <a:gd name="connisteX42" fmla="*/ 2454275 w 8327390"/>
              <a:gd name="connsiteY42" fmla="*/ 216805 h 522663"/>
              <a:gd name="connisteX43" fmla="*/ 2454275 w 8327390"/>
              <a:gd name="connsiteY43" fmla="*/ 298085 h 522663"/>
              <a:gd name="connisteX44" fmla="*/ 2474595 w 8327390"/>
              <a:gd name="connsiteY44" fmla="*/ 368570 h 522663"/>
              <a:gd name="connisteX45" fmla="*/ 2545715 w 8327390"/>
              <a:gd name="connsiteY45" fmla="*/ 439690 h 522663"/>
              <a:gd name="connisteX46" fmla="*/ 2616835 w 8327390"/>
              <a:gd name="connsiteY46" fmla="*/ 470170 h 522663"/>
              <a:gd name="connisteX47" fmla="*/ 2687955 w 8327390"/>
              <a:gd name="connsiteY47" fmla="*/ 470170 h 522663"/>
              <a:gd name="connisteX48" fmla="*/ 2758440 w 8327390"/>
              <a:gd name="connsiteY48" fmla="*/ 470170 h 522663"/>
              <a:gd name="connisteX49" fmla="*/ 2829560 w 8327390"/>
              <a:gd name="connsiteY49" fmla="*/ 470170 h 522663"/>
              <a:gd name="connisteX50" fmla="*/ 2900680 w 8327390"/>
              <a:gd name="connsiteY50" fmla="*/ 470170 h 522663"/>
              <a:gd name="connisteX51" fmla="*/ 2971800 w 8327390"/>
              <a:gd name="connsiteY51" fmla="*/ 470170 h 522663"/>
              <a:gd name="connisteX52" fmla="*/ 3053080 w 8327390"/>
              <a:gd name="connsiteY52" fmla="*/ 480330 h 522663"/>
              <a:gd name="connisteX53" fmla="*/ 3123565 w 8327390"/>
              <a:gd name="connsiteY53" fmla="*/ 480330 h 522663"/>
              <a:gd name="connisteX54" fmla="*/ 3194685 w 8327390"/>
              <a:gd name="connsiteY54" fmla="*/ 490490 h 522663"/>
              <a:gd name="connisteX55" fmla="*/ 3265805 w 8327390"/>
              <a:gd name="connsiteY55" fmla="*/ 490490 h 522663"/>
              <a:gd name="connisteX56" fmla="*/ 3336925 w 8327390"/>
              <a:gd name="connsiteY56" fmla="*/ 490490 h 522663"/>
              <a:gd name="connisteX57" fmla="*/ 3408045 w 8327390"/>
              <a:gd name="connsiteY57" fmla="*/ 490490 h 522663"/>
              <a:gd name="connisteX58" fmla="*/ 3478530 w 8327390"/>
              <a:gd name="connsiteY58" fmla="*/ 490490 h 522663"/>
              <a:gd name="connisteX59" fmla="*/ 3549650 w 8327390"/>
              <a:gd name="connsiteY59" fmla="*/ 490490 h 522663"/>
              <a:gd name="connisteX60" fmla="*/ 3620770 w 8327390"/>
              <a:gd name="connsiteY60" fmla="*/ 490490 h 522663"/>
              <a:gd name="connisteX61" fmla="*/ 3691890 w 8327390"/>
              <a:gd name="connsiteY61" fmla="*/ 490490 h 522663"/>
              <a:gd name="connisteX62" fmla="*/ 3773170 w 8327390"/>
              <a:gd name="connsiteY62" fmla="*/ 490490 h 522663"/>
              <a:gd name="connisteX63" fmla="*/ 3844290 w 8327390"/>
              <a:gd name="connsiteY63" fmla="*/ 490490 h 522663"/>
              <a:gd name="connisteX64" fmla="*/ 3914775 w 8327390"/>
              <a:gd name="connsiteY64" fmla="*/ 490490 h 522663"/>
              <a:gd name="connisteX65" fmla="*/ 3985895 w 8327390"/>
              <a:gd name="connsiteY65" fmla="*/ 490490 h 522663"/>
              <a:gd name="connisteX66" fmla="*/ 4057015 w 8327390"/>
              <a:gd name="connsiteY66" fmla="*/ 490490 h 522663"/>
              <a:gd name="connisteX67" fmla="*/ 4128135 w 8327390"/>
              <a:gd name="connsiteY67" fmla="*/ 490490 h 522663"/>
              <a:gd name="connisteX68" fmla="*/ 4158615 w 8327390"/>
              <a:gd name="connsiteY68" fmla="*/ 419370 h 522663"/>
              <a:gd name="connisteX69" fmla="*/ 4178935 w 8327390"/>
              <a:gd name="connsiteY69" fmla="*/ 348885 h 522663"/>
              <a:gd name="connisteX70" fmla="*/ 4199255 w 8327390"/>
              <a:gd name="connsiteY70" fmla="*/ 267605 h 522663"/>
              <a:gd name="connisteX71" fmla="*/ 4219575 w 8327390"/>
              <a:gd name="connsiteY71" fmla="*/ 196485 h 522663"/>
              <a:gd name="connisteX72" fmla="*/ 4229735 w 8327390"/>
              <a:gd name="connsiteY72" fmla="*/ 125365 h 522663"/>
              <a:gd name="connisteX73" fmla="*/ 4300220 w 8327390"/>
              <a:gd name="connsiteY73" fmla="*/ 54245 h 522663"/>
              <a:gd name="connisteX74" fmla="*/ 4371340 w 8327390"/>
              <a:gd name="connsiteY74" fmla="*/ 33925 h 522663"/>
              <a:gd name="connisteX75" fmla="*/ 4442460 w 8327390"/>
              <a:gd name="connsiteY75" fmla="*/ 33925 h 522663"/>
              <a:gd name="connisteX76" fmla="*/ 4513580 w 8327390"/>
              <a:gd name="connsiteY76" fmla="*/ 64405 h 522663"/>
              <a:gd name="connisteX77" fmla="*/ 4584700 w 8327390"/>
              <a:gd name="connsiteY77" fmla="*/ 135525 h 522663"/>
              <a:gd name="connisteX78" fmla="*/ 4624705 w 8327390"/>
              <a:gd name="connsiteY78" fmla="*/ 206645 h 522663"/>
              <a:gd name="connisteX79" fmla="*/ 4665345 w 8327390"/>
              <a:gd name="connsiteY79" fmla="*/ 277765 h 522663"/>
              <a:gd name="connisteX80" fmla="*/ 4716145 w 8327390"/>
              <a:gd name="connsiteY80" fmla="*/ 348885 h 522663"/>
              <a:gd name="connisteX81" fmla="*/ 4777105 w 8327390"/>
              <a:gd name="connsiteY81" fmla="*/ 419370 h 522663"/>
              <a:gd name="connisteX82" fmla="*/ 4848225 w 8327390"/>
              <a:gd name="connsiteY82" fmla="*/ 449850 h 522663"/>
              <a:gd name="connisteX83" fmla="*/ 4919345 w 8327390"/>
              <a:gd name="connsiteY83" fmla="*/ 460010 h 522663"/>
              <a:gd name="connisteX84" fmla="*/ 4990465 w 8327390"/>
              <a:gd name="connsiteY84" fmla="*/ 460010 h 522663"/>
              <a:gd name="connisteX85" fmla="*/ 5060950 w 8327390"/>
              <a:gd name="connsiteY85" fmla="*/ 460010 h 522663"/>
              <a:gd name="connisteX86" fmla="*/ 5132070 w 8327390"/>
              <a:gd name="connsiteY86" fmla="*/ 480330 h 522663"/>
              <a:gd name="connisteX87" fmla="*/ 5203190 w 8327390"/>
              <a:gd name="connsiteY87" fmla="*/ 490490 h 522663"/>
              <a:gd name="connisteX88" fmla="*/ 5274310 w 8327390"/>
              <a:gd name="connsiteY88" fmla="*/ 500650 h 522663"/>
              <a:gd name="connisteX89" fmla="*/ 5345430 w 8327390"/>
              <a:gd name="connsiteY89" fmla="*/ 500650 h 522663"/>
              <a:gd name="connisteX90" fmla="*/ 5415915 w 8327390"/>
              <a:gd name="connsiteY90" fmla="*/ 510810 h 522663"/>
              <a:gd name="connisteX91" fmla="*/ 5487035 w 8327390"/>
              <a:gd name="connsiteY91" fmla="*/ 520970 h 522663"/>
              <a:gd name="connisteX92" fmla="*/ 5558155 w 8327390"/>
              <a:gd name="connsiteY92" fmla="*/ 520970 h 522663"/>
              <a:gd name="connisteX93" fmla="*/ 5629275 w 8327390"/>
              <a:gd name="connsiteY93" fmla="*/ 520970 h 522663"/>
              <a:gd name="connisteX94" fmla="*/ 5700395 w 8327390"/>
              <a:gd name="connsiteY94" fmla="*/ 520970 h 522663"/>
              <a:gd name="connisteX95" fmla="*/ 5770880 w 8327390"/>
              <a:gd name="connsiteY95" fmla="*/ 500650 h 522663"/>
              <a:gd name="connisteX96" fmla="*/ 5842000 w 8327390"/>
              <a:gd name="connsiteY96" fmla="*/ 480330 h 522663"/>
              <a:gd name="connisteX97" fmla="*/ 5913120 w 8327390"/>
              <a:gd name="connsiteY97" fmla="*/ 470170 h 522663"/>
              <a:gd name="connisteX98" fmla="*/ 5984240 w 8327390"/>
              <a:gd name="connsiteY98" fmla="*/ 460010 h 522663"/>
              <a:gd name="connisteX99" fmla="*/ 6055360 w 8327390"/>
              <a:gd name="connsiteY99" fmla="*/ 460010 h 522663"/>
              <a:gd name="connisteX100" fmla="*/ 6136640 w 8327390"/>
              <a:gd name="connsiteY100" fmla="*/ 460010 h 522663"/>
              <a:gd name="connisteX101" fmla="*/ 6207125 w 8327390"/>
              <a:gd name="connsiteY101" fmla="*/ 460010 h 522663"/>
              <a:gd name="connisteX102" fmla="*/ 6278245 w 8327390"/>
              <a:gd name="connsiteY102" fmla="*/ 460010 h 522663"/>
              <a:gd name="connisteX103" fmla="*/ 6349365 w 8327390"/>
              <a:gd name="connsiteY103" fmla="*/ 480330 h 522663"/>
              <a:gd name="connisteX104" fmla="*/ 6420485 w 8327390"/>
              <a:gd name="connsiteY104" fmla="*/ 480330 h 522663"/>
              <a:gd name="connisteX105" fmla="*/ 6491605 w 8327390"/>
              <a:gd name="connsiteY105" fmla="*/ 490490 h 522663"/>
              <a:gd name="connisteX106" fmla="*/ 6562090 w 8327390"/>
              <a:gd name="connsiteY106" fmla="*/ 490490 h 522663"/>
              <a:gd name="connisteX107" fmla="*/ 6612890 w 8327390"/>
              <a:gd name="connsiteY107" fmla="*/ 419370 h 522663"/>
              <a:gd name="connisteX108" fmla="*/ 6633210 w 8327390"/>
              <a:gd name="connsiteY108" fmla="*/ 348885 h 522663"/>
              <a:gd name="connisteX109" fmla="*/ 6663690 w 8327390"/>
              <a:gd name="connsiteY109" fmla="*/ 277765 h 522663"/>
              <a:gd name="connisteX110" fmla="*/ 6684010 w 8327390"/>
              <a:gd name="connsiteY110" fmla="*/ 206645 h 522663"/>
              <a:gd name="connisteX111" fmla="*/ 6694170 w 8327390"/>
              <a:gd name="connsiteY111" fmla="*/ 135525 h 522663"/>
              <a:gd name="connisteX112" fmla="*/ 6734810 w 8327390"/>
              <a:gd name="connsiteY112" fmla="*/ 64405 h 522663"/>
              <a:gd name="connisteX113" fmla="*/ 6805930 w 8327390"/>
              <a:gd name="connsiteY113" fmla="*/ 44085 h 522663"/>
              <a:gd name="connisteX114" fmla="*/ 6877050 w 8327390"/>
              <a:gd name="connsiteY114" fmla="*/ 64405 h 522663"/>
              <a:gd name="connisteX115" fmla="*/ 6927215 w 8327390"/>
              <a:gd name="connsiteY115" fmla="*/ 135525 h 522663"/>
              <a:gd name="connisteX116" fmla="*/ 6967855 w 8327390"/>
              <a:gd name="connsiteY116" fmla="*/ 206645 h 522663"/>
              <a:gd name="connisteX117" fmla="*/ 6998335 w 8327390"/>
              <a:gd name="connsiteY117" fmla="*/ 277765 h 522663"/>
              <a:gd name="connisteX118" fmla="*/ 7038975 w 8327390"/>
              <a:gd name="connsiteY118" fmla="*/ 348885 h 522663"/>
              <a:gd name="connisteX119" fmla="*/ 7089775 w 8327390"/>
              <a:gd name="connsiteY119" fmla="*/ 419370 h 522663"/>
              <a:gd name="connisteX120" fmla="*/ 7160895 w 8327390"/>
              <a:gd name="connsiteY120" fmla="*/ 460010 h 522663"/>
              <a:gd name="connisteX121" fmla="*/ 7232015 w 8327390"/>
              <a:gd name="connsiteY121" fmla="*/ 490490 h 522663"/>
              <a:gd name="connisteX122" fmla="*/ 7302500 w 8327390"/>
              <a:gd name="connsiteY122" fmla="*/ 490490 h 522663"/>
              <a:gd name="connisteX123" fmla="*/ 7373620 w 8327390"/>
              <a:gd name="connsiteY123" fmla="*/ 490490 h 522663"/>
              <a:gd name="connisteX124" fmla="*/ 7444740 w 8327390"/>
              <a:gd name="connsiteY124" fmla="*/ 500650 h 522663"/>
              <a:gd name="connisteX125" fmla="*/ 7515860 w 8327390"/>
              <a:gd name="connsiteY125" fmla="*/ 500650 h 522663"/>
              <a:gd name="connisteX126" fmla="*/ 7586980 w 8327390"/>
              <a:gd name="connsiteY126" fmla="*/ 510810 h 522663"/>
              <a:gd name="connisteX127" fmla="*/ 7667625 w 8327390"/>
              <a:gd name="connsiteY127" fmla="*/ 510810 h 522663"/>
              <a:gd name="connisteX128" fmla="*/ 7738745 w 8327390"/>
              <a:gd name="connsiteY128" fmla="*/ 510810 h 522663"/>
              <a:gd name="connisteX129" fmla="*/ 7820025 w 8327390"/>
              <a:gd name="connsiteY129" fmla="*/ 510810 h 522663"/>
              <a:gd name="connisteX130" fmla="*/ 7891145 w 8327390"/>
              <a:gd name="connsiteY130" fmla="*/ 510810 h 522663"/>
              <a:gd name="connisteX131" fmla="*/ 7962265 w 8327390"/>
              <a:gd name="connsiteY131" fmla="*/ 510810 h 522663"/>
              <a:gd name="connisteX132" fmla="*/ 8043545 w 8327390"/>
              <a:gd name="connsiteY132" fmla="*/ 510810 h 522663"/>
              <a:gd name="connisteX133" fmla="*/ 8114030 w 8327390"/>
              <a:gd name="connsiteY133" fmla="*/ 510810 h 522663"/>
              <a:gd name="connisteX134" fmla="*/ 8185150 w 8327390"/>
              <a:gd name="connsiteY134" fmla="*/ 510810 h 522663"/>
              <a:gd name="connisteX135" fmla="*/ 8256270 w 8327390"/>
              <a:gd name="connsiteY135" fmla="*/ 510810 h 522663"/>
              <a:gd name="connisteX136" fmla="*/ 8327390 w 8327390"/>
              <a:gd name="connsiteY136" fmla="*/ 510810 h 52266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</a:cxnLst>
            <a:rect l="l" t="t" r="r" b="b"/>
            <a:pathLst>
              <a:path w="8327390" h="522664">
                <a:moveTo>
                  <a:pt x="0" y="470170"/>
                </a:moveTo>
                <a:cubicBezTo>
                  <a:pt x="12700" y="467630"/>
                  <a:pt x="44450" y="468265"/>
                  <a:pt x="70485" y="449850"/>
                </a:cubicBezTo>
                <a:cubicBezTo>
                  <a:pt x="96520" y="431435"/>
                  <a:pt x="113030" y="409210"/>
                  <a:pt x="131445" y="378730"/>
                </a:cubicBezTo>
                <a:cubicBezTo>
                  <a:pt x="149860" y="348250"/>
                  <a:pt x="153670" y="328565"/>
                  <a:pt x="161925" y="298085"/>
                </a:cubicBezTo>
                <a:cubicBezTo>
                  <a:pt x="170180" y="267605"/>
                  <a:pt x="165735" y="255540"/>
                  <a:pt x="172085" y="226965"/>
                </a:cubicBezTo>
                <a:cubicBezTo>
                  <a:pt x="178435" y="198390"/>
                  <a:pt x="182245" y="184420"/>
                  <a:pt x="192405" y="155845"/>
                </a:cubicBezTo>
                <a:cubicBezTo>
                  <a:pt x="202565" y="127270"/>
                  <a:pt x="202565" y="111395"/>
                  <a:pt x="222885" y="84725"/>
                </a:cubicBezTo>
                <a:cubicBezTo>
                  <a:pt x="243205" y="58055"/>
                  <a:pt x="265430" y="40275"/>
                  <a:pt x="294005" y="23765"/>
                </a:cubicBezTo>
                <a:cubicBezTo>
                  <a:pt x="322580" y="7255"/>
                  <a:pt x="342900" y="-6715"/>
                  <a:pt x="365125" y="3445"/>
                </a:cubicBezTo>
                <a:cubicBezTo>
                  <a:pt x="387350" y="13605"/>
                  <a:pt x="391795" y="45990"/>
                  <a:pt x="405765" y="74565"/>
                </a:cubicBezTo>
                <a:cubicBezTo>
                  <a:pt x="419735" y="103140"/>
                  <a:pt x="419735" y="115205"/>
                  <a:pt x="435610" y="145685"/>
                </a:cubicBezTo>
                <a:cubicBezTo>
                  <a:pt x="451485" y="176165"/>
                  <a:pt x="467995" y="196485"/>
                  <a:pt x="486410" y="226965"/>
                </a:cubicBezTo>
                <a:cubicBezTo>
                  <a:pt x="504825" y="257445"/>
                  <a:pt x="506730" y="269510"/>
                  <a:pt x="527050" y="298085"/>
                </a:cubicBezTo>
                <a:cubicBezTo>
                  <a:pt x="547370" y="326660"/>
                  <a:pt x="561340" y="342535"/>
                  <a:pt x="588010" y="368570"/>
                </a:cubicBezTo>
                <a:cubicBezTo>
                  <a:pt x="614680" y="394605"/>
                  <a:pt x="630555" y="409210"/>
                  <a:pt x="659130" y="429530"/>
                </a:cubicBezTo>
                <a:cubicBezTo>
                  <a:pt x="687705" y="449850"/>
                  <a:pt x="701675" y="460010"/>
                  <a:pt x="730250" y="470170"/>
                </a:cubicBezTo>
                <a:cubicBezTo>
                  <a:pt x="758825" y="480330"/>
                  <a:pt x="772795" y="478425"/>
                  <a:pt x="801370" y="480330"/>
                </a:cubicBezTo>
                <a:cubicBezTo>
                  <a:pt x="829945" y="482235"/>
                  <a:pt x="843280" y="480330"/>
                  <a:pt x="871855" y="480330"/>
                </a:cubicBezTo>
                <a:cubicBezTo>
                  <a:pt x="900430" y="480330"/>
                  <a:pt x="914400" y="480330"/>
                  <a:pt x="942975" y="480330"/>
                </a:cubicBezTo>
                <a:cubicBezTo>
                  <a:pt x="971550" y="480330"/>
                  <a:pt x="985520" y="480330"/>
                  <a:pt x="1014095" y="480330"/>
                </a:cubicBezTo>
                <a:cubicBezTo>
                  <a:pt x="1042670" y="480330"/>
                  <a:pt x="1056640" y="478425"/>
                  <a:pt x="1085215" y="480330"/>
                </a:cubicBezTo>
                <a:cubicBezTo>
                  <a:pt x="1113790" y="482235"/>
                  <a:pt x="1127760" y="488585"/>
                  <a:pt x="1156335" y="490490"/>
                </a:cubicBezTo>
                <a:cubicBezTo>
                  <a:pt x="1184910" y="492395"/>
                  <a:pt x="1198245" y="490490"/>
                  <a:pt x="1226820" y="490490"/>
                </a:cubicBezTo>
                <a:cubicBezTo>
                  <a:pt x="1255395" y="490490"/>
                  <a:pt x="1267460" y="490490"/>
                  <a:pt x="1297940" y="490490"/>
                </a:cubicBezTo>
                <a:cubicBezTo>
                  <a:pt x="1328420" y="490490"/>
                  <a:pt x="1348740" y="490490"/>
                  <a:pt x="1379220" y="490490"/>
                </a:cubicBezTo>
                <a:cubicBezTo>
                  <a:pt x="1409700" y="490490"/>
                  <a:pt x="1421765" y="488585"/>
                  <a:pt x="1450340" y="490490"/>
                </a:cubicBezTo>
                <a:cubicBezTo>
                  <a:pt x="1478915" y="492395"/>
                  <a:pt x="1492885" y="498745"/>
                  <a:pt x="1521460" y="500650"/>
                </a:cubicBezTo>
                <a:cubicBezTo>
                  <a:pt x="1550035" y="502555"/>
                  <a:pt x="1563370" y="500650"/>
                  <a:pt x="1591945" y="500650"/>
                </a:cubicBezTo>
                <a:cubicBezTo>
                  <a:pt x="1620520" y="500650"/>
                  <a:pt x="1634490" y="500650"/>
                  <a:pt x="1663065" y="500650"/>
                </a:cubicBezTo>
                <a:cubicBezTo>
                  <a:pt x="1691640" y="500650"/>
                  <a:pt x="1705610" y="500650"/>
                  <a:pt x="1734185" y="500650"/>
                </a:cubicBezTo>
                <a:cubicBezTo>
                  <a:pt x="1762760" y="500650"/>
                  <a:pt x="1776730" y="500650"/>
                  <a:pt x="1805305" y="500650"/>
                </a:cubicBezTo>
                <a:cubicBezTo>
                  <a:pt x="1833880" y="500650"/>
                  <a:pt x="1847850" y="500650"/>
                  <a:pt x="1876425" y="500650"/>
                </a:cubicBezTo>
                <a:cubicBezTo>
                  <a:pt x="1905000" y="500650"/>
                  <a:pt x="1918970" y="508905"/>
                  <a:pt x="1947545" y="500650"/>
                </a:cubicBezTo>
                <a:cubicBezTo>
                  <a:pt x="1976120" y="492395"/>
                  <a:pt x="1993900" y="482235"/>
                  <a:pt x="2018030" y="460010"/>
                </a:cubicBezTo>
                <a:cubicBezTo>
                  <a:pt x="2042160" y="437785"/>
                  <a:pt x="2048510" y="419370"/>
                  <a:pt x="2068830" y="388890"/>
                </a:cubicBezTo>
                <a:cubicBezTo>
                  <a:pt x="2089150" y="358410"/>
                  <a:pt x="2103120" y="338725"/>
                  <a:pt x="2119630" y="308245"/>
                </a:cubicBezTo>
                <a:cubicBezTo>
                  <a:pt x="2136140" y="277765"/>
                  <a:pt x="2136140" y="265700"/>
                  <a:pt x="2150110" y="237125"/>
                </a:cubicBezTo>
                <a:cubicBezTo>
                  <a:pt x="2164080" y="208550"/>
                  <a:pt x="2170430" y="194580"/>
                  <a:pt x="2190750" y="166005"/>
                </a:cubicBezTo>
                <a:cubicBezTo>
                  <a:pt x="2211070" y="137430"/>
                  <a:pt x="2225040" y="121555"/>
                  <a:pt x="2251710" y="94885"/>
                </a:cubicBezTo>
                <a:cubicBezTo>
                  <a:pt x="2278380" y="68215"/>
                  <a:pt x="2294255" y="37735"/>
                  <a:pt x="2322830" y="33925"/>
                </a:cubicBezTo>
                <a:cubicBezTo>
                  <a:pt x="2351405" y="30115"/>
                  <a:pt x="2369185" y="52340"/>
                  <a:pt x="2393315" y="74565"/>
                </a:cubicBezTo>
                <a:cubicBezTo>
                  <a:pt x="2417445" y="96790"/>
                  <a:pt x="2432050" y="117110"/>
                  <a:pt x="2444115" y="145685"/>
                </a:cubicBezTo>
                <a:cubicBezTo>
                  <a:pt x="2456180" y="174260"/>
                  <a:pt x="2452370" y="186325"/>
                  <a:pt x="2454275" y="216805"/>
                </a:cubicBezTo>
                <a:cubicBezTo>
                  <a:pt x="2456180" y="247285"/>
                  <a:pt x="2450465" y="267605"/>
                  <a:pt x="2454275" y="298085"/>
                </a:cubicBezTo>
                <a:cubicBezTo>
                  <a:pt x="2458085" y="328565"/>
                  <a:pt x="2456180" y="339995"/>
                  <a:pt x="2474595" y="368570"/>
                </a:cubicBezTo>
                <a:cubicBezTo>
                  <a:pt x="2493010" y="397145"/>
                  <a:pt x="2517140" y="419370"/>
                  <a:pt x="2545715" y="439690"/>
                </a:cubicBezTo>
                <a:cubicBezTo>
                  <a:pt x="2574290" y="460010"/>
                  <a:pt x="2588260" y="463820"/>
                  <a:pt x="2616835" y="470170"/>
                </a:cubicBezTo>
                <a:cubicBezTo>
                  <a:pt x="2645410" y="476520"/>
                  <a:pt x="2659380" y="470170"/>
                  <a:pt x="2687955" y="470170"/>
                </a:cubicBezTo>
                <a:cubicBezTo>
                  <a:pt x="2716530" y="470170"/>
                  <a:pt x="2729865" y="470170"/>
                  <a:pt x="2758440" y="470170"/>
                </a:cubicBezTo>
                <a:cubicBezTo>
                  <a:pt x="2787015" y="470170"/>
                  <a:pt x="2800985" y="470170"/>
                  <a:pt x="2829560" y="470170"/>
                </a:cubicBezTo>
                <a:cubicBezTo>
                  <a:pt x="2858135" y="470170"/>
                  <a:pt x="2872105" y="470170"/>
                  <a:pt x="2900680" y="470170"/>
                </a:cubicBezTo>
                <a:cubicBezTo>
                  <a:pt x="2929255" y="470170"/>
                  <a:pt x="2941320" y="468265"/>
                  <a:pt x="2971800" y="470170"/>
                </a:cubicBezTo>
                <a:cubicBezTo>
                  <a:pt x="3002280" y="472075"/>
                  <a:pt x="3022600" y="478425"/>
                  <a:pt x="3053080" y="480330"/>
                </a:cubicBezTo>
                <a:cubicBezTo>
                  <a:pt x="3083560" y="482235"/>
                  <a:pt x="3094990" y="478425"/>
                  <a:pt x="3123565" y="480330"/>
                </a:cubicBezTo>
                <a:cubicBezTo>
                  <a:pt x="3152140" y="482235"/>
                  <a:pt x="3166110" y="488585"/>
                  <a:pt x="3194685" y="490490"/>
                </a:cubicBezTo>
                <a:cubicBezTo>
                  <a:pt x="3223260" y="492395"/>
                  <a:pt x="3237230" y="490490"/>
                  <a:pt x="3265805" y="490490"/>
                </a:cubicBezTo>
                <a:cubicBezTo>
                  <a:pt x="3294380" y="490490"/>
                  <a:pt x="3308350" y="490490"/>
                  <a:pt x="3336925" y="490490"/>
                </a:cubicBezTo>
                <a:cubicBezTo>
                  <a:pt x="3365500" y="490490"/>
                  <a:pt x="3379470" y="490490"/>
                  <a:pt x="3408045" y="490490"/>
                </a:cubicBezTo>
                <a:cubicBezTo>
                  <a:pt x="3436620" y="490490"/>
                  <a:pt x="3449955" y="490490"/>
                  <a:pt x="3478530" y="490490"/>
                </a:cubicBezTo>
                <a:cubicBezTo>
                  <a:pt x="3507105" y="490490"/>
                  <a:pt x="3521075" y="490490"/>
                  <a:pt x="3549650" y="490490"/>
                </a:cubicBezTo>
                <a:cubicBezTo>
                  <a:pt x="3578225" y="490490"/>
                  <a:pt x="3592195" y="490490"/>
                  <a:pt x="3620770" y="490490"/>
                </a:cubicBezTo>
                <a:cubicBezTo>
                  <a:pt x="3649345" y="490490"/>
                  <a:pt x="3661410" y="490490"/>
                  <a:pt x="3691890" y="490490"/>
                </a:cubicBezTo>
                <a:cubicBezTo>
                  <a:pt x="3722370" y="490490"/>
                  <a:pt x="3742690" y="490490"/>
                  <a:pt x="3773170" y="490490"/>
                </a:cubicBezTo>
                <a:cubicBezTo>
                  <a:pt x="3803650" y="490490"/>
                  <a:pt x="3815715" y="490490"/>
                  <a:pt x="3844290" y="490490"/>
                </a:cubicBezTo>
                <a:cubicBezTo>
                  <a:pt x="3872865" y="490490"/>
                  <a:pt x="3886200" y="490490"/>
                  <a:pt x="3914775" y="490490"/>
                </a:cubicBezTo>
                <a:cubicBezTo>
                  <a:pt x="3943350" y="490490"/>
                  <a:pt x="3957320" y="490490"/>
                  <a:pt x="3985895" y="490490"/>
                </a:cubicBezTo>
                <a:cubicBezTo>
                  <a:pt x="4014470" y="490490"/>
                  <a:pt x="4028440" y="490490"/>
                  <a:pt x="4057015" y="490490"/>
                </a:cubicBezTo>
                <a:cubicBezTo>
                  <a:pt x="4085590" y="490490"/>
                  <a:pt x="4107815" y="504460"/>
                  <a:pt x="4128135" y="490490"/>
                </a:cubicBezTo>
                <a:cubicBezTo>
                  <a:pt x="4148455" y="476520"/>
                  <a:pt x="4148455" y="447945"/>
                  <a:pt x="4158615" y="419370"/>
                </a:cubicBezTo>
                <a:cubicBezTo>
                  <a:pt x="4168775" y="390795"/>
                  <a:pt x="4170680" y="379365"/>
                  <a:pt x="4178935" y="348885"/>
                </a:cubicBezTo>
                <a:cubicBezTo>
                  <a:pt x="4187190" y="318405"/>
                  <a:pt x="4191000" y="298085"/>
                  <a:pt x="4199255" y="267605"/>
                </a:cubicBezTo>
                <a:cubicBezTo>
                  <a:pt x="4207510" y="237125"/>
                  <a:pt x="4213225" y="225060"/>
                  <a:pt x="4219575" y="196485"/>
                </a:cubicBezTo>
                <a:cubicBezTo>
                  <a:pt x="4225925" y="167910"/>
                  <a:pt x="4213860" y="153940"/>
                  <a:pt x="4229735" y="125365"/>
                </a:cubicBezTo>
                <a:cubicBezTo>
                  <a:pt x="4245610" y="96790"/>
                  <a:pt x="4271645" y="72660"/>
                  <a:pt x="4300220" y="54245"/>
                </a:cubicBezTo>
                <a:cubicBezTo>
                  <a:pt x="4328795" y="35830"/>
                  <a:pt x="4342765" y="37735"/>
                  <a:pt x="4371340" y="33925"/>
                </a:cubicBezTo>
                <a:cubicBezTo>
                  <a:pt x="4399915" y="30115"/>
                  <a:pt x="4413885" y="27575"/>
                  <a:pt x="4442460" y="33925"/>
                </a:cubicBezTo>
                <a:cubicBezTo>
                  <a:pt x="4471035" y="40275"/>
                  <a:pt x="4485005" y="44085"/>
                  <a:pt x="4513580" y="64405"/>
                </a:cubicBezTo>
                <a:cubicBezTo>
                  <a:pt x="4542155" y="84725"/>
                  <a:pt x="4562475" y="106950"/>
                  <a:pt x="4584700" y="135525"/>
                </a:cubicBezTo>
                <a:cubicBezTo>
                  <a:pt x="4606925" y="164100"/>
                  <a:pt x="4608830" y="178070"/>
                  <a:pt x="4624705" y="206645"/>
                </a:cubicBezTo>
                <a:cubicBezTo>
                  <a:pt x="4640580" y="235220"/>
                  <a:pt x="4646930" y="249190"/>
                  <a:pt x="4665345" y="277765"/>
                </a:cubicBezTo>
                <a:cubicBezTo>
                  <a:pt x="4683760" y="306340"/>
                  <a:pt x="4693920" y="320310"/>
                  <a:pt x="4716145" y="348885"/>
                </a:cubicBezTo>
                <a:cubicBezTo>
                  <a:pt x="4738370" y="377460"/>
                  <a:pt x="4750435" y="399050"/>
                  <a:pt x="4777105" y="419370"/>
                </a:cubicBezTo>
                <a:cubicBezTo>
                  <a:pt x="4803775" y="439690"/>
                  <a:pt x="4819650" y="441595"/>
                  <a:pt x="4848225" y="449850"/>
                </a:cubicBezTo>
                <a:cubicBezTo>
                  <a:pt x="4876800" y="458105"/>
                  <a:pt x="4890770" y="458105"/>
                  <a:pt x="4919345" y="460010"/>
                </a:cubicBezTo>
                <a:cubicBezTo>
                  <a:pt x="4947920" y="461915"/>
                  <a:pt x="4961890" y="460010"/>
                  <a:pt x="4990465" y="460010"/>
                </a:cubicBezTo>
                <a:cubicBezTo>
                  <a:pt x="5019040" y="460010"/>
                  <a:pt x="5032375" y="456200"/>
                  <a:pt x="5060950" y="460010"/>
                </a:cubicBezTo>
                <a:cubicBezTo>
                  <a:pt x="5089525" y="463820"/>
                  <a:pt x="5103495" y="473980"/>
                  <a:pt x="5132070" y="480330"/>
                </a:cubicBezTo>
                <a:cubicBezTo>
                  <a:pt x="5160645" y="486680"/>
                  <a:pt x="5174615" y="486680"/>
                  <a:pt x="5203190" y="490490"/>
                </a:cubicBezTo>
                <a:cubicBezTo>
                  <a:pt x="5231765" y="494300"/>
                  <a:pt x="5245735" y="498745"/>
                  <a:pt x="5274310" y="500650"/>
                </a:cubicBezTo>
                <a:cubicBezTo>
                  <a:pt x="5302885" y="502555"/>
                  <a:pt x="5316855" y="498745"/>
                  <a:pt x="5345430" y="500650"/>
                </a:cubicBezTo>
                <a:cubicBezTo>
                  <a:pt x="5374005" y="502555"/>
                  <a:pt x="5387340" y="507000"/>
                  <a:pt x="5415915" y="510810"/>
                </a:cubicBezTo>
                <a:cubicBezTo>
                  <a:pt x="5444490" y="514620"/>
                  <a:pt x="5458460" y="519065"/>
                  <a:pt x="5487035" y="520970"/>
                </a:cubicBezTo>
                <a:cubicBezTo>
                  <a:pt x="5515610" y="522875"/>
                  <a:pt x="5529580" y="520970"/>
                  <a:pt x="5558155" y="520970"/>
                </a:cubicBezTo>
                <a:cubicBezTo>
                  <a:pt x="5586730" y="520970"/>
                  <a:pt x="5600700" y="520970"/>
                  <a:pt x="5629275" y="520970"/>
                </a:cubicBezTo>
                <a:cubicBezTo>
                  <a:pt x="5657850" y="520970"/>
                  <a:pt x="5671820" y="524780"/>
                  <a:pt x="5700395" y="520970"/>
                </a:cubicBezTo>
                <a:cubicBezTo>
                  <a:pt x="5728970" y="517160"/>
                  <a:pt x="5742305" y="508905"/>
                  <a:pt x="5770880" y="500650"/>
                </a:cubicBezTo>
                <a:cubicBezTo>
                  <a:pt x="5799455" y="492395"/>
                  <a:pt x="5813425" y="486680"/>
                  <a:pt x="5842000" y="480330"/>
                </a:cubicBezTo>
                <a:cubicBezTo>
                  <a:pt x="5870575" y="473980"/>
                  <a:pt x="5884545" y="473980"/>
                  <a:pt x="5913120" y="470170"/>
                </a:cubicBezTo>
                <a:cubicBezTo>
                  <a:pt x="5941695" y="466360"/>
                  <a:pt x="5955665" y="461915"/>
                  <a:pt x="5984240" y="460010"/>
                </a:cubicBezTo>
                <a:cubicBezTo>
                  <a:pt x="6012815" y="458105"/>
                  <a:pt x="6024880" y="460010"/>
                  <a:pt x="6055360" y="460010"/>
                </a:cubicBezTo>
                <a:cubicBezTo>
                  <a:pt x="6085840" y="460010"/>
                  <a:pt x="6106160" y="460010"/>
                  <a:pt x="6136640" y="460010"/>
                </a:cubicBezTo>
                <a:cubicBezTo>
                  <a:pt x="6167120" y="460010"/>
                  <a:pt x="6178550" y="460010"/>
                  <a:pt x="6207125" y="460010"/>
                </a:cubicBezTo>
                <a:cubicBezTo>
                  <a:pt x="6235700" y="460010"/>
                  <a:pt x="6249670" y="456200"/>
                  <a:pt x="6278245" y="460010"/>
                </a:cubicBezTo>
                <a:cubicBezTo>
                  <a:pt x="6306820" y="463820"/>
                  <a:pt x="6320790" y="476520"/>
                  <a:pt x="6349365" y="480330"/>
                </a:cubicBezTo>
                <a:cubicBezTo>
                  <a:pt x="6377940" y="484140"/>
                  <a:pt x="6391910" y="478425"/>
                  <a:pt x="6420485" y="480330"/>
                </a:cubicBezTo>
                <a:cubicBezTo>
                  <a:pt x="6449060" y="482235"/>
                  <a:pt x="6463030" y="488585"/>
                  <a:pt x="6491605" y="490490"/>
                </a:cubicBezTo>
                <a:cubicBezTo>
                  <a:pt x="6520180" y="492395"/>
                  <a:pt x="6537960" y="504460"/>
                  <a:pt x="6562090" y="490490"/>
                </a:cubicBezTo>
                <a:cubicBezTo>
                  <a:pt x="6586220" y="476520"/>
                  <a:pt x="6598920" y="447945"/>
                  <a:pt x="6612890" y="419370"/>
                </a:cubicBezTo>
                <a:cubicBezTo>
                  <a:pt x="6626860" y="390795"/>
                  <a:pt x="6623050" y="377460"/>
                  <a:pt x="6633210" y="348885"/>
                </a:cubicBezTo>
                <a:cubicBezTo>
                  <a:pt x="6643370" y="320310"/>
                  <a:pt x="6653530" y="306340"/>
                  <a:pt x="6663690" y="277765"/>
                </a:cubicBezTo>
                <a:cubicBezTo>
                  <a:pt x="6673850" y="249190"/>
                  <a:pt x="6677660" y="235220"/>
                  <a:pt x="6684010" y="206645"/>
                </a:cubicBezTo>
                <a:cubicBezTo>
                  <a:pt x="6690360" y="178070"/>
                  <a:pt x="6684010" y="164100"/>
                  <a:pt x="6694170" y="135525"/>
                </a:cubicBezTo>
                <a:cubicBezTo>
                  <a:pt x="6704330" y="106950"/>
                  <a:pt x="6712585" y="82820"/>
                  <a:pt x="6734810" y="64405"/>
                </a:cubicBezTo>
                <a:cubicBezTo>
                  <a:pt x="6757035" y="45990"/>
                  <a:pt x="6777355" y="44085"/>
                  <a:pt x="6805930" y="44085"/>
                </a:cubicBezTo>
                <a:cubicBezTo>
                  <a:pt x="6834505" y="44085"/>
                  <a:pt x="6852920" y="45990"/>
                  <a:pt x="6877050" y="64405"/>
                </a:cubicBezTo>
                <a:cubicBezTo>
                  <a:pt x="6901180" y="82820"/>
                  <a:pt x="6908800" y="106950"/>
                  <a:pt x="6927215" y="135525"/>
                </a:cubicBezTo>
                <a:cubicBezTo>
                  <a:pt x="6945630" y="164100"/>
                  <a:pt x="6953885" y="178070"/>
                  <a:pt x="6967855" y="206645"/>
                </a:cubicBezTo>
                <a:cubicBezTo>
                  <a:pt x="6981825" y="235220"/>
                  <a:pt x="6984365" y="249190"/>
                  <a:pt x="6998335" y="277765"/>
                </a:cubicBezTo>
                <a:cubicBezTo>
                  <a:pt x="7012305" y="306340"/>
                  <a:pt x="7020560" y="320310"/>
                  <a:pt x="7038975" y="348885"/>
                </a:cubicBezTo>
                <a:cubicBezTo>
                  <a:pt x="7057390" y="377460"/>
                  <a:pt x="7065645" y="397145"/>
                  <a:pt x="7089775" y="419370"/>
                </a:cubicBezTo>
                <a:cubicBezTo>
                  <a:pt x="7113905" y="441595"/>
                  <a:pt x="7132320" y="446040"/>
                  <a:pt x="7160895" y="460010"/>
                </a:cubicBezTo>
                <a:cubicBezTo>
                  <a:pt x="7189470" y="473980"/>
                  <a:pt x="7203440" y="484140"/>
                  <a:pt x="7232015" y="490490"/>
                </a:cubicBezTo>
                <a:cubicBezTo>
                  <a:pt x="7260590" y="496840"/>
                  <a:pt x="7273925" y="490490"/>
                  <a:pt x="7302500" y="490490"/>
                </a:cubicBezTo>
                <a:cubicBezTo>
                  <a:pt x="7331075" y="490490"/>
                  <a:pt x="7345045" y="488585"/>
                  <a:pt x="7373620" y="490490"/>
                </a:cubicBezTo>
                <a:cubicBezTo>
                  <a:pt x="7402195" y="492395"/>
                  <a:pt x="7416165" y="498745"/>
                  <a:pt x="7444740" y="500650"/>
                </a:cubicBezTo>
                <a:cubicBezTo>
                  <a:pt x="7473315" y="502555"/>
                  <a:pt x="7487285" y="498745"/>
                  <a:pt x="7515860" y="500650"/>
                </a:cubicBezTo>
                <a:cubicBezTo>
                  <a:pt x="7544435" y="502555"/>
                  <a:pt x="7556500" y="508905"/>
                  <a:pt x="7586980" y="510810"/>
                </a:cubicBezTo>
                <a:cubicBezTo>
                  <a:pt x="7617460" y="512715"/>
                  <a:pt x="7637145" y="510810"/>
                  <a:pt x="7667625" y="510810"/>
                </a:cubicBezTo>
                <a:cubicBezTo>
                  <a:pt x="7698105" y="510810"/>
                  <a:pt x="7708265" y="510810"/>
                  <a:pt x="7738745" y="510810"/>
                </a:cubicBezTo>
                <a:cubicBezTo>
                  <a:pt x="7769225" y="510810"/>
                  <a:pt x="7789545" y="510810"/>
                  <a:pt x="7820025" y="510810"/>
                </a:cubicBezTo>
                <a:cubicBezTo>
                  <a:pt x="7850505" y="510810"/>
                  <a:pt x="7862570" y="510810"/>
                  <a:pt x="7891145" y="510810"/>
                </a:cubicBezTo>
                <a:cubicBezTo>
                  <a:pt x="7919720" y="510810"/>
                  <a:pt x="7931785" y="510810"/>
                  <a:pt x="7962265" y="510810"/>
                </a:cubicBezTo>
                <a:cubicBezTo>
                  <a:pt x="7992745" y="510810"/>
                  <a:pt x="8013065" y="510810"/>
                  <a:pt x="8043545" y="510810"/>
                </a:cubicBezTo>
                <a:cubicBezTo>
                  <a:pt x="8074025" y="510810"/>
                  <a:pt x="8085455" y="510810"/>
                  <a:pt x="8114030" y="510810"/>
                </a:cubicBezTo>
                <a:cubicBezTo>
                  <a:pt x="8142605" y="510810"/>
                  <a:pt x="8156575" y="510810"/>
                  <a:pt x="8185150" y="510810"/>
                </a:cubicBezTo>
                <a:cubicBezTo>
                  <a:pt x="8213725" y="510810"/>
                  <a:pt x="8227695" y="510810"/>
                  <a:pt x="8256270" y="510810"/>
                </a:cubicBezTo>
                <a:cubicBezTo>
                  <a:pt x="8284845" y="510810"/>
                  <a:pt x="8314690" y="510810"/>
                  <a:pt x="8327390" y="5108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220595" y="3787140"/>
            <a:ext cx="2008505" cy="571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200275" y="3448050"/>
            <a:ext cx="10160" cy="11684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218940" y="3448050"/>
            <a:ext cx="10160" cy="11684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75560" y="3387090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r>
              <a:rPr lang="en-US" altLang="zh-CN"/>
              <a:t>lowlet</a:t>
            </a:r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>
            <a:off x="3021965" y="3945255"/>
            <a:ext cx="5715" cy="67119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011805" y="4371340"/>
            <a:ext cx="1217295" cy="698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63570" y="4001770"/>
            <a:ext cx="172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timeout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119630" y="4635500"/>
            <a:ext cx="8540115" cy="127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659745" y="4451985"/>
            <a:ext cx="511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Overlay net</a:t>
            </a:r>
            <a:r>
              <a:rPr lang="en-US" altLang="zh-CN"/>
              <a:t>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020"/>
          </a:xfrm>
        </p:spPr>
        <p:txBody>
          <a:bodyPr>
            <a:normAutofit fontScale="60000"/>
          </a:bodyPr>
          <a:p>
            <a:pPr>
              <a:lnSpc>
                <a:spcPct val="190000"/>
              </a:lnSpc>
            </a:pPr>
            <a:r>
              <a:rPr lang="en-US" sz="4800" b="1">
                <a:cs typeface="Arial" panose="020B0604020202020204" pitchFamily="34" charset="0"/>
              </a:rPr>
              <a:t>Packet-level</a:t>
            </a:r>
            <a:endParaRPr lang="en-US" altLang="zh-CN" sz="48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4800" b="1">
                <a:cs typeface="Arial" panose="020B0604020202020204" pitchFamily="34" charset="0"/>
                <a:sym typeface="+mn-ea"/>
              </a:rPr>
              <a:t>Connection-level</a:t>
            </a:r>
            <a:endParaRPr lang="en-US" sz="4800" b="1">
              <a:cs typeface="Arial" panose="020B0604020202020204" pitchFamily="34" charset="0"/>
            </a:endParaRPr>
          </a:p>
          <a:p>
            <a:pPr>
              <a:lnSpc>
                <a:spcPct val="190000"/>
              </a:lnSpc>
            </a:pPr>
            <a:r>
              <a:rPr lang="en-US" sz="4800" b="1">
                <a:cs typeface="Arial" panose="020B0604020202020204" pitchFamily="34" charset="0"/>
              </a:rPr>
              <a:t>Flowlet-level</a:t>
            </a:r>
            <a:endParaRPr lang="en-US" sz="4800" b="1">
              <a:cs typeface="Arial" panose="020B0604020202020204" pitchFamily="34" charset="0"/>
            </a:endParaRPr>
          </a:p>
          <a:p>
            <a:endParaRPr lang="en-US" altLang="zh-CN" sz="2400" b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570" i="1">
                <a:cs typeface="Arial" panose="020B0604020202020204" pitchFamily="34" charset="0"/>
              </a:rPr>
              <a:t>[1]  K. Suo, et al, “An Analysis and Empirical Study of Container Networks”, Proc. of IEEE Conference on Computer   Communica-tions (INFOCOM), pp. 189-197. 2018.</a:t>
            </a:r>
            <a:endParaRPr lang="en-US" altLang="zh-CN" sz="2570" i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570" i="1">
                <a:cs typeface="Arial" panose="020B0604020202020204" pitchFamily="34" charset="0"/>
              </a:rPr>
              <a:t>[2]</a:t>
            </a:r>
            <a:r>
              <a:rPr lang="zh-CN" altLang="en-US" sz="2570" i="1">
                <a:cs typeface="Arial" panose="020B0604020202020204" pitchFamily="34" charset="0"/>
              </a:rPr>
              <a:t>《</a:t>
            </a:r>
            <a:r>
              <a:rPr lang="en-US" altLang="zh-CN" sz="2570" i="1">
                <a:cs typeface="Arial" panose="020B0604020202020204" pitchFamily="34" charset="0"/>
              </a:rPr>
              <a:t>数据中心大二层交换技术详解</a:t>
            </a:r>
            <a:r>
              <a:rPr lang="zh-CN" altLang="en-US" sz="2570" i="1">
                <a:cs typeface="Arial" panose="020B0604020202020204" pitchFamily="34" charset="0"/>
              </a:rPr>
              <a:t>》及一些博客</a:t>
            </a:r>
            <a:endParaRPr lang="zh-CN" altLang="en-US" sz="2570" i="1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570" i="1">
                <a:cs typeface="Arial" panose="020B0604020202020204" pitchFamily="34" charset="0"/>
              </a:rPr>
              <a:t>[3]</a:t>
            </a:r>
            <a:r>
              <a:rPr lang="zh-CN" altLang="en-US" sz="2570" i="1">
                <a:cs typeface="Arial" panose="020B0604020202020204" pitchFamily="34" charset="0"/>
              </a:rPr>
              <a:t> D. Zhuo, K. Zhang, Y. Zhu, H. H. Liu,M. Rockett, A. Krishnamurthy, and T. Anderson.Slim: OS Kernel Support for aLow-Overhead Container Overlay Network. In Proc.USENIX NSDI, 2019.</a:t>
            </a:r>
            <a:endParaRPr lang="zh-CN" altLang="en-US" sz="2570" i="1"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--</a:t>
            </a:r>
            <a:r>
              <a:rPr lang="en-US">
                <a:cs typeface="Arial" panose="020B0604020202020204" pitchFamily="34" charset="0"/>
                <a:sym typeface="+mn-ea"/>
              </a:rPr>
              <a:t>Packet-level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25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直观理解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：将已有的三层物理网络作为</a:t>
            </a:r>
            <a:r>
              <a:rPr lang="en-US" altLang="zh-CN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Underlay</a:t>
            </a:r>
            <a:r>
              <a:rPr lang="zh-CN" altLang="en-US" sz="225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网络，在其上构建出虚拟的二层网络，即Overlay网络。</a:t>
            </a: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0460" y="3141345"/>
            <a:ext cx="7922260" cy="34740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884160" y="4406900"/>
            <a:ext cx="1015365" cy="953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29245" y="4617085"/>
            <a:ext cx="924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/>
              <a:t>二层</a:t>
            </a:r>
            <a:endParaRPr lang="zh-CN" altLang="en-US" sz="1600" b="1"/>
          </a:p>
          <a:p>
            <a:pPr algn="ctr"/>
            <a:r>
              <a:rPr lang="zh-CN" altLang="en-US" sz="1600" b="1"/>
              <a:t>交换机</a:t>
            </a:r>
            <a:endParaRPr lang="zh-CN" altLang="en-US" sz="1600" b="1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--</a:t>
            </a:r>
            <a:r>
              <a:rPr lang="en-US">
                <a:cs typeface="Arial" panose="020B0604020202020204" pitchFamily="34" charset="0"/>
                <a:sym typeface="+mn-ea"/>
              </a:rPr>
              <a:t>Packet-level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ym typeface="+mn-ea"/>
              </a:rPr>
              <a:t>方案</a:t>
            </a:r>
            <a:r>
              <a:rPr lang="zh-CN" altLang="en-US" sz="2250">
                <a:sym typeface="+mn-ea"/>
              </a:rPr>
              <a:t>：</a:t>
            </a: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50">
                <a:sym typeface="+mn-ea"/>
              </a:rPr>
              <a:t>     </a:t>
            </a:r>
            <a:r>
              <a:rPr lang="zh-CN" altLang="en-US" sz="2250">
                <a:sym typeface="+mn-ea"/>
              </a:rPr>
              <a:t>通过用隧道封装的方式，将源主机发出的原始二层报文封装后在现有三层物理网络中（</a:t>
            </a:r>
            <a:r>
              <a:rPr lang="en-US" altLang="zh-CN" sz="2250">
                <a:sym typeface="+mn-ea"/>
              </a:rPr>
              <a:t>Underlay</a:t>
            </a:r>
            <a:r>
              <a:rPr lang="zh-CN" altLang="en-US" sz="2250">
                <a:sym typeface="+mn-ea"/>
              </a:rPr>
              <a:t>）进行透明传输，到达目的地之后再解封装得到原始报文，通过</a:t>
            </a:r>
            <a:r>
              <a:rPr lang="en-US" altLang="zh-CN" sz="2250">
                <a:sym typeface="+mn-ea"/>
              </a:rPr>
              <a:t>MAC</a:t>
            </a:r>
            <a:r>
              <a:rPr lang="zh-CN" altLang="en-US" sz="2250">
                <a:sym typeface="+mn-ea"/>
              </a:rPr>
              <a:t>地址转发给目标主机，从而实现主机之间的二层通信，即虚拟出所谓的大二层网络（</a:t>
            </a:r>
            <a:r>
              <a:rPr lang="en-US" altLang="zh-CN" sz="2250">
                <a:sym typeface="+mn-ea"/>
              </a:rPr>
              <a:t>Overlay</a:t>
            </a:r>
            <a:r>
              <a:rPr lang="zh-CN" altLang="en-US" sz="2250">
                <a:sym typeface="+mn-ea"/>
              </a:rPr>
              <a:t>）</a:t>
            </a:r>
            <a:endParaRPr lang="zh-CN" altLang="en-US" sz="2250">
              <a:sym typeface="+mn-ea"/>
            </a:endParaRPr>
          </a:p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400" b="1">
                <a:sym typeface="+mn-ea"/>
              </a:rPr>
              <a:t>VXLAN</a:t>
            </a:r>
            <a:r>
              <a:rPr lang="zh-CN" altLang="en-US" sz="2400" b="1">
                <a:sym typeface="+mn-ea"/>
              </a:rPr>
              <a:t>隧道协议：</a:t>
            </a:r>
            <a:endParaRPr lang="zh-CN" altLang="en-US" sz="2400" b="1">
              <a:sym typeface="+mn-ea"/>
            </a:endParaRPr>
          </a:p>
          <a:p>
            <a:pPr marL="0" lvl="0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 descr="1_vNpxCLnAqyTWCIMJooQXX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4587240"/>
            <a:ext cx="9641840" cy="1790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--</a:t>
            </a:r>
            <a:r>
              <a:rPr lang="en-US">
                <a:cs typeface="Arial" panose="020B0604020202020204" pitchFamily="34" charset="0"/>
                <a:sym typeface="+mn-ea"/>
              </a:rPr>
              <a:t>Packet-level</a:t>
            </a:r>
            <a:endParaRPr lang="en-US" altLang="zh-CN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>
            <a:normAutofit/>
          </a:bodyPr>
          <a:p>
            <a:pPr marL="228600" lvl="0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ym typeface="+mn-ea"/>
              </a:rPr>
              <a:t>流程</a:t>
            </a:r>
            <a:r>
              <a:rPr lang="zh-CN" altLang="en-US" sz="2250">
                <a:sym typeface="+mn-ea"/>
              </a:rPr>
              <a:t>：</a:t>
            </a:r>
            <a:endParaRPr lang="zh-CN" altLang="en-US" sz="2250">
              <a:sym typeface="+mn-ea"/>
            </a:endParaRPr>
          </a:p>
          <a:p>
            <a:pPr marL="685800" lvl="1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lang="en-US" altLang="zh-CN" sz="2000">
                <a:sym typeface="+mn-ea"/>
              </a:rPr>
              <a:t>VTEP</a:t>
            </a:r>
            <a:r>
              <a:rPr lang="zh-CN" altLang="en-US" sz="2000">
                <a:sym typeface="+mn-ea"/>
              </a:rPr>
              <a:t>：（VXLAN Tunnel Endpoints，VXLAN隧道端点），对用户原始数据帧的封装和解封装</a:t>
            </a:r>
            <a:endParaRPr lang="zh-CN" altLang="en-US" sz="200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250">
                <a:sym typeface="+mn-ea"/>
              </a:rPr>
              <a:t>   </a:t>
            </a:r>
            <a:endParaRPr lang="zh-CN" altLang="en-US" sz="2250"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zh-CN" altLang="en-US" sz="225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9420" y="3171190"/>
            <a:ext cx="8773160" cy="3576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--</a:t>
            </a:r>
            <a:r>
              <a:rPr lang="en-US">
                <a:cs typeface="Arial" panose="020B0604020202020204" pitchFamily="34" charset="0"/>
                <a:sym typeface="+mn-ea"/>
              </a:rPr>
              <a:t>Packet-level</a:t>
            </a:r>
            <a:endParaRPr lang="zh-CN" alt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8990" cy="5177790"/>
          </a:xfrm>
        </p:spPr>
        <p:txBody>
          <a:bodyPr>
            <a:normAutofit lnSpcReduction="20000"/>
          </a:bodyPr>
          <a:p>
            <a:pPr marL="228600" lvl="0" indent="-2286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优点：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解决了虚机迁移范围受到网络架构限制的问题</a:t>
            </a:r>
            <a:endParaRPr lang="zh-CN" altLang="en-US" sz="2055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支持动态迁移（Live migration），容器在主机间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的迁移对用户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透明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支持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packet-level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的访问控制策略，根据报头的哈希值可以在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packet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级进行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过滤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endParaRPr lang="zh-CN" altLang="en-US" sz="2055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问题：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数据包处理开销成为容器网络中的主要瓶颈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6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数据包的封装和解封装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6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额外网络堆栈的遍历（主机网络堆栈和容器网络堆栈）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endParaRPr lang="zh-CN" altLang="en-US" sz="213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>
                <a:cs typeface="Arial" panose="020B0604020202020204" pitchFamily="34" charset="0"/>
                <a:sym typeface="+mn-ea"/>
              </a:rPr>
              <a:t>Packet-level 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885245"/>
            <a:ext cx="10969200" cy="4759200"/>
          </a:xfrm>
        </p:spPr>
        <p:txBody>
          <a:bodyPr/>
          <a:p>
            <a:pPr marL="0" indent="0">
              <a:buNone/>
            </a:pPr>
            <a:endParaRPr lang="en-US" altLang="zh-CN" sz="2400" b="1">
              <a:sym typeface="+mn-ea"/>
            </a:endParaRPr>
          </a:p>
          <a:p>
            <a:pPr lvl="0">
              <a:lnSpc>
                <a:spcPct val="190000"/>
              </a:lnSpc>
            </a:pPr>
            <a:r>
              <a:rPr lang="zh-CN" altLang="en-US" sz="2395">
                <a:sym typeface="+mn-ea"/>
              </a:rPr>
              <a:t>对每个</a:t>
            </a:r>
            <a:r>
              <a:rPr lang="en-US" altLang="zh-CN" sz="2395">
                <a:sym typeface="+mn-ea"/>
              </a:rPr>
              <a:t>packet</a:t>
            </a:r>
            <a:r>
              <a:rPr lang="zh-CN" altLang="en-US" sz="2395">
                <a:sym typeface="+mn-ea"/>
              </a:rPr>
              <a:t>都进行封装</a:t>
            </a:r>
            <a:endParaRPr lang="zh-CN" altLang="en-US" sz="2395">
              <a:sym typeface="+mn-ea"/>
            </a:endParaRPr>
          </a:p>
          <a:p>
            <a:pPr lvl="0">
              <a:lnSpc>
                <a:spcPct val="190000"/>
              </a:lnSpc>
            </a:pPr>
            <a:r>
              <a:rPr lang="zh-CN" altLang="en-US" sz="2395">
                <a:sym typeface="+mn-ea"/>
              </a:rPr>
              <a:t>支持动态迁移和</a:t>
            </a:r>
            <a:r>
              <a:rPr lang="en-US" altLang="zh-CN" sz="2395">
                <a:sym typeface="+mn-ea"/>
              </a:rPr>
              <a:t>packet</a:t>
            </a:r>
            <a:r>
              <a:rPr lang="zh-CN" altLang="en-US" sz="2395">
                <a:sym typeface="+mn-ea"/>
              </a:rPr>
              <a:t>级的访问控制策略</a:t>
            </a:r>
            <a:endParaRPr lang="zh-CN" altLang="en-US" sz="2395">
              <a:sym typeface="+mn-ea"/>
            </a:endParaRPr>
          </a:p>
          <a:p>
            <a:pPr lvl="0">
              <a:lnSpc>
                <a:spcPct val="190000"/>
              </a:lnSpc>
            </a:pPr>
            <a:r>
              <a:rPr lang="zh-CN" altLang="en-US" sz="2395">
                <a:sym typeface="+mn-ea"/>
              </a:rPr>
              <a:t>数据包转换导致吞吐率下降</a:t>
            </a:r>
            <a:endParaRPr lang="zh-CN" altLang="en-US" sz="2395">
              <a:sym typeface="+mn-ea"/>
            </a:endParaRPr>
          </a:p>
          <a:p>
            <a:pPr lvl="1"/>
            <a:endParaRPr lang="en-US" altLang="zh-CN" sz="2130" b="1"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--</a:t>
            </a:r>
            <a:r>
              <a:rPr lang="en-US">
                <a:cs typeface="Arial" panose="020B0604020202020204" pitchFamily="34" charset="0"/>
                <a:sym typeface="+mn-ea"/>
              </a:rPr>
              <a:t>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背景</a:t>
            </a:r>
            <a:r>
              <a:rPr lang="zh-CN" altLang="en-US" sz="2130" b="1">
                <a:sym typeface="+mn-ea"/>
              </a:rPr>
              <a:t>问题</a:t>
            </a:r>
            <a:endParaRPr lang="en-US" altLang="zh-CN" sz="2130" b="1">
              <a:sym typeface="+mn-ea"/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包处理成本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包转换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额外的网络堆栈遍历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是当今容器覆盖网络的主要瓶颈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overlay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网络堆栈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2.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Vswitch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，进行数据包的解封装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host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网络堆栈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6460" y="3656330"/>
            <a:ext cx="7872730" cy="2842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2553315" cy="705485"/>
          </a:xfrm>
        </p:spPr>
        <p:txBody>
          <a:bodyPr>
            <a:normAutofit/>
          </a:bodyPr>
          <a:p>
            <a:r>
              <a:rPr lang="en-US" altLang="zh-CN">
                <a:cs typeface="Arial" panose="020B0604020202020204" pitchFamily="34" charset="0"/>
                <a:sym typeface="+mn-ea"/>
              </a:rPr>
              <a:t>Overlay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网络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--</a:t>
            </a:r>
            <a:r>
              <a:rPr lang="en-US">
                <a:cs typeface="Arial" panose="020B0604020202020204" pitchFamily="34" charset="0"/>
                <a:sym typeface="+mn-ea"/>
              </a:rPr>
              <a:t>Connection-level</a:t>
            </a:r>
            <a:endParaRPr lang="en-US"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2540"/>
          </a:xfrm>
        </p:spPr>
        <p:txBody>
          <a:bodyPr>
            <a:normAutofit lnSpcReduction="20000"/>
          </a:bodyPr>
          <a:p>
            <a:pPr lvl="1"/>
            <a:r>
              <a:rPr lang="zh-CN" altLang="en-US" sz="2130" b="1">
                <a:sym typeface="+mn-ea"/>
              </a:rPr>
              <a:t>背景</a:t>
            </a:r>
            <a:r>
              <a:rPr lang="zh-CN" altLang="en-US" sz="2130" b="1">
                <a:sym typeface="+mn-ea"/>
              </a:rPr>
              <a:t>问题</a:t>
            </a:r>
            <a:endParaRPr lang="en-US" altLang="zh-CN" sz="2130" b="1">
              <a:sym typeface="+mn-ea"/>
            </a:endParaRPr>
          </a:p>
          <a:p>
            <a:pPr marL="1143000" lvl="2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包处理成本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包转换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额外的网络堆栈遍历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</a:rPr>
              <a:t>是当今容器覆盖网络的主要瓶颈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75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>
                <a:solidFill>
                  <a:schemeClr val="bg1">
                    <a:lumMod val="85000"/>
                  </a:schemeClr>
                </a:solidFill>
              </a:rPr>
              <a:t>1.</a:t>
            </a:r>
            <a:r>
              <a:rPr lang="zh-CN" altLang="en-US" sz="1800">
                <a:solidFill>
                  <a:schemeClr val="bg1">
                    <a:lumMod val="8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overlay</a:t>
            </a:r>
            <a:r>
              <a:rPr lang="zh-CN" altLang="en-US" sz="1800">
                <a:solidFill>
                  <a:schemeClr val="bg1">
                    <a:lumMod val="85000"/>
                  </a:schemeClr>
                </a:solidFill>
              </a:rPr>
              <a:t>网络堆栈</a:t>
            </a:r>
            <a:endParaRPr lang="zh-CN" altLang="en-US" sz="1800">
              <a:solidFill>
                <a:schemeClr val="bg1">
                  <a:lumMod val="8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 2.</a:t>
            </a:r>
            <a:r>
              <a:rPr lang="zh-CN" altLang="en-US" sz="1800">
                <a:solidFill>
                  <a:schemeClr val="bg1">
                    <a:lumMod val="8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bg1">
                    <a:lumMod val="85000"/>
                  </a:schemeClr>
                </a:solidFill>
              </a:rPr>
              <a:t>Vswitch</a:t>
            </a:r>
            <a:r>
              <a:rPr lang="zh-CN" altLang="en-US" sz="1800">
                <a:solidFill>
                  <a:schemeClr val="bg1">
                    <a:lumMod val="85000"/>
                  </a:schemeClr>
                </a:solidFill>
              </a:rPr>
              <a:t>，进行数据包的解封装</a:t>
            </a:r>
            <a:endParaRPr lang="zh-CN" altLang="en-US" sz="1800">
              <a:solidFill>
                <a:schemeClr val="bg1">
                  <a:lumMod val="85000"/>
                </a:schemeClr>
              </a:solidFill>
            </a:endParaRPr>
          </a:p>
          <a:p>
            <a:pPr marL="1371600" lvl="3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穿过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host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网络堆栈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lnSpc>
                <a:spcPct val="130000"/>
              </a:lnSpc>
              <a:buFont typeface="Arial" panose="020B0604020202020204" pitchFamily="34" charset="0"/>
              <a:buChar char="●"/>
            </a:pP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6460" y="3656330"/>
            <a:ext cx="7872730" cy="2842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2579</Words>
  <Application>WPS 演示</Application>
  <PresentationFormat>宽屏</PresentationFormat>
  <Paragraphs>179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Overlay Network </vt:lpstr>
      <vt:lpstr>Overlay network</vt:lpstr>
      <vt:lpstr>Overlay网络--Packet-level</vt:lpstr>
      <vt:lpstr>Overlay网络--Packet-level</vt:lpstr>
      <vt:lpstr>Overlay网络--Packet-level</vt:lpstr>
      <vt:lpstr>Overlay网络--Packet-level</vt:lpstr>
      <vt:lpstr>Packet-level </vt:lpstr>
      <vt:lpstr>Overlay网络--Connection-level</vt:lpstr>
      <vt:lpstr>Overlay网络--Connection-level</vt:lpstr>
      <vt:lpstr>Overlay网络--Connection-level</vt:lpstr>
      <vt:lpstr>Overlay网络--Connection-level</vt:lpstr>
      <vt:lpstr>Overlay网络--Connection-level</vt:lpstr>
      <vt:lpstr>Overlay网络--Connection-level</vt:lpstr>
      <vt:lpstr>Connection-level</vt:lpstr>
      <vt:lpstr>Flowlet level的动机和idea</vt:lpstr>
      <vt:lpstr>Flowlet level的动机和idea</vt:lpstr>
      <vt:lpstr>Flowlet level的动机和idea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青年</cp:lastModifiedBy>
  <cp:revision>163</cp:revision>
  <dcterms:created xsi:type="dcterms:W3CDTF">2019-06-19T02:08:00Z</dcterms:created>
  <dcterms:modified xsi:type="dcterms:W3CDTF">2021-07-22T00:23:03Z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93D7152125914316B0811F20D1CF68DB</vt:lpwstr>
  </property>
</Properties>
</file>