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7" r:id="rId3"/>
    <p:sldId id="259" r:id="rId4"/>
    <p:sldId id="261" r:id="rId6"/>
    <p:sldId id="262" r:id="rId7"/>
    <p:sldId id="263" r:id="rId8"/>
    <p:sldId id="265" r:id="rId9"/>
    <p:sldId id="282" r:id="rId10"/>
    <p:sldId id="283" r:id="rId11"/>
    <p:sldId id="266" r:id="rId12"/>
    <p:sldId id="268" r:id="rId13"/>
    <p:sldId id="270" r:id="rId14"/>
    <p:sldId id="271" r:id="rId15"/>
    <p:sldId id="272" r:id="rId16"/>
    <p:sldId id="274" r:id="rId17"/>
    <p:sldId id="286" r:id="rId18"/>
    <p:sldId id="285" r:id="rId19"/>
    <p:sldId id="287" r:id="rId20"/>
    <p:sldId id="281" r:id="rId21"/>
    <p:sldId id="288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57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connection level</a:t>
            </a:r>
            <a:r>
              <a:rPr lang="zh-CN" altLang="en-US"/>
              <a:t>含义：在</a:t>
            </a:r>
            <a:r>
              <a:rPr lang="en-US" altLang="zh-CN"/>
              <a:t>packet level</a:t>
            </a:r>
            <a:r>
              <a:rPr lang="zh-CN" altLang="en-US"/>
              <a:t>，（由于容器可能迁移）每个包需要封装后才能路由到目的地址；在</a:t>
            </a:r>
            <a:r>
              <a:rPr lang="en-US" altLang="zh-CN"/>
              <a:t>connection level</a:t>
            </a:r>
            <a:r>
              <a:rPr lang="zh-CN" altLang="en-US"/>
              <a:t>，主机之间保持着</a:t>
            </a:r>
            <a:r>
              <a:rPr lang="en-US" altLang="zh-CN"/>
              <a:t>TCP connection</a:t>
            </a:r>
            <a:r>
              <a:rPr lang="zh-CN" altLang="en-US"/>
              <a:t>，只要连接不中断，数据包不需要封装就能路由到</a:t>
            </a:r>
            <a:r>
              <a:rPr lang="zh-CN" altLang="en-US"/>
              <a:t>目的地址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weave [wiːv]   flannel [ˈflænl]  calico [ˈkælɪkəʊ]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image" Target="../media/image1.jpeg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6975" y="342265"/>
            <a:ext cx="9799320" cy="713105"/>
          </a:xfrm>
        </p:spPr>
        <p:txBody>
          <a:bodyPr>
            <a:normAutofit fontScale="90000"/>
          </a:bodyPr>
          <a:p>
            <a:r>
              <a:rPr lang="en-US" altLang="zh-CN"/>
              <a:t>Container N</a:t>
            </a:r>
            <a:r>
              <a:rPr lang="en-US" altLang="zh-CN"/>
              <a:t>etwork </a:t>
            </a:r>
            <a:endParaRPr lang="en-US" altLang="zh-CN"/>
          </a:p>
        </p:txBody>
      </p:sp>
      <p:pic>
        <p:nvPicPr>
          <p:cNvPr id="5" name="图片 4" descr="src=http___pic2.zhimg.com_v2-63997184325ff1f331454c8d9ae0a495_1200x500.jpg&amp;refer=http___pic2.zhim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495" y="1242060"/>
            <a:ext cx="8588375" cy="43738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389870" y="5984875"/>
            <a:ext cx="16389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李涛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/>
              <a:t>2021/5/3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608330"/>
            <a:ext cx="12553315" cy="705485"/>
          </a:xfrm>
        </p:spPr>
        <p:txBody>
          <a:bodyPr>
            <a:normAutofit/>
          </a:bodyPr>
          <a:p>
            <a:r>
              <a:rPr lang="en-US">
                <a:cs typeface="Arial" panose="020B0604020202020204" pitchFamily="34" charset="0"/>
                <a:sym typeface="+mn-ea"/>
              </a:rPr>
              <a:t>Packet-level </a:t>
            </a:r>
            <a:r>
              <a:rPr lang="en-US" i="1">
                <a:cs typeface="Arial" panose="020B0604020202020204" pitchFamily="34" charset="0"/>
                <a:sym typeface="+mn-ea"/>
              </a:rPr>
              <a:t>VS</a:t>
            </a:r>
            <a:r>
              <a:rPr lang="en-US">
                <a:cs typeface="Arial" panose="020B0604020202020204" pitchFamily="34" charset="0"/>
                <a:sym typeface="+mn-ea"/>
              </a:rPr>
              <a:t> Connection-level</a:t>
            </a:r>
            <a:endParaRPr lang="en-US"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1490400"/>
            <a:ext cx="10969200" cy="4759200"/>
          </a:xfrm>
        </p:spPr>
        <p:txBody>
          <a:bodyPr/>
          <a:p>
            <a:r>
              <a:rPr lang="en-US" sz="2400" b="1">
                <a:cs typeface="Arial" panose="020B0604020202020204" pitchFamily="34" charset="0"/>
                <a:sym typeface="+mn-ea"/>
              </a:rPr>
              <a:t>Packet-level</a:t>
            </a:r>
            <a:endParaRPr lang="en-US" altLang="zh-CN" sz="2400" b="1">
              <a:sym typeface="+mn-ea"/>
            </a:endParaRPr>
          </a:p>
          <a:p>
            <a:pPr lvl="1">
              <a:lnSpc>
                <a:spcPct val="190000"/>
              </a:lnSpc>
            </a:pPr>
            <a:r>
              <a:rPr lang="zh-CN" altLang="en-US" sz="2130">
                <a:sym typeface="+mn-ea"/>
              </a:rPr>
              <a:t>对每个</a:t>
            </a:r>
            <a:r>
              <a:rPr lang="en-US" altLang="zh-CN" sz="2130">
                <a:sym typeface="+mn-ea"/>
              </a:rPr>
              <a:t>packet</a:t>
            </a:r>
            <a:r>
              <a:rPr lang="zh-CN" altLang="en-US" sz="2130">
                <a:sym typeface="+mn-ea"/>
              </a:rPr>
              <a:t>都进行封装</a:t>
            </a:r>
            <a:endParaRPr lang="zh-CN" altLang="en-US" sz="2130">
              <a:sym typeface="+mn-ea"/>
            </a:endParaRPr>
          </a:p>
          <a:p>
            <a:pPr lvl="1">
              <a:lnSpc>
                <a:spcPct val="190000"/>
              </a:lnSpc>
            </a:pPr>
            <a:r>
              <a:rPr lang="zh-CN" altLang="en-US" sz="2130">
                <a:sym typeface="+mn-ea"/>
              </a:rPr>
              <a:t>支持动态迁移和</a:t>
            </a:r>
            <a:r>
              <a:rPr lang="en-US" altLang="zh-CN" sz="2130">
                <a:sym typeface="+mn-ea"/>
              </a:rPr>
              <a:t>packet</a:t>
            </a:r>
            <a:r>
              <a:rPr lang="zh-CN" altLang="en-US" sz="2130">
                <a:sym typeface="+mn-ea"/>
              </a:rPr>
              <a:t>级的访问</a:t>
            </a:r>
            <a:r>
              <a:rPr lang="zh-CN" altLang="en-US" sz="2130">
                <a:sym typeface="+mn-ea"/>
              </a:rPr>
              <a:t>控制策略</a:t>
            </a:r>
            <a:endParaRPr lang="zh-CN" altLang="en-US" sz="2130">
              <a:sym typeface="+mn-ea"/>
            </a:endParaRPr>
          </a:p>
          <a:p>
            <a:pPr lvl="1">
              <a:lnSpc>
                <a:spcPct val="190000"/>
              </a:lnSpc>
            </a:pPr>
            <a:r>
              <a:rPr lang="zh-CN" altLang="en-US" sz="2130">
                <a:sym typeface="+mn-ea"/>
              </a:rPr>
              <a:t>数据包转换导致吞吐率</a:t>
            </a:r>
            <a:r>
              <a:rPr lang="zh-CN" altLang="en-US" sz="2130">
                <a:sym typeface="+mn-ea"/>
              </a:rPr>
              <a:t>下降</a:t>
            </a:r>
            <a:endParaRPr lang="zh-CN" altLang="en-US" sz="2130">
              <a:sym typeface="+mn-ea"/>
            </a:endParaRPr>
          </a:p>
          <a:p>
            <a:pPr lvl="1"/>
            <a:endParaRPr lang="en-US" altLang="zh-CN" sz="2130" b="1">
              <a:sym typeface="+mn-ea"/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endParaRPr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608330"/>
            <a:ext cx="12553315" cy="705485"/>
          </a:xfrm>
        </p:spPr>
        <p:txBody>
          <a:bodyPr>
            <a:normAutofit/>
          </a:bodyPr>
          <a:p>
            <a:r>
              <a:rPr lang="en-US">
                <a:cs typeface="Arial" panose="020B0604020202020204" pitchFamily="34" charset="0"/>
                <a:sym typeface="+mn-ea"/>
              </a:rPr>
              <a:t>Connection-level</a:t>
            </a:r>
            <a:endParaRPr lang="en-US"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5082540"/>
          </a:xfrm>
        </p:spPr>
        <p:txBody>
          <a:bodyPr>
            <a:normAutofit lnSpcReduction="20000"/>
          </a:bodyPr>
          <a:p>
            <a:pPr lvl="1"/>
            <a:r>
              <a:rPr lang="zh-CN" altLang="en-US" sz="2130" b="1">
                <a:sym typeface="+mn-ea"/>
              </a:rPr>
              <a:t>背景</a:t>
            </a:r>
            <a:r>
              <a:rPr lang="zh-CN" altLang="en-US" sz="2130" b="1">
                <a:sym typeface="+mn-ea"/>
              </a:rPr>
              <a:t>问题</a:t>
            </a:r>
            <a:endParaRPr lang="en-US" altLang="zh-CN" sz="2130" b="1">
              <a:sym typeface="+mn-ea"/>
            </a:endParaRPr>
          </a:p>
          <a:p>
            <a:pPr marL="1143000" lvl="2" indent="-228600">
              <a:lnSpc>
                <a:spcPct val="130000"/>
              </a:lnSpc>
              <a:buFont typeface="Arial" panose="020B0604020202020204" pitchFamily="34" charset="0"/>
              <a:buChar char="●"/>
            </a:pP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</a:rPr>
              <a:t>包处理成本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--</a:t>
            </a: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</a:rPr>
              <a:t>包转换</a:t>
            </a:r>
            <a:r>
              <a:rPr 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和</a:t>
            </a: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</a:rPr>
              <a:t>额外的网络堆栈遍历</a:t>
            </a:r>
            <a:r>
              <a:rPr 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</a:rPr>
              <a:t>是当今容器覆盖网络的主要瓶颈</a:t>
            </a:r>
            <a:endParaRPr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371600" lvl="3" indent="0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sz="175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1.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穿过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</a:rPr>
              <a:t>overlay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网络堆栈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371600" lvl="3" indent="0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</a:rPr>
              <a:t> 2.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穿过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</a:rPr>
              <a:t>Vswitch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，进行数据包的解封装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371600" lvl="3" indent="0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</a:rPr>
              <a:t>3.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穿过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</a:rPr>
              <a:t>host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网络堆栈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600200" lvl="3" indent="-228600">
              <a:lnSpc>
                <a:spcPct val="130000"/>
              </a:lnSpc>
              <a:buFont typeface="Arial" panose="020B0604020202020204" pitchFamily="34" charset="0"/>
              <a:buChar char="●"/>
            </a:pP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6460" y="3656330"/>
            <a:ext cx="7872730" cy="28428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608330"/>
            <a:ext cx="12553315" cy="705485"/>
          </a:xfrm>
        </p:spPr>
        <p:txBody>
          <a:bodyPr>
            <a:normAutofit/>
          </a:bodyPr>
          <a:p>
            <a:r>
              <a:rPr lang="en-US">
                <a:cs typeface="Arial" panose="020B0604020202020204" pitchFamily="34" charset="0"/>
                <a:sym typeface="+mn-ea"/>
              </a:rPr>
              <a:t>Connection-level</a:t>
            </a:r>
            <a:endParaRPr lang="en-US"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5082540"/>
          </a:xfrm>
        </p:spPr>
        <p:txBody>
          <a:bodyPr>
            <a:normAutofit lnSpcReduction="20000"/>
          </a:bodyPr>
          <a:p>
            <a:pPr lvl="1"/>
            <a:r>
              <a:rPr lang="zh-CN" altLang="en-US" sz="2130" b="1">
                <a:sym typeface="+mn-ea"/>
              </a:rPr>
              <a:t>背景</a:t>
            </a:r>
            <a:r>
              <a:rPr lang="zh-CN" altLang="en-US" sz="2130" b="1">
                <a:sym typeface="+mn-ea"/>
              </a:rPr>
              <a:t>问题</a:t>
            </a:r>
            <a:endParaRPr lang="en-US" altLang="zh-CN" sz="2130" b="1">
              <a:sym typeface="+mn-ea"/>
            </a:endParaRPr>
          </a:p>
          <a:p>
            <a:pPr marL="1143000" lvl="2" indent="-228600">
              <a:lnSpc>
                <a:spcPct val="130000"/>
              </a:lnSpc>
              <a:buFont typeface="Arial" panose="020B0604020202020204" pitchFamily="34" charset="0"/>
              <a:buChar char="●"/>
            </a:pP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</a:rPr>
              <a:t>包处理成本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--</a:t>
            </a: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</a:rPr>
              <a:t>包转换</a:t>
            </a:r>
            <a:r>
              <a:rPr 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和</a:t>
            </a: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</a:rPr>
              <a:t>额外的网络堆栈遍历</a:t>
            </a:r>
            <a:r>
              <a:rPr 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</a:rPr>
              <a:t>是当今容器覆盖网络的主要瓶颈</a:t>
            </a:r>
            <a:endParaRPr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371600" lvl="3" indent="0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sz="175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>
                <a:solidFill>
                  <a:schemeClr val="bg1">
                    <a:lumMod val="85000"/>
                  </a:schemeClr>
                </a:solidFill>
              </a:rPr>
              <a:t>1.</a:t>
            </a:r>
            <a:r>
              <a:rPr lang="zh-CN" altLang="en-US" sz="1800">
                <a:solidFill>
                  <a:schemeClr val="bg1">
                    <a:lumMod val="85000"/>
                  </a:schemeClr>
                </a:solidFill>
              </a:rPr>
              <a:t>穿过</a:t>
            </a:r>
            <a:r>
              <a:rPr lang="en-US" altLang="zh-CN" sz="1800">
                <a:solidFill>
                  <a:schemeClr val="bg1">
                    <a:lumMod val="85000"/>
                  </a:schemeClr>
                </a:solidFill>
              </a:rPr>
              <a:t>overlay</a:t>
            </a:r>
            <a:r>
              <a:rPr lang="zh-CN" altLang="en-US" sz="1800">
                <a:solidFill>
                  <a:schemeClr val="bg1">
                    <a:lumMod val="85000"/>
                  </a:schemeClr>
                </a:solidFill>
              </a:rPr>
              <a:t>网络堆栈</a:t>
            </a:r>
            <a:endParaRPr lang="zh-CN" altLang="en-US" sz="1800">
              <a:solidFill>
                <a:schemeClr val="bg1">
                  <a:lumMod val="85000"/>
                </a:schemeClr>
              </a:solidFill>
            </a:endParaRPr>
          </a:p>
          <a:p>
            <a:pPr marL="1371600" lvl="3" indent="0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bg1">
                    <a:lumMod val="85000"/>
                  </a:schemeClr>
                </a:solidFill>
              </a:rPr>
              <a:t> 2.</a:t>
            </a:r>
            <a:r>
              <a:rPr lang="zh-CN" altLang="en-US" sz="1800">
                <a:solidFill>
                  <a:schemeClr val="bg1">
                    <a:lumMod val="85000"/>
                  </a:schemeClr>
                </a:solidFill>
              </a:rPr>
              <a:t>穿过</a:t>
            </a:r>
            <a:r>
              <a:rPr lang="en-US" altLang="zh-CN" sz="1800">
                <a:solidFill>
                  <a:schemeClr val="bg1">
                    <a:lumMod val="85000"/>
                  </a:schemeClr>
                </a:solidFill>
              </a:rPr>
              <a:t>Vswitch</a:t>
            </a:r>
            <a:r>
              <a:rPr lang="zh-CN" altLang="en-US" sz="1800">
                <a:solidFill>
                  <a:schemeClr val="bg1">
                    <a:lumMod val="85000"/>
                  </a:schemeClr>
                </a:solidFill>
              </a:rPr>
              <a:t>，进行数据包的解封装</a:t>
            </a:r>
            <a:endParaRPr lang="zh-CN" altLang="en-US" sz="1800">
              <a:solidFill>
                <a:schemeClr val="bg1">
                  <a:lumMod val="85000"/>
                </a:schemeClr>
              </a:solidFill>
            </a:endParaRPr>
          </a:p>
          <a:p>
            <a:pPr marL="1371600" lvl="3" indent="0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</a:rPr>
              <a:t>3.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穿过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</a:rPr>
              <a:t>host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网络堆栈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600200" lvl="3" indent="-228600">
              <a:lnSpc>
                <a:spcPct val="130000"/>
              </a:lnSpc>
              <a:buFont typeface="Arial" panose="020B0604020202020204" pitchFamily="34" charset="0"/>
              <a:buChar char="●"/>
            </a:pP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6460" y="3656330"/>
            <a:ext cx="7872730" cy="28428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608330"/>
            <a:ext cx="12553315" cy="705485"/>
          </a:xfrm>
        </p:spPr>
        <p:txBody>
          <a:bodyPr>
            <a:normAutofit/>
          </a:bodyPr>
          <a:p>
            <a:r>
              <a:rPr lang="en-US">
                <a:cs typeface="Arial" panose="020B0604020202020204" pitchFamily="34" charset="0"/>
                <a:sym typeface="+mn-ea"/>
              </a:rPr>
              <a:t>Connection-level</a:t>
            </a:r>
            <a:endParaRPr lang="en-US"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5082540"/>
          </a:xfrm>
        </p:spPr>
        <p:txBody>
          <a:bodyPr>
            <a:normAutofit lnSpcReduction="20000"/>
          </a:bodyPr>
          <a:p>
            <a:pPr lvl="1"/>
            <a:r>
              <a:rPr lang="zh-CN" altLang="en-US" sz="2130" b="1">
                <a:sym typeface="+mn-ea"/>
              </a:rPr>
              <a:t>解决方案</a:t>
            </a:r>
            <a:endParaRPr lang="en-US" altLang="zh-CN" sz="2130" b="1">
              <a:sym typeface="+mn-ea"/>
            </a:endParaRPr>
          </a:p>
          <a:p>
            <a:pPr marL="1143000" lvl="2" indent="-228600">
              <a:lnSpc>
                <a:spcPct val="130000"/>
              </a:lnSpc>
              <a:buFont typeface="Arial" panose="020B0604020202020204" pitchFamily="34" charset="0"/>
              <a:buChar char="●"/>
            </a:pPr>
            <a:r>
              <a:rPr lang="en-US" altLang="zh-CN" sz="2055">
                <a:solidFill>
                  <a:schemeClr val="tx1">
                    <a:lumMod val="65000"/>
                    <a:lumOff val="35000"/>
                  </a:schemeClr>
                </a:solidFill>
              </a:rPr>
              <a:t>SlimSocket</a:t>
            </a:r>
            <a:r>
              <a:rPr lang="zh-CN" altLang="en-US" sz="2055">
                <a:solidFill>
                  <a:schemeClr val="tx1">
                    <a:lumMod val="65000"/>
                    <a:lumOff val="35000"/>
                  </a:schemeClr>
                </a:solidFill>
              </a:rPr>
              <a:t>截获容器内程序要发送的数据；</a:t>
            </a:r>
            <a:endParaRPr lang="zh-CN" altLang="en-US" sz="2055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43000" lvl="2" indent="-228600">
              <a:lnSpc>
                <a:spcPct val="130000"/>
              </a:lnSpc>
              <a:buFont typeface="Arial" panose="020B0604020202020204" pitchFamily="34" charset="0"/>
              <a:buChar char="●"/>
            </a:pPr>
            <a:r>
              <a:rPr lang="zh-CN" altLang="en-US" sz="2055">
                <a:solidFill>
                  <a:schemeClr val="tx1">
                    <a:lumMod val="65000"/>
                    <a:lumOff val="35000"/>
                  </a:schemeClr>
                </a:solidFill>
              </a:rPr>
              <a:t>通过</a:t>
            </a:r>
            <a:r>
              <a:rPr lang="en-US" altLang="zh-CN" sz="2055">
                <a:solidFill>
                  <a:schemeClr val="tx1">
                    <a:lumMod val="65000"/>
                    <a:lumOff val="35000"/>
                  </a:schemeClr>
                </a:solidFill>
              </a:rPr>
              <a:t>SlimRouter</a:t>
            </a:r>
            <a:r>
              <a:rPr lang="zh-CN" altLang="en-US" sz="2055">
                <a:solidFill>
                  <a:schemeClr val="tx1">
                    <a:lumMod val="65000"/>
                    <a:lumOff val="35000"/>
                  </a:schemeClr>
                </a:solidFill>
              </a:rPr>
              <a:t>转发到主机的网络空间，绕过虚拟网络接口和虚拟交换机（即不需要穿过虚拟网络堆栈，也不用进行包的封装）；</a:t>
            </a:r>
            <a:endParaRPr lang="zh-CN" altLang="en-US" sz="2055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43000" lvl="2" indent="-228600">
              <a:lnSpc>
                <a:spcPct val="130000"/>
              </a:lnSpc>
              <a:buFont typeface="Arial" panose="020B0604020202020204" pitchFamily="34" charset="0"/>
              <a:buChar char="●"/>
            </a:pPr>
            <a:r>
              <a:rPr lang="zh-CN" altLang="en-US" sz="2055">
                <a:solidFill>
                  <a:schemeClr val="tx1">
                    <a:lumMod val="65000"/>
                    <a:lumOff val="35000"/>
                  </a:schemeClr>
                </a:solidFill>
              </a:rPr>
              <a:t>然后由主机之间建立的</a:t>
            </a:r>
            <a:r>
              <a:rPr lang="en-US" altLang="zh-CN" sz="2055">
                <a:solidFill>
                  <a:schemeClr val="tx1">
                    <a:lumMod val="65000"/>
                    <a:lumOff val="35000"/>
                  </a:schemeClr>
                </a:solidFill>
              </a:rPr>
              <a:t>TCP Connection</a:t>
            </a:r>
            <a:r>
              <a:rPr lang="zh-CN" altLang="en-US" sz="2055">
                <a:solidFill>
                  <a:schemeClr val="tx1">
                    <a:lumMod val="65000"/>
                    <a:lumOff val="35000"/>
                  </a:schemeClr>
                </a:solidFill>
              </a:rPr>
              <a:t>转发数据包</a:t>
            </a:r>
            <a:r>
              <a:rPr lang="en-US" altLang="zh-CN" sz="2055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altLang="zh-CN" sz="2055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altLang="zh-CN" sz="2055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4695" y="3543300"/>
            <a:ext cx="5642610" cy="33147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214485" y="4409440"/>
            <a:ext cx="2042795" cy="2249170"/>
          </a:xfrm>
          <a:prstGeom prst="rect">
            <a:avLst/>
          </a:prstGeom>
          <a:noFill/>
          <a:ln w="28575">
            <a:solidFill>
              <a:schemeClr val="tx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/>
              <a:t>发出的数据包只有</a:t>
            </a:r>
            <a:r>
              <a:rPr lang="en-US" altLang="zh-CN"/>
              <a:t>host</a:t>
            </a:r>
            <a:r>
              <a:rPr lang="zh-CN" altLang="en-US"/>
              <a:t>的</a:t>
            </a:r>
            <a:r>
              <a:rPr lang="en-US" altLang="zh-CN"/>
              <a:t>IP</a:t>
            </a:r>
            <a:r>
              <a:rPr lang="zh-CN" altLang="en-US"/>
              <a:t>和</a:t>
            </a:r>
            <a:r>
              <a:rPr lang="en-US" altLang="zh-CN"/>
              <a:t>MAC</a:t>
            </a:r>
            <a:r>
              <a:rPr lang="zh-CN" altLang="en-US"/>
              <a:t>地址，不含</a:t>
            </a:r>
            <a:r>
              <a:rPr lang="en-US" altLang="zh-CN"/>
              <a:t>container</a:t>
            </a:r>
            <a:r>
              <a:rPr lang="zh-CN" altLang="en-US"/>
              <a:t>的信息。需要维护一个</a:t>
            </a:r>
            <a:r>
              <a:rPr lang="en-US" altLang="zh-CN"/>
              <a:t>host IP + Port</a:t>
            </a:r>
            <a:r>
              <a:rPr lang="zh-CN" altLang="en-US"/>
              <a:t>到</a:t>
            </a:r>
            <a:r>
              <a:rPr lang="en-US" altLang="zh-CN"/>
              <a:t>container</a:t>
            </a:r>
            <a:r>
              <a:rPr lang="zh-CN" altLang="en-US"/>
              <a:t>的</a:t>
            </a:r>
            <a:r>
              <a:rPr lang="en-US" altLang="zh-CN"/>
              <a:t>M</a:t>
            </a:r>
            <a:r>
              <a:rPr lang="en-US" altLang="zh-CN"/>
              <a:t>ap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608330"/>
            <a:ext cx="12553315" cy="705485"/>
          </a:xfrm>
        </p:spPr>
        <p:txBody>
          <a:bodyPr>
            <a:normAutofit/>
          </a:bodyPr>
          <a:p>
            <a:r>
              <a:rPr lang="en-US">
                <a:cs typeface="Arial" panose="020B0604020202020204" pitchFamily="34" charset="0"/>
                <a:sym typeface="+mn-ea"/>
              </a:rPr>
              <a:t>Connection-level</a:t>
            </a:r>
            <a:endParaRPr lang="en-US"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5082540"/>
          </a:xfrm>
        </p:spPr>
        <p:txBody>
          <a:bodyPr>
            <a:normAutofit/>
          </a:bodyPr>
          <a:p>
            <a:pPr lvl="1"/>
            <a:r>
              <a:rPr lang="zh-CN" altLang="en-US" sz="2400">
                <a:sym typeface="+mn-ea"/>
              </a:rPr>
              <a:t>在</a:t>
            </a:r>
            <a:r>
              <a:rPr lang="en-US" altLang="zh-CN" sz="2400">
                <a:sym typeface="+mn-ea"/>
              </a:rPr>
              <a:t>P</a:t>
            </a:r>
            <a:r>
              <a:rPr lang="en-US" altLang="zh-CN" sz="2400">
                <a:sym typeface="+mn-ea"/>
              </a:rPr>
              <a:t>acket level</a:t>
            </a:r>
            <a:r>
              <a:rPr lang="zh-CN" altLang="en-US" sz="2400">
                <a:sym typeface="+mn-ea"/>
              </a:rPr>
              <a:t>中，（由于容器可能迁移）每个包需要封装后才能路由到目的地址；</a:t>
            </a:r>
            <a:endParaRPr lang="zh-CN" altLang="en-US" sz="2400">
              <a:sym typeface="+mn-ea"/>
            </a:endParaRPr>
          </a:p>
          <a:p>
            <a:pPr lvl="1"/>
            <a:endParaRPr lang="zh-CN" altLang="en-US" sz="2400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在</a:t>
            </a:r>
            <a:r>
              <a:rPr lang="en-US" altLang="zh-CN" sz="2400">
                <a:sym typeface="+mn-ea"/>
              </a:rPr>
              <a:t>Connection level</a:t>
            </a:r>
            <a:r>
              <a:rPr lang="zh-CN" altLang="en-US" sz="2400">
                <a:sym typeface="+mn-ea"/>
              </a:rPr>
              <a:t>中，主机之间保持着</a:t>
            </a:r>
            <a:r>
              <a:rPr lang="en-US" altLang="zh-CN" sz="2400">
                <a:sym typeface="+mn-ea"/>
              </a:rPr>
              <a:t>TCP Connection</a:t>
            </a:r>
            <a:r>
              <a:rPr lang="zh-CN" altLang="en-US" sz="2400">
                <a:sym typeface="+mn-ea"/>
              </a:rPr>
              <a:t>，只要连接不中断，数据包不需要封装就能路由到目的地址</a:t>
            </a:r>
            <a:r>
              <a:rPr lang="en-US" altLang="zh-CN" sz="2400">
                <a:sym typeface="+mn-ea"/>
              </a:rPr>
              <a:t>.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608330"/>
            <a:ext cx="12553315" cy="705485"/>
          </a:xfrm>
        </p:spPr>
        <p:txBody>
          <a:bodyPr>
            <a:normAutofit/>
          </a:bodyPr>
          <a:p>
            <a:r>
              <a:rPr lang="en-US">
                <a:cs typeface="Arial" panose="020B0604020202020204" pitchFamily="34" charset="0"/>
                <a:sym typeface="+mn-ea"/>
              </a:rPr>
              <a:t>Connection-level</a:t>
            </a:r>
            <a:endParaRPr lang="en-US"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5082540"/>
          </a:xfrm>
        </p:spPr>
        <p:txBody>
          <a:bodyPr>
            <a:normAutofit/>
          </a:bodyPr>
          <a:p>
            <a:pPr lvl="1"/>
            <a:r>
              <a:rPr lang="zh-CN" altLang="en-US" sz="2400" b="1">
                <a:sym typeface="+mn-ea"/>
              </a:rPr>
              <a:t>优点</a:t>
            </a:r>
            <a:endParaRPr lang="en-US" altLang="zh-CN" sz="2400" b="1">
              <a:sym typeface="+mn-ea"/>
            </a:endParaRP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●"/>
            </a:pPr>
            <a:r>
              <a:rPr lang="zh-CN" altLang="en-US" sz="2100">
                <a:solidFill>
                  <a:schemeClr val="tx1">
                    <a:lumMod val="65000"/>
                    <a:lumOff val="35000"/>
                  </a:schemeClr>
                </a:solidFill>
              </a:rPr>
              <a:t>去除了封装和解封装包，提高了网络</a:t>
            </a:r>
            <a:r>
              <a:rPr lang="zh-CN" altLang="en-US" sz="2100">
                <a:solidFill>
                  <a:schemeClr val="tx1">
                    <a:lumMod val="65000"/>
                    <a:lumOff val="35000"/>
                  </a:schemeClr>
                </a:solidFill>
              </a:rPr>
              <a:t>吞吐率</a:t>
            </a:r>
            <a:endParaRPr lang="zh-CN" altLang="en-US" sz="21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●"/>
            </a:pPr>
            <a:endParaRPr lang="zh-CN" altLang="en-US" sz="21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●"/>
            </a:pP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问题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●"/>
            </a:pPr>
            <a:r>
              <a:rPr lang="zh-CN" altLang="en-US" sz="2100">
                <a:solidFill>
                  <a:schemeClr val="tx1">
                    <a:lumMod val="65000"/>
                    <a:lumOff val="35000"/>
                  </a:schemeClr>
                </a:solidFill>
              </a:rPr>
              <a:t>只支持容器的静态迁移</a:t>
            </a:r>
            <a:endParaRPr lang="zh-CN" altLang="en-US" sz="21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●"/>
            </a:pPr>
            <a:r>
              <a:rPr lang="zh-CN" altLang="en-US" sz="2100">
                <a:solidFill>
                  <a:schemeClr val="tx1">
                    <a:lumMod val="65000"/>
                    <a:lumOff val="35000"/>
                  </a:schemeClr>
                </a:solidFill>
              </a:rPr>
              <a:t>只支持</a:t>
            </a:r>
            <a:r>
              <a:rPr lang="en-US" altLang="zh-CN" sz="2100">
                <a:solidFill>
                  <a:schemeClr val="tx1">
                    <a:lumMod val="65000"/>
                    <a:lumOff val="35000"/>
                  </a:schemeClr>
                </a:solidFill>
              </a:rPr>
              <a:t>Connection level</a:t>
            </a:r>
            <a:r>
              <a:rPr lang="zh-CN" altLang="en-US" sz="2100">
                <a:solidFill>
                  <a:schemeClr val="tx1">
                    <a:lumMod val="65000"/>
                    <a:lumOff val="35000"/>
                  </a:schemeClr>
                </a:solidFill>
              </a:rPr>
              <a:t>的网络</a:t>
            </a:r>
            <a:r>
              <a:rPr lang="zh-CN" altLang="en-US" sz="2100">
                <a:solidFill>
                  <a:schemeClr val="tx1">
                    <a:lumMod val="65000"/>
                    <a:lumOff val="35000"/>
                  </a:schemeClr>
                </a:solidFill>
              </a:rPr>
              <a:t>策略</a:t>
            </a:r>
            <a:endParaRPr lang="zh-CN" altLang="en-US" sz="21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●"/>
            </a:pPr>
            <a:endParaRPr lang="zh-CN" altLang="en-US" sz="2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608330"/>
            <a:ext cx="12553315" cy="705485"/>
          </a:xfrm>
        </p:spPr>
        <p:txBody>
          <a:bodyPr>
            <a:normAutofit/>
          </a:bodyPr>
          <a:p>
            <a:r>
              <a:rPr lang="en-US">
                <a:cs typeface="Arial" panose="020B0604020202020204" pitchFamily="34" charset="0"/>
                <a:sym typeface="+mn-ea"/>
              </a:rPr>
              <a:t>Connection-level</a:t>
            </a:r>
            <a:endParaRPr lang="en-US"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5082540"/>
          </a:xfrm>
        </p:spPr>
        <p:txBody>
          <a:bodyPr>
            <a:normAutofit/>
          </a:bodyPr>
          <a:p>
            <a:pPr lvl="1"/>
            <a:r>
              <a:rPr lang="zh-CN" altLang="en-US" sz="2400" b="1">
                <a:sym typeface="+mn-ea"/>
              </a:rPr>
              <a:t>问题</a:t>
            </a:r>
            <a:endParaRPr lang="en-US" altLang="zh-CN" sz="2400" b="1">
              <a:sym typeface="+mn-ea"/>
            </a:endParaRP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●"/>
            </a:pP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只支持容器静态迁移，不支持动态迁移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（即迁移过程中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</a:rPr>
              <a:t>TCP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连接要断开）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600200" lvl="3" indent="-228600">
              <a:lnSpc>
                <a:spcPct val="150000"/>
              </a:lnSpc>
              <a:buFont typeface="Arial" panose="020B0604020202020204" pitchFamily="34" charset="0"/>
              <a:buChar char="●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容器迁移后需要重新定向文件描述符，将新主机的网络空间定向到容器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中，无法保持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TCP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会话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不中断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600200" lvl="3" indent="-228600">
              <a:lnSpc>
                <a:spcPct val="150000"/>
              </a:lnSpc>
              <a:buFont typeface="Arial" panose="020B0604020202020204" pitchFamily="34" charset="0"/>
              <a:buChar char="●"/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Overlay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网络提出的最主要动机就是解决容器的动态迁移问题，而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Connec-tion level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只能实现静态迁移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2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608330"/>
            <a:ext cx="12553315" cy="705485"/>
          </a:xfrm>
        </p:spPr>
        <p:txBody>
          <a:bodyPr>
            <a:normAutofit/>
          </a:bodyPr>
          <a:p>
            <a:r>
              <a:rPr lang="en-US">
                <a:cs typeface="Arial" panose="020B0604020202020204" pitchFamily="34" charset="0"/>
                <a:sym typeface="+mn-ea"/>
              </a:rPr>
              <a:t>Connection-level</a:t>
            </a:r>
            <a:endParaRPr lang="en-US"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5082540"/>
          </a:xfrm>
        </p:spPr>
        <p:txBody>
          <a:bodyPr>
            <a:normAutofit/>
          </a:bodyPr>
          <a:p>
            <a:pPr lvl="1"/>
            <a:r>
              <a:rPr lang="zh-CN" altLang="en-US" sz="2400" b="1">
                <a:sym typeface="+mn-ea"/>
              </a:rPr>
              <a:t>问题</a:t>
            </a:r>
            <a:endParaRPr lang="en-US" altLang="zh-CN" sz="2400" b="1">
              <a:sym typeface="+mn-ea"/>
            </a:endParaRP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●"/>
            </a:pP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只提供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Connection-level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的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访问控制策略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600200" lvl="3" indent="-228600">
              <a:lnSpc>
                <a:spcPct val="160000"/>
              </a:lnSpc>
              <a:buFont typeface="Arial" panose="020B0604020202020204" pitchFamily="34" charset="0"/>
              <a:buChar char="●"/>
            </a:pPr>
            <a:r>
              <a:rPr lang="zh-CN" altLang="en-US" sz="2000">
                <a:sym typeface="+mn-ea"/>
              </a:rPr>
              <a:t>两个主机间的数据包没有封装，只有主机的信息，不含</a:t>
            </a:r>
            <a:r>
              <a:rPr lang="en-US" altLang="zh-CN" sz="2000">
                <a:sym typeface="+mn-ea"/>
              </a:rPr>
              <a:t>container</a:t>
            </a:r>
            <a:r>
              <a:rPr lang="zh-CN" altLang="en-US" sz="2000">
                <a:sym typeface="+mn-ea"/>
              </a:rPr>
              <a:t>的</a:t>
            </a:r>
            <a:r>
              <a:rPr lang="zh-CN" altLang="en-US" sz="2000">
                <a:sym typeface="+mn-ea"/>
              </a:rPr>
              <a:t>信息，无法过滤连接中一些满足一定特性的数据包，只能直接拒绝连接</a:t>
            </a:r>
            <a:r>
              <a:rPr lang="en-US" altLang="zh-CN" sz="2000">
                <a:sym typeface="+mn-ea"/>
              </a:rPr>
              <a:t>.</a:t>
            </a:r>
            <a:endParaRPr lang="en-US" altLang="zh-CN" sz="2000">
              <a:sym typeface="+mn-ea"/>
            </a:endParaRPr>
          </a:p>
          <a:p>
            <a:pPr marL="1600200" lvl="3" indent="-228600">
              <a:lnSpc>
                <a:spcPct val="160000"/>
              </a:lnSpc>
              <a:buFont typeface="Arial" panose="020B0604020202020204" pitchFamily="34" charset="0"/>
              <a:buChar char="●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例如：某些容器不可以通信，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Connection level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的访问控制策略可以拒绝这些容器发起的连接，但是如果只是某个容器一些包需要丢弃，</a:t>
            </a:r>
            <a:r>
              <a:rPr lang="en-US" altLang="zh-CN" sz="2000">
                <a:sym typeface="+mn-ea"/>
              </a:rPr>
              <a:t>Connection level</a:t>
            </a:r>
            <a:r>
              <a:rPr lang="zh-CN" altLang="en-US" sz="2000">
                <a:sym typeface="+mn-ea"/>
              </a:rPr>
              <a:t>的访问控制策略无法做到；但</a:t>
            </a:r>
            <a:r>
              <a:rPr lang="zh-CN" altLang="en-US" sz="2000">
                <a:sym typeface="+mn-ea"/>
              </a:rPr>
              <a:t>如果</a:t>
            </a:r>
            <a:r>
              <a:rPr lang="zh-CN" altLang="en-US" sz="2000">
                <a:sym typeface="+mn-ea"/>
              </a:rPr>
              <a:t>封装后覆盖包的哈希值与签名匹配，</a:t>
            </a:r>
            <a:r>
              <a:rPr lang="en-US" altLang="zh-CN" sz="2000">
                <a:sym typeface="+mn-ea"/>
              </a:rPr>
              <a:t>Packet level</a:t>
            </a:r>
            <a:r>
              <a:rPr lang="zh-CN" altLang="en-US" sz="2000">
                <a:sym typeface="+mn-ea"/>
              </a:rPr>
              <a:t>的过滤器允许系统丢弃包</a:t>
            </a:r>
            <a:r>
              <a:rPr lang="en-US" altLang="zh-CN" sz="2000">
                <a:sym typeface="+mn-ea"/>
              </a:rPr>
              <a:t>.</a:t>
            </a:r>
            <a:endParaRPr lang="zh-CN" altLang="en-US" sz="2000">
              <a:sym typeface="+mn-ea"/>
            </a:endParaRPr>
          </a:p>
          <a:p>
            <a:pPr marL="1371600" lvl="3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Flowlet level</a:t>
            </a:r>
            <a:r>
              <a:rPr lang="zh-CN" altLang="en-US"/>
              <a:t>的动机和</a:t>
            </a:r>
            <a:r>
              <a:rPr lang="en-US" altLang="zh-CN"/>
              <a:t>idea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 b="1"/>
              <a:t>动机：</a:t>
            </a:r>
            <a:endParaRPr lang="zh-CN" altLang="en-US" sz="2400" b="1"/>
          </a:p>
          <a:p>
            <a:pPr lvl="1">
              <a:lnSpc>
                <a:spcPct val="130000"/>
              </a:lnSpc>
            </a:pPr>
            <a:r>
              <a:rPr lang="zh-CN" altLang="en-US" sz="2000"/>
              <a:t>在前面可以看到</a:t>
            </a:r>
            <a:r>
              <a:rPr lang="en-US" altLang="zh-CN" sz="2000"/>
              <a:t>Packet level</a:t>
            </a:r>
            <a:r>
              <a:rPr lang="zh-CN" altLang="en-US" sz="2000"/>
              <a:t>网络管理粒度太小，而</a:t>
            </a:r>
            <a:r>
              <a:rPr lang="en-US" altLang="zh-CN" sz="2000">
                <a:sym typeface="+mn-ea"/>
              </a:rPr>
              <a:t>Connection level</a:t>
            </a:r>
            <a:r>
              <a:rPr lang="zh-CN" altLang="en-US" sz="2000">
                <a:sym typeface="+mn-ea"/>
              </a:rPr>
              <a:t>网络管理粒度太大。我们希望即支持</a:t>
            </a:r>
            <a:r>
              <a:rPr lang="en-US" altLang="zh-CN" sz="2000">
                <a:sym typeface="+mn-ea"/>
              </a:rPr>
              <a:t>Packet level</a:t>
            </a:r>
            <a:r>
              <a:rPr lang="zh-CN" altLang="en-US" sz="2000">
                <a:sym typeface="+mn-ea"/>
              </a:rPr>
              <a:t>的动态迁移和访问控制策略；同时又能减少封装和解封装数据包，提高吞吐率</a:t>
            </a:r>
            <a:r>
              <a:rPr lang="en-US" altLang="zh-CN" sz="2000">
                <a:sym typeface="+mn-ea"/>
              </a:rPr>
              <a:t>.</a:t>
            </a:r>
            <a:endParaRPr lang="en-US" altLang="zh-CN" sz="20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Flowlet level</a:t>
            </a:r>
            <a:r>
              <a:rPr lang="zh-CN" altLang="en-US"/>
              <a:t>的动机和</a:t>
            </a:r>
            <a:r>
              <a:rPr lang="en-US" altLang="zh-CN"/>
              <a:t>idea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400" b="1"/>
              <a:t>Idea</a:t>
            </a:r>
            <a:r>
              <a:rPr lang="zh-CN" altLang="en-US" sz="2400" b="1"/>
              <a:t>：</a:t>
            </a:r>
            <a:endParaRPr lang="zh-CN" altLang="en-US" sz="2400" b="1"/>
          </a:p>
          <a:p>
            <a:pPr lvl="1">
              <a:lnSpc>
                <a:spcPct val="130000"/>
              </a:lnSpc>
            </a:pPr>
            <a:r>
              <a:rPr lang="zh-CN" altLang="en-US" sz="2000">
                <a:sym typeface="+mn-ea"/>
              </a:rPr>
              <a:t>在一条</a:t>
            </a:r>
            <a:r>
              <a:rPr lang="en-US" altLang="zh-CN" sz="2000">
                <a:sym typeface="+mn-ea"/>
              </a:rPr>
              <a:t>TCP </a:t>
            </a:r>
            <a:r>
              <a:rPr lang="zh-CN" altLang="en-US" sz="2000">
                <a:sym typeface="+mn-ea"/>
              </a:rPr>
              <a:t>连接上，以</a:t>
            </a:r>
            <a:r>
              <a:rPr lang="en-US" altLang="zh-CN" sz="2000">
                <a:sym typeface="+mn-ea"/>
              </a:rPr>
              <a:t>Flowlet</a:t>
            </a:r>
            <a:r>
              <a:rPr lang="zh-CN" altLang="en-US" sz="2000">
                <a:sym typeface="+mn-ea"/>
              </a:rPr>
              <a:t>为粒度，只对首尾进行封装，中间数据包</a:t>
            </a:r>
            <a:r>
              <a:rPr lang="zh-CN" altLang="en-US" sz="2000">
                <a:sym typeface="+mn-ea"/>
              </a:rPr>
              <a:t>不封装</a:t>
            </a:r>
            <a:endParaRPr lang="zh-CN" altLang="en-US" sz="2000">
              <a:sym typeface="+mn-ea"/>
            </a:endParaRPr>
          </a:p>
          <a:p>
            <a:pPr lvl="1">
              <a:lnSpc>
                <a:spcPct val="130000"/>
              </a:lnSpc>
            </a:pPr>
            <a:endParaRPr lang="zh-CN" altLang="en-US" sz="2000">
              <a:sym typeface="+mn-ea"/>
            </a:endParaRPr>
          </a:p>
          <a:p>
            <a:pPr lvl="1">
              <a:lnSpc>
                <a:spcPct val="130000"/>
              </a:lnSpc>
            </a:pPr>
            <a:endParaRPr lang="zh-CN" altLang="en-US" sz="2000">
              <a:sym typeface="+mn-ea"/>
            </a:endParaRPr>
          </a:p>
          <a:p>
            <a:pPr lvl="1">
              <a:lnSpc>
                <a:spcPct val="130000"/>
              </a:lnSpc>
            </a:pPr>
            <a:endParaRPr lang="zh-CN" altLang="en-US" sz="2000">
              <a:sym typeface="+mn-ea"/>
            </a:endParaRPr>
          </a:p>
          <a:p>
            <a:pPr lvl="1">
              <a:lnSpc>
                <a:spcPct val="130000"/>
              </a:lnSpc>
            </a:pPr>
            <a:endParaRPr lang="zh-CN" altLang="en-US" sz="2000">
              <a:sym typeface="+mn-ea"/>
            </a:endParaRPr>
          </a:p>
          <a:p>
            <a:pPr lvl="1">
              <a:lnSpc>
                <a:spcPct val="130000"/>
              </a:lnSpc>
            </a:pPr>
            <a:endParaRPr lang="zh-CN" altLang="en-US" sz="2000">
              <a:sym typeface="+mn-ea"/>
            </a:endParaRPr>
          </a:p>
          <a:p>
            <a:pPr lvl="1">
              <a:lnSpc>
                <a:spcPct val="130000"/>
              </a:lnSpc>
            </a:pPr>
            <a:r>
              <a:rPr lang="en-US" altLang="zh-CN" sz="2000">
                <a:sym typeface="+mn-ea"/>
              </a:rPr>
              <a:t>pioneer</a:t>
            </a:r>
            <a:r>
              <a:rPr lang="zh-CN" altLang="en-US" sz="2000">
                <a:sym typeface="+mn-ea"/>
              </a:rPr>
              <a:t>先转发，记录转发表，其余包按照转发表转发，</a:t>
            </a:r>
            <a:r>
              <a:rPr lang="en-US" altLang="zh-CN" sz="2000">
                <a:sym typeface="+mn-ea"/>
              </a:rPr>
              <a:t>rear guard</a:t>
            </a:r>
            <a:r>
              <a:rPr lang="zh-CN" altLang="en-US" sz="2000">
                <a:sym typeface="+mn-ea"/>
              </a:rPr>
              <a:t>封装后转发，更新转发表</a:t>
            </a:r>
            <a:endParaRPr lang="en-US" altLang="zh-CN" sz="2000">
              <a:sym typeface="+mn-e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1371600" y="3139440"/>
            <a:ext cx="1329690" cy="1299210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1579245" y="3312160"/>
            <a:ext cx="914400" cy="3759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1579245" y="3347085"/>
            <a:ext cx="1016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container</a:t>
            </a:r>
            <a:endParaRPr lang="en-US" altLang="zh-CN" sz="1400"/>
          </a:p>
        </p:txBody>
      </p:sp>
      <p:sp>
        <p:nvSpPr>
          <p:cNvPr id="37" name="圆角矩形 36"/>
          <p:cNvSpPr/>
          <p:nvPr/>
        </p:nvSpPr>
        <p:spPr>
          <a:xfrm>
            <a:off x="1579245" y="3997960"/>
            <a:ext cx="914400" cy="3759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1528445" y="4032885"/>
            <a:ext cx="1016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container</a:t>
            </a:r>
            <a:endParaRPr lang="en-US" altLang="zh-CN" sz="1400"/>
          </a:p>
        </p:txBody>
      </p:sp>
      <p:sp>
        <p:nvSpPr>
          <p:cNvPr id="39" name="文本框 38"/>
          <p:cNvSpPr txBox="1"/>
          <p:nvPr/>
        </p:nvSpPr>
        <p:spPr>
          <a:xfrm>
            <a:off x="1842135" y="3688080"/>
            <a:ext cx="490220" cy="5283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2000" b="1">
                <a:solidFill>
                  <a:schemeClr val="bg1"/>
                </a:solidFill>
              </a:rPr>
              <a:t>...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655445" y="2771140"/>
            <a:ext cx="762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Host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同侧圆角矩形 40"/>
          <p:cNvSpPr/>
          <p:nvPr/>
        </p:nvSpPr>
        <p:spPr>
          <a:xfrm rot="5400000">
            <a:off x="2655570" y="3535045"/>
            <a:ext cx="599440" cy="5080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2595245" y="3635375"/>
            <a:ext cx="8528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 </a:t>
            </a:r>
            <a:r>
              <a:rPr lang="en-US" altLang="zh-CN" sz="1400" b="1">
                <a:solidFill>
                  <a:schemeClr val="bg1"/>
                </a:solidFill>
              </a:rPr>
              <a:t>VTEP</a:t>
            </a:r>
            <a:endParaRPr lang="en-US" altLang="zh-CN" sz="1400" b="1">
              <a:solidFill>
                <a:schemeClr val="bg1"/>
              </a:solidFill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9149080" y="3138805"/>
            <a:ext cx="1329690" cy="1299210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9356725" y="3311525"/>
            <a:ext cx="914400" cy="3759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9356725" y="3346450"/>
            <a:ext cx="1016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container</a:t>
            </a:r>
            <a:endParaRPr lang="en-US" altLang="zh-CN" sz="1400"/>
          </a:p>
        </p:txBody>
      </p:sp>
      <p:sp>
        <p:nvSpPr>
          <p:cNvPr id="46" name="圆角矩形 45"/>
          <p:cNvSpPr/>
          <p:nvPr/>
        </p:nvSpPr>
        <p:spPr>
          <a:xfrm>
            <a:off x="9356725" y="3997325"/>
            <a:ext cx="914400" cy="3759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9305925" y="4032250"/>
            <a:ext cx="1016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container</a:t>
            </a:r>
            <a:endParaRPr lang="en-US" altLang="zh-CN" sz="1400"/>
          </a:p>
        </p:txBody>
      </p:sp>
      <p:sp>
        <p:nvSpPr>
          <p:cNvPr id="48" name="文本框 47"/>
          <p:cNvSpPr txBox="1"/>
          <p:nvPr/>
        </p:nvSpPr>
        <p:spPr>
          <a:xfrm>
            <a:off x="9619615" y="3687445"/>
            <a:ext cx="490220" cy="5283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2000" b="1">
                <a:solidFill>
                  <a:schemeClr val="bg1"/>
                </a:solidFill>
              </a:rPr>
              <a:t>...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9432925" y="2770505"/>
            <a:ext cx="762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Host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同侧圆角矩形 49"/>
          <p:cNvSpPr/>
          <p:nvPr/>
        </p:nvSpPr>
        <p:spPr>
          <a:xfrm rot="16200000">
            <a:off x="8595360" y="3535045"/>
            <a:ext cx="599440" cy="5080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8503920" y="3636010"/>
            <a:ext cx="8528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 </a:t>
            </a:r>
            <a:r>
              <a:rPr lang="en-US" altLang="zh-CN" sz="1400" b="1">
                <a:solidFill>
                  <a:schemeClr val="bg1"/>
                </a:solidFill>
              </a:rPr>
              <a:t>VTEP</a:t>
            </a:r>
            <a:endParaRPr lang="en-US" altLang="zh-CN" sz="1400" b="1">
              <a:solidFill>
                <a:schemeClr val="bg1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3474720" y="3484880"/>
            <a:ext cx="619760" cy="650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3608070" y="3644900"/>
            <a:ext cx="355600" cy="3556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4385310" y="3646170"/>
            <a:ext cx="355600" cy="3556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5751830" y="3646170"/>
            <a:ext cx="355600" cy="3556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4782820" y="3387090"/>
            <a:ext cx="14325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/>
              <a:t>......</a:t>
            </a:r>
            <a:endParaRPr lang="en-US" altLang="zh-CN" sz="3600" b="1"/>
          </a:p>
        </p:txBody>
      </p:sp>
      <p:sp>
        <p:nvSpPr>
          <p:cNvPr id="57" name="矩形 56"/>
          <p:cNvSpPr/>
          <p:nvPr/>
        </p:nvSpPr>
        <p:spPr>
          <a:xfrm>
            <a:off x="6600190" y="3646170"/>
            <a:ext cx="355600" cy="3556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圆角矩形 57"/>
          <p:cNvSpPr/>
          <p:nvPr/>
        </p:nvSpPr>
        <p:spPr>
          <a:xfrm>
            <a:off x="7118350" y="3489325"/>
            <a:ext cx="619760" cy="650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7240905" y="3646170"/>
            <a:ext cx="355600" cy="3556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6894830" y="4216400"/>
            <a:ext cx="1310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pioneer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3056890" y="4215765"/>
            <a:ext cx="1971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rear guard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Overlay net</a:t>
            </a:r>
            <a:r>
              <a:rPr lang="en-US" altLang="zh-CN"/>
              <a:t>work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5367020"/>
          </a:xfrm>
        </p:spPr>
        <p:txBody>
          <a:bodyPr>
            <a:normAutofit fontScale="50000"/>
          </a:bodyPr>
          <a:p>
            <a:pPr>
              <a:lnSpc>
                <a:spcPct val="140000"/>
              </a:lnSpc>
            </a:pPr>
            <a:r>
              <a:rPr lang="zh-CN" altLang="en-US" sz="4800" b="1">
                <a:cs typeface="Arial" panose="020B0604020202020204" pitchFamily="34" charset="0"/>
              </a:rPr>
              <a:t>为什么需要</a:t>
            </a:r>
            <a:r>
              <a:rPr lang="en-US" altLang="zh-CN" sz="4800" b="1">
                <a:cs typeface="Arial" panose="020B0604020202020204" pitchFamily="34" charset="0"/>
              </a:rPr>
              <a:t>Overlay</a:t>
            </a:r>
            <a:r>
              <a:rPr lang="zh-CN" altLang="en-US" sz="4800" b="1">
                <a:cs typeface="Arial" panose="020B0604020202020204" pitchFamily="34" charset="0"/>
              </a:rPr>
              <a:t>网络？</a:t>
            </a:r>
            <a:endParaRPr lang="en-US" altLang="zh-CN" sz="3000" b="1">
              <a:cs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en-US" altLang="zh-CN" sz="4800" b="1">
                <a:cs typeface="Arial" panose="020B0604020202020204" pitchFamily="34" charset="0"/>
              </a:rPr>
              <a:t>Overlay</a:t>
            </a:r>
            <a:r>
              <a:rPr lang="zh-CN" altLang="en-US" sz="4800" b="1">
                <a:cs typeface="Arial" panose="020B0604020202020204" pitchFamily="34" charset="0"/>
              </a:rPr>
              <a:t>网络的实现方式</a:t>
            </a:r>
            <a:r>
              <a:rPr lang="en-US" altLang="zh-CN" sz="4800" b="1">
                <a:cs typeface="Arial" panose="020B0604020202020204" pitchFamily="34" charset="0"/>
              </a:rPr>
              <a:t>.</a:t>
            </a:r>
            <a:endParaRPr lang="en-US" altLang="zh-CN" sz="4800" b="1">
              <a:cs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en-US" altLang="zh-CN" sz="4800" b="1">
                <a:cs typeface="Arial" panose="020B0604020202020204" pitchFamily="34" charset="0"/>
              </a:rPr>
              <a:t>Overlay</a:t>
            </a:r>
            <a:r>
              <a:rPr lang="zh-CN" altLang="en-US" sz="4800" b="1">
                <a:cs typeface="Arial" panose="020B0604020202020204" pitchFamily="34" charset="0"/>
              </a:rPr>
              <a:t>网络面临的主要问题</a:t>
            </a:r>
            <a:r>
              <a:rPr lang="en-US" altLang="zh-CN" sz="4800" b="1">
                <a:cs typeface="Arial" panose="020B0604020202020204" pitchFamily="34" charset="0"/>
              </a:rPr>
              <a:t>.</a:t>
            </a:r>
            <a:endParaRPr lang="en-US" altLang="zh-CN" sz="3000" b="1">
              <a:cs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en-US" sz="4800" b="1">
                <a:cs typeface="Arial" panose="020B0604020202020204" pitchFamily="34" charset="0"/>
              </a:rPr>
              <a:t>Packet-level </a:t>
            </a:r>
            <a:r>
              <a:rPr lang="en-US" sz="4800" b="1" i="1">
                <a:cs typeface="Arial" panose="020B0604020202020204" pitchFamily="34" charset="0"/>
              </a:rPr>
              <a:t>VS</a:t>
            </a:r>
            <a:r>
              <a:rPr lang="en-US" sz="4800" b="1">
                <a:cs typeface="Arial" panose="020B0604020202020204" pitchFamily="34" charset="0"/>
              </a:rPr>
              <a:t> Connection-</a:t>
            </a:r>
            <a:r>
              <a:rPr lang="en-US" sz="4800" b="1">
                <a:cs typeface="Arial" panose="020B0604020202020204" pitchFamily="34" charset="0"/>
              </a:rPr>
              <a:t>level.</a:t>
            </a:r>
            <a:endParaRPr lang="en-US" sz="4800" b="1">
              <a:cs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en-US" sz="4800" b="1">
                <a:cs typeface="Arial" panose="020B0604020202020204" pitchFamily="34" charset="0"/>
              </a:rPr>
              <a:t>Flowlet-level</a:t>
            </a:r>
            <a:r>
              <a:rPr lang="zh-CN" altLang="en-US" sz="4800" b="1">
                <a:cs typeface="Arial" panose="020B0604020202020204" pitchFamily="34" charset="0"/>
              </a:rPr>
              <a:t>的动机和</a:t>
            </a:r>
            <a:r>
              <a:rPr lang="en-US" altLang="zh-CN" sz="4800" b="1">
                <a:cs typeface="Arial" panose="020B0604020202020204" pitchFamily="34" charset="0"/>
              </a:rPr>
              <a:t>idea.</a:t>
            </a:r>
            <a:endParaRPr lang="en-US" sz="4800" b="1">
              <a:cs typeface="Arial" panose="020B0604020202020204" pitchFamily="34" charset="0"/>
            </a:endParaRPr>
          </a:p>
          <a:p>
            <a:endParaRPr lang="en-US" altLang="zh-CN" sz="2400" b="1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570" i="1">
                <a:cs typeface="Arial" panose="020B0604020202020204" pitchFamily="34" charset="0"/>
              </a:rPr>
              <a:t>[1]  K. Suo, et al, “An Analysis and Empirical Study of Container Networks”, Proc. of IEEE Conference on Computer   Communica-tions (INFOCOM), pp. 189-197. 2018.</a:t>
            </a:r>
            <a:endParaRPr lang="en-US" altLang="zh-CN" sz="2570" i="1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570" i="1">
                <a:cs typeface="Arial" panose="020B0604020202020204" pitchFamily="34" charset="0"/>
              </a:rPr>
              <a:t>[2]</a:t>
            </a:r>
            <a:r>
              <a:rPr lang="zh-CN" altLang="en-US" sz="2570" i="1">
                <a:cs typeface="Arial" panose="020B0604020202020204" pitchFamily="34" charset="0"/>
              </a:rPr>
              <a:t>《</a:t>
            </a:r>
            <a:r>
              <a:rPr lang="en-US" altLang="zh-CN" sz="2570" i="1">
                <a:cs typeface="Arial" panose="020B0604020202020204" pitchFamily="34" charset="0"/>
              </a:rPr>
              <a:t>数据中心大二层交换技术详解</a:t>
            </a:r>
            <a:r>
              <a:rPr lang="zh-CN" altLang="en-US" sz="2570" i="1">
                <a:cs typeface="Arial" panose="020B0604020202020204" pitchFamily="34" charset="0"/>
              </a:rPr>
              <a:t>》及一些博客</a:t>
            </a:r>
            <a:endParaRPr lang="zh-CN" altLang="en-US" sz="2570" i="1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570" i="1">
                <a:cs typeface="Arial" panose="020B0604020202020204" pitchFamily="34" charset="0"/>
              </a:rPr>
              <a:t>[3]</a:t>
            </a:r>
            <a:r>
              <a:rPr lang="zh-CN" altLang="en-US" sz="2570" i="1">
                <a:cs typeface="Arial" panose="020B0604020202020204" pitchFamily="34" charset="0"/>
              </a:rPr>
              <a:t> D. Zhuo, K. Zhang, Y. Zhu, H. H. Liu,M. Rockett, A. Krishnamurthy, and T. Anderson.Slim: OS Kernel Support for aLow-Overhead Container Overlay Network. In Proc.USENIX NSDI, 2019.</a:t>
            </a:r>
            <a:endParaRPr lang="zh-CN" altLang="en-US" sz="2570" i="1">
              <a:cs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cs typeface="Arial" panose="020B0604020202020204" pitchFamily="34" charset="0"/>
                <a:sym typeface="+mn-ea"/>
              </a:rPr>
              <a:t>为什么需要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Overlay</a:t>
            </a:r>
            <a:r>
              <a:rPr lang="zh-CN" altLang="en-US">
                <a:cs typeface="Arial" panose="020B0604020202020204" pitchFamily="34" charset="0"/>
                <a:sym typeface="+mn-ea"/>
              </a:rPr>
              <a:t>网络？</a:t>
            </a:r>
            <a:endParaRPr lang="zh-CN" altLang="en-US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/>
        <p:txBody>
          <a:bodyPr/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zh-CN" altLang="en-US" sz="2400" b="1">
                <a:latin typeface="微软雅黑" panose="020B0503020204020204" pitchFamily="34" charset="-122"/>
                <a:sym typeface="+mn-ea"/>
              </a:rPr>
              <a:t>虚拟机的动态迁移</a:t>
            </a:r>
            <a:endParaRPr lang="en-US" altLang="zh-CN" sz="2400" b="1">
              <a:latin typeface="微软雅黑" panose="020B0503020204020204" pitchFamily="34" charset="-122"/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传统的数据中心网络通常是二层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+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三层网络架构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1143000" lvl="2" indent="-228600">
              <a:buFont typeface="Arial" panose="020B0604020202020204" pitchFamily="34" charset="0"/>
              <a:buChar char="●"/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1175" y="2830195"/>
            <a:ext cx="6090285" cy="35921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cs typeface="Arial" panose="020B0604020202020204" pitchFamily="34" charset="0"/>
                <a:sym typeface="+mn-ea"/>
              </a:rPr>
              <a:t>为什么需要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Overlay</a:t>
            </a:r>
            <a:r>
              <a:rPr lang="zh-CN" altLang="en-US">
                <a:cs typeface="Arial" panose="020B0604020202020204" pitchFamily="34" charset="0"/>
                <a:sym typeface="+mn-ea"/>
              </a:rPr>
              <a:t>网络？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/>
        <p:txBody>
          <a:bodyPr/>
          <a:p>
            <a:r>
              <a:rPr lang="zh-CN" altLang="en-US" sz="2400" b="1">
                <a:sym typeface="+mn-ea"/>
              </a:rPr>
              <a:t>虚拟机的动态迁移</a:t>
            </a:r>
            <a:endParaRPr lang="en-US" altLang="zh-CN" sz="2400" b="1">
              <a:sym typeface="+mn-ea"/>
            </a:endParaRPr>
          </a:p>
          <a:p>
            <a:pPr marL="457200" lvl="1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ym typeface="+mn-ea"/>
              </a:rPr>
              <a:t>为了对用户透明，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虚拟机的动态迁移（例如主机故障或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分配工作负载）需要保持虚拟机的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IP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地址不变；同时虚拟机的运行状态也必须保持不变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例如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TCP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会话状态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，这就要求虚拟机的动态迁移只能在一个二层碰撞域（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VLAN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）中进行。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0480" y="3424555"/>
            <a:ext cx="4511040" cy="34334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cs typeface="Arial" panose="020B0604020202020204" pitchFamily="34" charset="0"/>
                <a:sym typeface="+mn-ea"/>
              </a:rPr>
              <a:t>为什么需要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Overlay</a:t>
            </a:r>
            <a:r>
              <a:rPr lang="zh-CN" altLang="en-US">
                <a:cs typeface="Arial" panose="020B0604020202020204" pitchFamily="34" charset="0"/>
                <a:sym typeface="+mn-ea"/>
              </a:rPr>
              <a:t>网络？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/>
        <p:txBody>
          <a:bodyPr>
            <a:normAutofit fontScale="90000"/>
          </a:bodyPr>
          <a:p>
            <a:pPr lvl="0"/>
            <a:r>
              <a:rPr lang="zh-CN" altLang="en-US" sz="2700" b="1">
                <a:sym typeface="+mn-ea"/>
              </a:rPr>
              <a:t>虚拟机的动态迁移</a:t>
            </a:r>
            <a:endParaRPr lang="zh-CN" altLang="en-US" sz="2700" b="1">
              <a:sym typeface="+mn-ea"/>
            </a:endParaRPr>
          </a:p>
          <a:p>
            <a:pPr lvl="1"/>
            <a:r>
              <a:rPr lang="zh-CN" altLang="en-US" sz="2395" b="1">
                <a:sym typeface="+mn-ea"/>
              </a:rPr>
              <a:t>问题</a:t>
            </a:r>
            <a:endParaRPr lang="en-US" altLang="zh-CN" sz="2395" b="1">
              <a:sym typeface="+mn-ea"/>
            </a:endParaRPr>
          </a:p>
          <a:p>
            <a:pPr marL="1371600" lvl="3" indent="0">
              <a:buFont typeface="Arial" panose="020B0604020202020204" pitchFamily="34" charset="0"/>
              <a:buNone/>
            </a:pPr>
            <a:r>
              <a:rPr lang="zh-CN" altLang="en-US" sz="2395">
                <a:sym typeface="+mn-ea"/>
              </a:rPr>
              <a:t>在传统的数据中心网路结构中，一个二层网络域大小有限制，导致虚拟机的迁移受限。</a:t>
            </a:r>
            <a:endParaRPr lang="zh-CN" altLang="en-US" sz="2395"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 sz="2395" b="1">
                <a:sym typeface="+mn-ea"/>
              </a:rPr>
              <a:t>原因</a:t>
            </a:r>
            <a:endParaRPr lang="zh-CN" altLang="en-US" sz="2395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1600200" lvl="3" indent="-228600">
              <a:lnSpc>
                <a:spcPct val="130000"/>
              </a:lnSpc>
              <a:buFont typeface="Arial" panose="020B0604020202020204" pitchFamily="34" charset="0"/>
              <a:buChar char="●"/>
            </a:pPr>
            <a:r>
              <a:rPr lang="zh-CN" altLang="en-US" sz="2395">
                <a:sym typeface="+mn-ea"/>
              </a:rPr>
              <a:t>二层网络的核心问题是环路问题以及由此产生的广播风暴问题。</a:t>
            </a:r>
            <a:endParaRPr lang="zh-CN" altLang="en-US" sz="2395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057400" lvl="4" indent="-228600">
              <a:lnSpc>
                <a:spcPct val="130000"/>
              </a:lnSpc>
              <a:buFont typeface="Arial" panose="020B0604020202020204" pitchFamily="34" charset="0"/>
              <a:buChar char="●"/>
            </a:pPr>
            <a:r>
              <a:rPr lang="zh-CN" altLang="en-US" sz="2395">
                <a:sym typeface="+mn-ea"/>
              </a:rPr>
              <a:t>通过划分VLAN来缩小广播域的规模</a:t>
            </a:r>
            <a:endParaRPr lang="zh-CN" altLang="en-US" sz="2395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057400" lvl="4" indent="-228600">
              <a:lnSpc>
                <a:spcPct val="130000"/>
              </a:lnSpc>
              <a:buFont typeface="Arial" panose="020B0604020202020204" pitchFamily="34" charset="0"/>
              <a:buChar char="●"/>
            </a:pPr>
            <a:r>
              <a:rPr lang="zh-CN" altLang="en-US" sz="2395">
                <a:sym typeface="+mn-ea"/>
              </a:rPr>
              <a:t>通过破环协议来防止环路的产生</a:t>
            </a:r>
            <a:endParaRPr lang="zh-CN" altLang="en-US" sz="2395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600200" lvl="3" indent="-228600">
              <a:lnSpc>
                <a:spcPct val="130000"/>
              </a:lnSpc>
              <a:buFont typeface="Arial" panose="020B0604020202020204" pitchFamily="34" charset="0"/>
              <a:buChar char="●"/>
            </a:pPr>
            <a:r>
              <a:rPr lang="zh-CN" altLang="en-US" sz="2395">
                <a:sym typeface="+mn-ea"/>
              </a:rPr>
              <a:t>以上两种方案都会制约单个二层网络域的大小。</a:t>
            </a:r>
            <a:endParaRPr lang="zh-CN" altLang="en-US" sz="2395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buFont typeface="Wingdings" panose="05000000000000000000" charset="0"/>
              <a:buChar char="l"/>
            </a:pPr>
            <a:endParaRPr lang="en-US" altLang="zh-CN" sz="2395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endParaRPr lang="zh-CN" altLang="en-US" sz="2130" b="1">
              <a:sym typeface="+mn-ea"/>
            </a:endParaRPr>
          </a:p>
          <a:p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cs typeface="Arial" panose="020B0604020202020204" pitchFamily="34" charset="0"/>
                <a:sym typeface="+mn-ea"/>
              </a:rPr>
              <a:t>Overlay</a:t>
            </a:r>
            <a:r>
              <a:rPr lang="zh-CN" altLang="en-US">
                <a:cs typeface="Arial" panose="020B0604020202020204" pitchFamily="34" charset="0"/>
                <a:sym typeface="+mn-ea"/>
              </a:rPr>
              <a:t>网络的实现方式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/>
        <p:txBody>
          <a:bodyPr/>
          <a:p>
            <a:pPr marL="228600" lvl="0" indent="-228600">
              <a:lnSpc>
                <a:spcPct val="130000"/>
              </a:lnSpc>
              <a:buFont typeface="Arial" panose="020B0604020202020204" pitchFamily="34" charset="0"/>
              <a:buChar char="●"/>
            </a:pPr>
            <a:r>
              <a:rPr lang="zh-CN" altLang="en-US" sz="225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直观理解</a:t>
            </a:r>
            <a:r>
              <a:rPr lang="zh-CN" altLang="en-US" sz="225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：将已有的三层物理网络作为</a:t>
            </a:r>
            <a:r>
              <a:rPr lang="en-US" altLang="zh-CN" sz="225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Underlay</a:t>
            </a:r>
            <a:r>
              <a:rPr lang="zh-CN" altLang="en-US" sz="225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网络，在其上构建出虚拟的二层网络，即Overlay网络。</a:t>
            </a:r>
            <a:endParaRPr lang="zh-CN" altLang="en-US" sz="225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685800" lvl="1" indent="-228600">
              <a:lnSpc>
                <a:spcPct val="130000"/>
              </a:lnSpc>
              <a:buFont typeface="Arial" panose="020B0604020202020204" pitchFamily="34" charset="0"/>
              <a:buChar char="●"/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457200" lvl="1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30000"/>
              </a:lnSpc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0460" y="3141345"/>
            <a:ext cx="7922260" cy="3474085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7884160" y="4406900"/>
            <a:ext cx="1015365" cy="953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929245" y="4617085"/>
            <a:ext cx="9245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b="1"/>
              <a:t>二层</a:t>
            </a:r>
            <a:endParaRPr lang="zh-CN" altLang="en-US" sz="1600" b="1"/>
          </a:p>
          <a:p>
            <a:pPr algn="ctr"/>
            <a:r>
              <a:rPr lang="zh-CN" altLang="en-US" sz="1600" b="1"/>
              <a:t>交换机</a:t>
            </a:r>
            <a:endParaRPr lang="zh-CN" altLang="en-US" sz="1600" b="1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cs typeface="Arial" panose="020B0604020202020204" pitchFamily="34" charset="0"/>
                <a:sym typeface="+mn-ea"/>
              </a:rPr>
              <a:t>Overlay</a:t>
            </a:r>
            <a:r>
              <a:rPr lang="zh-CN" altLang="en-US">
                <a:cs typeface="Arial" panose="020B0604020202020204" pitchFamily="34" charset="0"/>
                <a:sym typeface="+mn-ea"/>
              </a:rPr>
              <a:t>网络的实现方式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/>
        <p:txBody>
          <a:bodyPr>
            <a:normAutofit/>
          </a:bodyPr>
          <a:p>
            <a:pPr marL="228600" lvl="0" indent="-228600">
              <a:lnSpc>
                <a:spcPct val="130000"/>
              </a:lnSpc>
              <a:buFont typeface="Arial" panose="020B0604020202020204" pitchFamily="34" charset="0"/>
              <a:buChar char="●"/>
            </a:pPr>
            <a:r>
              <a:rPr lang="zh-CN" altLang="en-US" sz="2400" b="1">
                <a:sym typeface="+mn-ea"/>
              </a:rPr>
              <a:t>方案</a:t>
            </a:r>
            <a:r>
              <a:rPr lang="zh-CN" altLang="en-US" sz="2250">
                <a:sym typeface="+mn-ea"/>
              </a:rPr>
              <a:t>：</a:t>
            </a:r>
            <a:endParaRPr lang="zh-CN" altLang="en-US" sz="2250">
              <a:sym typeface="+mn-ea"/>
            </a:endParaRPr>
          </a:p>
          <a:p>
            <a:pPr marL="0" lv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250">
                <a:sym typeface="+mn-ea"/>
              </a:rPr>
              <a:t>     </a:t>
            </a:r>
            <a:r>
              <a:rPr lang="zh-CN" altLang="en-US" sz="2250">
                <a:sym typeface="+mn-ea"/>
              </a:rPr>
              <a:t>通过用隧道封装的方式，将源主机发出的原始二层报文封装后在现有三层物理网络中（</a:t>
            </a:r>
            <a:r>
              <a:rPr lang="en-US" altLang="zh-CN" sz="2250">
                <a:sym typeface="+mn-ea"/>
              </a:rPr>
              <a:t>Underlay</a:t>
            </a:r>
            <a:r>
              <a:rPr lang="zh-CN" altLang="en-US" sz="2250">
                <a:sym typeface="+mn-ea"/>
              </a:rPr>
              <a:t>）进行透明传输，到达目的地之后再解封装得到原始报文，通过</a:t>
            </a:r>
            <a:r>
              <a:rPr lang="en-US" altLang="zh-CN" sz="2250">
                <a:sym typeface="+mn-ea"/>
              </a:rPr>
              <a:t>MAC</a:t>
            </a:r>
            <a:r>
              <a:rPr lang="zh-CN" altLang="en-US" sz="2250">
                <a:sym typeface="+mn-ea"/>
              </a:rPr>
              <a:t>地址转发给目标主机，从而实现主机之间的二层通信，即虚拟出所谓的大二层网络（</a:t>
            </a:r>
            <a:r>
              <a:rPr lang="en-US" altLang="zh-CN" sz="2250">
                <a:sym typeface="+mn-ea"/>
              </a:rPr>
              <a:t>Overlay</a:t>
            </a:r>
            <a:r>
              <a:rPr lang="zh-CN" altLang="en-US" sz="2250">
                <a:sym typeface="+mn-ea"/>
              </a:rPr>
              <a:t>）</a:t>
            </a:r>
            <a:endParaRPr lang="zh-CN" altLang="en-US" sz="2250">
              <a:sym typeface="+mn-ea"/>
            </a:endParaRPr>
          </a:p>
          <a:p>
            <a:pPr marL="228600" lvl="0" indent="-228600">
              <a:lnSpc>
                <a:spcPct val="130000"/>
              </a:lnSpc>
              <a:buFont typeface="Arial" panose="020B0604020202020204" pitchFamily="34" charset="0"/>
              <a:buChar char="●"/>
            </a:pPr>
            <a:r>
              <a:rPr lang="en-US" altLang="zh-CN" sz="2400" b="1">
                <a:sym typeface="+mn-ea"/>
              </a:rPr>
              <a:t>VXLAN</a:t>
            </a:r>
            <a:r>
              <a:rPr lang="zh-CN" altLang="en-US" sz="2400" b="1">
                <a:sym typeface="+mn-ea"/>
              </a:rPr>
              <a:t>隧道协议：</a:t>
            </a:r>
            <a:endParaRPr lang="zh-CN" altLang="en-US" sz="2400" b="1">
              <a:sym typeface="+mn-ea"/>
            </a:endParaRPr>
          </a:p>
          <a:p>
            <a:pPr marL="0" lvl="0" indent="0">
              <a:lnSpc>
                <a:spcPct val="130000"/>
              </a:lnSpc>
              <a:buFont typeface="Wingdings" panose="05000000000000000000" charset="0"/>
              <a:buNone/>
            </a:pPr>
            <a:endParaRPr lang="zh-CN" altLang="en-US" sz="2250">
              <a:sym typeface="+mn-ea"/>
            </a:endParaRPr>
          </a:p>
          <a:p>
            <a:pPr marL="0" lv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sz="225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0" lv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sz="225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图片 7" descr="1_vNpxCLnAqyTWCIMJooQXX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1905" y="4587240"/>
            <a:ext cx="9641840" cy="17907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cs typeface="Arial" panose="020B0604020202020204" pitchFamily="34" charset="0"/>
                <a:sym typeface="+mn-ea"/>
              </a:rPr>
              <a:t>Overlay</a:t>
            </a:r>
            <a:r>
              <a:rPr lang="zh-CN" altLang="en-US">
                <a:cs typeface="Arial" panose="020B0604020202020204" pitchFamily="34" charset="0"/>
                <a:sym typeface="+mn-ea"/>
              </a:rPr>
              <a:t>网络的实现方式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/>
        <p:txBody>
          <a:bodyPr>
            <a:normAutofit/>
          </a:bodyPr>
          <a:p>
            <a:pPr marL="228600" lvl="0" indent="-228600">
              <a:lnSpc>
                <a:spcPct val="130000"/>
              </a:lnSpc>
              <a:buFont typeface="Arial" panose="020B0604020202020204" pitchFamily="34" charset="0"/>
              <a:buChar char="●"/>
            </a:pPr>
            <a:r>
              <a:rPr lang="zh-CN" altLang="en-US" sz="2400" b="1">
                <a:sym typeface="+mn-ea"/>
              </a:rPr>
              <a:t>流程</a:t>
            </a:r>
            <a:r>
              <a:rPr lang="zh-CN" altLang="en-US" sz="2250">
                <a:sym typeface="+mn-ea"/>
              </a:rPr>
              <a:t>：</a:t>
            </a:r>
            <a:endParaRPr lang="zh-CN" altLang="en-US" sz="2250">
              <a:sym typeface="+mn-ea"/>
            </a:endParaRPr>
          </a:p>
          <a:p>
            <a:pPr marL="685800" lvl="1" indent="-228600">
              <a:lnSpc>
                <a:spcPct val="130000"/>
              </a:lnSpc>
              <a:buFont typeface="Arial" panose="020B0604020202020204" pitchFamily="34" charset="0"/>
              <a:buChar char="●"/>
            </a:pPr>
            <a:r>
              <a:rPr lang="en-US" altLang="zh-CN" sz="2000">
                <a:sym typeface="+mn-ea"/>
              </a:rPr>
              <a:t>VTEP</a:t>
            </a:r>
            <a:r>
              <a:rPr lang="zh-CN" altLang="en-US" sz="2000">
                <a:sym typeface="+mn-ea"/>
              </a:rPr>
              <a:t>：（VXLAN Tunnel Endpoints，VXLAN隧道端点），对用户原始数据帧的封装和解封装</a:t>
            </a:r>
            <a:endParaRPr lang="zh-CN" altLang="en-US" sz="2000">
              <a:sym typeface="+mn-ea"/>
            </a:endParaRPr>
          </a:p>
          <a:p>
            <a:pPr marL="0" lv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250">
                <a:sym typeface="+mn-ea"/>
              </a:rPr>
              <a:t>   </a:t>
            </a:r>
            <a:endParaRPr lang="zh-CN" altLang="en-US" sz="2250">
              <a:sym typeface="+mn-ea"/>
            </a:endParaRPr>
          </a:p>
          <a:p>
            <a:pPr marL="0" lv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sz="225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0" lv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sz="225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图片 2" descr="downloa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9420" y="3171190"/>
            <a:ext cx="8773160" cy="35763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cs typeface="Arial" panose="020B0604020202020204" pitchFamily="34" charset="0"/>
                <a:sym typeface="+mn-ea"/>
              </a:rPr>
              <a:t>Overlay</a:t>
            </a:r>
            <a:r>
              <a:rPr lang="zh-CN" altLang="en-US">
                <a:cs typeface="Arial" panose="020B0604020202020204" pitchFamily="34" charset="0"/>
                <a:sym typeface="+mn-ea"/>
              </a:rPr>
              <a:t>网络面临的</a:t>
            </a:r>
            <a:r>
              <a:rPr lang="zh-CN" altLang="en-US">
                <a:cs typeface="Arial" panose="020B0604020202020204" pitchFamily="34" charset="0"/>
                <a:sym typeface="+mn-ea"/>
              </a:rPr>
              <a:t>主要问题</a:t>
            </a:r>
            <a:endParaRPr lang="zh-CN" altLang="en-US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608330" y="1490345"/>
            <a:ext cx="10968990" cy="5177790"/>
          </a:xfrm>
        </p:spPr>
        <p:txBody>
          <a:bodyPr>
            <a:normAutofit lnSpcReduction="20000"/>
          </a:bodyPr>
          <a:p>
            <a:pPr marL="228600" lvl="0" indent="-228600">
              <a:lnSpc>
                <a:spcPct val="140000"/>
              </a:lnSpc>
              <a:buFont typeface="Arial" panose="020B0604020202020204" pitchFamily="34" charset="0"/>
              <a:buChar char="●"/>
            </a:pP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优点：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解决了虚机迁移范围受到网络架构限制的问题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0" lvl="0" indent="0"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  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 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  </a:t>
            </a:r>
            <a:r>
              <a:rPr lang="zh-CN" altLang="en-US" sz="2055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Overlay把二层报文封装在IP报文之上，因此，只要网络支持IP路由可达就可以部署Overlay网络，而IP路由网络本身已经非常成熟，且在网络结构上没有特殊要求，方便用户部署。</a:t>
            </a:r>
            <a:endParaRPr lang="zh-CN" altLang="en-US" sz="2055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●"/>
            </a:pPr>
            <a:endParaRPr lang="zh-CN" altLang="en-US" sz="2055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●"/>
            </a:pP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问题：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数据包处理开销成为容器网络中的主要瓶颈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685800" lvl="1" indent="-228600">
              <a:lnSpc>
                <a:spcPct val="160000"/>
              </a:lnSpc>
              <a:buFont typeface="Arial" panose="020B0604020202020204" pitchFamily="34" charset="0"/>
              <a:buChar char="●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数据包的封装和解封装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685800" lvl="1" indent="-228600">
              <a:lnSpc>
                <a:spcPct val="160000"/>
              </a:lnSpc>
              <a:buFont typeface="Arial" panose="020B0604020202020204" pitchFamily="34" charset="0"/>
              <a:buChar char="●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额外网络堆栈的遍历（主机网络堆栈和容器网络堆栈）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●"/>
            </a:pPr>
            <a:endParaRPr lang="zh-CN" altLang="en-US" sz="2130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2762</Words>
  <Application>WPS 演示</Application>
  <PresentationFormat>宽屏</PresentationFormat>
  <Paragraphs>196</Paragraphs>
  <Slides>19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Wingdings</vt:lpstr>
      <vt:lpstr>Calibri</vt:lpstr>
      <vt:lpstr>Arial Unicode MS</vt:lpstr>
      <vt:lpstr>等线 Light</vt:lpstr>
      <vt:lpstr>仿宋</vt:lpstr>
      <vt:lpstr>Office 主题​​</vt:lpstr>
      <vt:lpstr>Container Network </vt:lpstr>
      <vt:lpstr>Overlay network</vt:lpstr>
      <vt:lpstr>Overlay network</vt:lpstr>
      <vt:lpstr>Overlay network</vt:lpstr>
      <vt:lpstr>Overlay network</vt:lpstr>
      <vt:lpstr>Overlay network</vt:lpstr>
      <vt:lpstr>Overlay网络的实现方式</vt:lpstr>
      <vt:lpstr>Overlay网络的实现方式</vt:lpstr>
      <vt:lpstr>Overlay network</vt:lpstr>
      <vt:lpstr>Overlay network</vt:lpstr>
      <vt:lpstr>Slim</vt:lpstr>
      <vt:lpstr>Slim</vt:lpstr>
      <vt:lpstr>Slim</vt:lpstr>
      <vt:lpstr>Slim</vt:lpstr>
      <vt:lpstr>Connection-level</vt:lpstr>
      <vt:lpstr>Connection-level</vt:lpstr>
      <vt:lpstr>Connection-level</vt:lpstr>
      <vt:lpstr>To do</vt:lpstr>
      <vt:lpstr>Flowlet level的动机和idea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青年</cp:lastModifiedBy>
  <cp:revision>160</cp:revision>
  <dcterms:created xsi:type="dcterms:W3CDTF">2019-06-19T02:08:00Z</dcterms:created>
  <dcterms:modified xsi:type="dcterms:W3CDTF">2021-05-03T15:26:10Z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93D7152125914316B0811F20D1CF68DB</vt:lpwstr>
  </property>
</Properties>
</file>