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57" r:id="rId5"/>
    <p:sldId id="258" r:id="rId7"/>
    <p:sldId id="259" r:id="rId8"/>
    <p:sldId id="260" r:id="rId9"/>
    <p:sldId id="261" r:id="rId10"/>
    <p:sldId id="262" r:id="rId11"/>
    <p:sldId id="263" r:id="rId12"/>
    <p:sldId id="264" r:id="rId13"/>
    <p:sldId id="274" r:id="rId14"/>
    <p:sldId id="276" r:id="rId15"/>
    <p:sldId id="266" r:id="rId16"/>
    <p:sldId id="280" r:id="rId17"/>
    <p:sldId id="268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89"/>
    <a:srgbClr val="96ADD4"/>
    <a:srgbClr val="1F487C"/>
    <a:srgbClr val="3A5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10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7" name=""/>
        <p:cNvGrpSpPr/>
        <p:nvPr/>
      </p:nvGrpSpPr>
      <p:grpSpPr/>
      <p:sp>
        <p:nvSpPr>
          <p:cNvPr id="104886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4886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04886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86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6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4886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/>
      <p:sp>
        <p:nvSpPr>
          <p:cNvPr id="104858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04859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/>
      <p:sp>
        <p:nvSpPr>
          <p:cNvPr id="104868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04868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r>
              <a:rPr lang="zh-CN" altLang="en-US"/>
              <a:t>提供相同服务的pod，组成一个service，并对外暴露一个固定的serviceIP，pod之间的通信就是先找到service，在找到后面的pod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/>
      <p:sp>
        <p:nvSpPr>
          <p:cNvPr id="104869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04869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/>
      <p:sp>
        <p:nvSpPr>
          <p:cNvPr id="104869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04869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/>
      <p:sp>
        <p:nvSpPr>
          <p:cNvPr id="104869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04870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/>
      <p:sp>
        <p:nvSpPr>
          <p:cNvPr id="104860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04860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r>
              <a:rPr lang="en-US" altLang="zh-CN"/>
              <a:t>traffic</a:t>
            </a:r>
            <a:r>
              <a:rPr lang="zh-CN" altLang="en-US"/>
              <a:t>是多个</a:t>
            </a:r>
            <a:r>
              <a:rPr lang="en-US" altLang="zh-CN"/>
              <a:t>TCPflow</a:t>
            </a:r>
            <a:r>
              <a:rPr lang="zh-CN" altLang="en-US"/>
              <a:t>的聚合</a:t>
            </a:r>
            <a:r>
              <a:rPr lang="zh-CN" altLang="en-US"/>
              <a:t>流量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/>
      <p:sp>
        <p:nvSpPr>
          <p:cNvPr id="104863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04864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r>
              <a:rPr lang="zh-CN" altLang="en-US"/>
              <a:t>假设所有的数据包来自同一个</a:t>
            </a:r>
            <a:r>
              <a:rPr lang="en-US" altLang="zh-CN"/>
              <a:t>TCP </a:t>
            </a:r>
            <a:r>
              <a:rPr lang="en-US" altLang="zh-CN"/>
              <a:t>flow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/>
      <p:sp>
        <p:nvSpPr>
          <p:cNvPr id="104866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04866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/>
      <p:sp>
        <p:nvSpPr>
          <p:cNvPr id="104866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04866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/>
      <p:sp>
        <p:nvSpPr>
          <p:cNvPr id="104866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0486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/>
      <p:sp>
        <p:nvSpPr>
          <p:cNvPr id="104867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04867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/>
      <p:sp>
        <p:nvSpPr>
          <p:cNvPr id="104868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04868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r>
              <a:rPr lang="zh-CN" altLang="en-US"/>
              <a:t>提供相同服务的pod，组成一个service，并对外暴露一个固定的serviceIP，pod之间的通信就是先找到service，在找到后面的pod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/>
      <p:sp>
        <p:nvSpPr>
          <p:cNvPr id="104868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04868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r>
              <a:rPr lang="zh-CN" altLang="en-US"/>
              <a:t>提供相同服务的pod，组成一个service，并对外暴露一个固定的serviceIP，pod之间的通信就是先找到service，在找到后面的pod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7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7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7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5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15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486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0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32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73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3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26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27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2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2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3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47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748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4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750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5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5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5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4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4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0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0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38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73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4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4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6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6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6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10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1048711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7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1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2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81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4868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8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81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8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819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8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842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843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8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829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830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83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832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83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3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3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84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4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5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5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80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78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8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855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856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85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5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5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808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1048809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81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82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8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83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8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85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86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8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8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8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91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792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9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794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9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9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9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5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5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5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9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802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803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80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0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80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69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1048770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77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7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77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/>
      <p:sp>
        <p:nvSpPr>
          <p:cNvPr id="104857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7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57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58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4" name=""/>
        <p:cNvGrpSpPr/>
        <p:nvPr/>
      </p:nvGrpSpPr>
      <p:grpSpPr/>
      <p:sp>
        <p:nvSpPr>
          <p:cNvPr id="1048609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10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11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12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13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2" name=""/>
        <p:cNvGrpSpPr/>
        <p:nvPr/>
      </p:nvGrpSpPr>
      <p:grpSpPr/>
      <p:sp>
        <p:nvSpPr>
          <p:cNvPr id="1048675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6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77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7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7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/>
      <p:pic>
        <p:nvPicPr>
          <p:cNvPr id="2097152" name="图片 1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413" y="1557338"/>
            <a:ext cx="8385175" cy="4884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6" name="标题 3073"/>
          <p:cNvSpPr>
            <a:spLocks noGrp="1"/>
          </p:cNvSpPr>
          <p:nvPr>
            <p:ph type="ctrTitle"/>
          </p:nvPr>
        </p:nvSpPr>
        <p:spPr>
          <a:xfrm>
            <a:off x="250825" y="331788"/>
            <a:ext cx="8701088" cy="1470025"/>
          </a:xfrm>
        </p:spPr>
        <p:txBody>
          <a:bodyPr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4400" b="1" i="0" u="none" strike="noStrike" kern="1200" cap="none" spc="0" normalizeH="0" baseline="0" noProof="1">
                <a:solidFill>
                  <a:srgbClr val="1F487C"/>
                </a:solidFill>
                <a:effectLst>
                  <a:outerShdw blurRad="38100" dist="63500" dir="2700000" algn="tl" rotWithShape="0">
                    <a:schemeClr val="accent2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F</a:t>
            </a:r>
            <a:r>
              <a:rPr kumimoji="0" lang="en-US" sz="4400" b="1" i="0" u="none" strike="noStrike" kern="1200" cap="none" spc="0" normalizeH="0" baseline="0" noProof="1">
                <a:solidFill>
                  <a:srgbClr val="1F487C"/>
                </a:solidFill>
                <a:effectLst>
                  <a:outerShdw blurRad="38100" dist="63500" dir="2700000" algn="tl" rotWithShape="0">
                    <a:schemeClr val="accent2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lowlet</a:t>
            </a:r>
            <a:endParaRPr kumimoji="0" lang="en-US" sz="4400" b="1" i="0" u="none" strike="noStrike" kern="1200" cap="none" spc="0" normalizeH="0" baseline="0" noProof="1">
              <a:solidFill>
                <a:srgbClr val="1F487C"/>
              </a:solidFill>
              <a:effectLst>
                <a:outerShdw blurRad="38100" dist="63500" dir="2700000" algn="tl" rotWithShape="0">
                  <a:schemeClr val="accent2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48587" name="副标题 3074"/>
          <p:cNvSpPr>
            <a:spLocks noGrp="1"/>
          </p:cNvSpPr>
          <p:nvPr>
            <p:ph type="subTitle" idx="1"/>
          </p:nvPr>
        </p:nvSpPr>
        <p:spPr>
          <a:xfrm>
            <a:off x="7137400" y="5427663"/>
            <a:ext cx="1101725" cy="654050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zh-CN" altLang="zh-CN" sz="2400" kern="1200" baseline="0">
                <a:latin typeface="宋体" panose="02010600030101010101" pitchFamily="2" charset="-122"/>
                <a:ea typeface="+mn-ea"/>
                <a:cs typeface="+mn-cs"/>
              </a:rPr>
              <a:t>李涛</a:t>
            </a:r>
            <a:endParaRPr lang="zh-CN" altLang="zh-CN" sz="2400" kern="1200" baseline="0">
              <a:latin typeface="宋体" panose="02010600030101010101" pitchFamily="2" charset="-122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2400" kern="1200" baseline="0"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048588" name="文本框 1"/>
          <p:cNvSpPr txBox="1"/>
          <p:nvPr/>
        </p:nvSpPr>
        <p:spPr>
          <a:xfrm>
            <a:off x="6462713" y="5819775"/>
            <a:ext cx="2085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2021.3.30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/>
      <p:sp>
        <p:nvSpPr>
          <p:cNvPr id="1048685" name="文本框 42"/>
          <p:cNvSpPr txBox="1"/>
          <p:nvPr/>
        </p:nvSpPr>
        <p:spPr>
          <a:xfrm>
            <a:off x="714375" y="687705"/>
            <a:ext cx="3613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K8s</a:t>
            </a:r>
            <a:r>
              <a:rPr lang="zh-CN" altLang="en-US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中的</a:t>
            </a:r>
            <a:r>
              <a:rPr lang="zh-CN" altLang="en-US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网络</a:t>
            </a:r>
            <a:endParaRPr lang="zh-CN" altLang="en-US" sz="2400" b="1" noProof="1">
              <a:solidFill>
                <a:schemeClr val="accent6"/>
              </a:solidFill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1048686" name="文本框 1"/>
          <p:cNvSpPr txBox="1"/>
          <p:nvPr/>
        </p:nvSpPr>
        <p:spPr>
          <a:xfrm>
            <a:off x="1043305" y="1148080"/>
            <a:ext cx="7585710" cy="902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0" lvl="1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inter-pod 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network</a:t>
            </a:r>
            <a:endParaRPr lang="en-US" altLang="zh-CN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charset="0"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- </a:t>
            </a:r>
            <a:r>
              <a:rPr lang="zh-CN" altLang="en-US" sz="2400">
                <a:sym typeface="+mn-ea"/>
              </a:rPr>
              <a:t>不同</a:t>
            </a:r>
            <a:r>
              <a:rPr lang="en-US" altLang="zh-CN" sz="2400">
                <a:sym typeface="+mn-ea"/>
              </a:rPr>
              <a:t>Node</a:t>
            </a:r>
            <a:r>
              <a:rPr lang="zh-CN" altLang="en-US" sz="2400">
                <a:sym typeface="+mn-ea"/>
              </a:rPr>
              <a:t>中</a:t>
            </a:r>
            <a:r>
              <a:rPr lang="en-US" altLang="zh-CN" sz="2400">
                <a:sym typeface="+mn-ea"/>
              </a:rPr>
              <a:t>pod</a:t>
            </a:r>
            <a:r>
              <a:rPr lang="zh-CN" altLang="en-US" sz="2400">
                <a:sym typeface="+mn-ea"/>
              </a:rPr>
              <a:t>的</a:t>
            </a:r>
            <a:r>
              <a:rPr lang="zh-CN" altLang="en-US" sz="2400">
                <a:sym typeface="+mn-ea"/>
              </a:rPr>
              <a:t>通信</a:t>
            </a:r>
            <a:endParaRPr lang="zh-CN" altLang="en-US" sz="24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590" y="2348865"/>
            <a:ext cx="3446780" cy="2382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755" y="2348865"/>
            <a:ext cx="3446780" cy="238252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曲线连接符 2"/>
          <p:cNvCxnSpPr>
            <a:stCxn id="1" idx="2"/>
            <a:endCxn id="2" idx="2"/>
          </p:cNvCxnSpPr>
          <p:nvPr/>
        </p:nvCxnSpPr>
        <p:spPr>
          <a:xfrm rot="5400000" flipV="1">
            <a:off x="4437063" y="2801303"/>
            <a:ext cx="3175" cy="3860165"/>
          </a:xfrm>
          <a:prstGeom prst="curvedConnector3">
            <a:avLst>
              <a:gd name="adj1" fmla="val 23649984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023995" y="5157470"/>
            <a:ext cx="106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packet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/>
      <p:pic>
        <p:nvPicPr>
          <p:cNvPr id="31" name="图片 30" descr="v2-bc5391e1f7376c96bddea2508b86443b_720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53975"/>
            <a:ext cx="9144000" cy="6804025"/>
          </a:xfrm>
          <a:prstGeom prst="rect">
            <a:avLst/>
          </a:prstGeom>
        </p:spPr>
      </p:pic>
      <p:sp>
        <p:nvSpPr>
          <p:cNvPr id="1048693" name="文本框 42"/>
          <p:cNvSpPr txBox="1"/>
          <p:nvPr/>
        </p:nvSpPr>
        <p:spPr>
          <a:xfrm>
            <a:off x="714375" y="687705"/>
            <a:ext cx="2680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K8s</a:t>
            </a:r>
            <a:r>
              <a:rPr lang="zh-CN" altLang="en-US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中的</a:t>
            </a:r>
            <a:r>
              <a:rPr lang="zh-CN" altLang="en-US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网络</a:t>
            </a:r>
            <a:endParaRPr lang="zh-CN" altLang="en-US" sz="2400" b="1" noProof="1">
              <a:solidFill>
                <a:schemeClr val="accent6"/>
              </a:solidFill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1048694" name="文本框 1"/>
          <p:cNvSpPr txBox="1"/>
          <p:nvPr/>
        </p:nvSpPr>
        <p:spPr>
          <a:xfrm>
            <a:off x="1043305" y="1148080"/>
            <a:ext cx="8100695" cy="17887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ym typeface="+mn-ea"/>
              </a:rPr>
              <a:t>不同</a:t>
            </a:r>
            <a:r>
              <a:rPr lang="en-US" altLang="zh-CN" sz="2400" b="1">
                <a:sym typeface="+mn-ea"/>
              </a:rPr>
              <a:t>Node</a:t>
            </a:r>
            <a:r>
              <a:rPr lang="zh-CN" altLang="en-US" sz="2400" b="1">
                <a:sym typeface="+mn-ea"/>
              </a:rPr>
              <a:t>间的</a:t>
            </a:r>
            <a:r>
              <a:rPr lang="en-US" altLang="zh-CN" sz="2400" b="1">
                <a:sym typeface="+mn-ea"/>
              </a:rPr>
              <a:t>pod</a:t>
            </a:r>
            <a:r>
              <a:rPr lang="zh-CN" altLang="en-US" sz="2400" b="1">
                <a:sym typeface="+mn-ea"/>
              </a:rPr>
              <a:t>通信可能存在利用</a:t>
            </a:r>
            <a:r>
              <a:rPr lang="en-US" altLang="zh-CN" sz="2400" b="1">
                <a:sym typeface="+mn-ea"/>
              </a:rPr>
              <a:t>flowlet</a:t>
            </a:r>
            <a:r>
              <a:rPr lang="zh-CN" altLang="en-US" sz="2400" b="1">
                <a:sym typeface="+mn-ea"/>
              </a:rPr>
              <a:t>的</a:t>
            </a:r>
            <a:r>
              <a:rPr lang="zh-CN" altLang="en-US" sz="2400" b="1">
                <a:sym typeface="+mn-ea"/>
              </a:rPr>
              <a:t>机会</a:t>
            </a:r>
            <a:endParaRPr lang="zh-CN" altLang="en-US" sz="2400" b="1">
              <a:sym typeface="+mn-ea"/>
            </a:endParaRPr>
          </a:p>
          <a:p>
            <a:pPr marL="0" lvl="1">
              <a:lnSpc>
                <a:spcPct val="120000"/>
              </a:lnSpc>
              <a:buFont typeface="Wingdings" panose="05000000000000000000" charset="0"/>
            </a:pPr>
            <a:r>
              <a:rPr lang="en-US" altLang="zh-CN" sz="2400" b="1">
                <a:solidFill>
                  <a:schemeClr val="tx1"/>
                </a:solidFill>
                <a:sym typeface="+mn-ea"/>
              </a:rPr>
              <a:t>       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pPr lvl="5" indent="0">
              <a:lnSpc>
                <a:spcPct val="11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pPr marL="1028700" lvl="4">
              <a:lnSpc>
                <a:spcPct val="110000"/>
              </a:lnSpc>
              <a:buFont typeface="Wingdings" panose="05000000000000000000" charset="0"/>
            </a:pP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/>
      <p:sp>
        <p:nvSpPr>
          <p:cNvPr id="1048693" name="文本框 42"/>
          <p:cNvSpPr txBox="1"/>
          <p:nvPr/>
        </p:nvSpPr>
        <p:spPr>
          <a:xfrm>
            <a:off x="714375" y="687705"/>
            <a:ext cx="2680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K8s</a:t>
            </a:r>
            <a:r>
              <a:rPr lang="zh-CN" altLang="en-US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中的</a:t>
            </a:r>
            <a:r>
              <a:rPr lang="zh-CN" altLang="en-US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网络</a:t>
            </a:r>
            <a:endParaRPr lang="zh-CN" altLang="en-US" sz="2400" b="1" noProof="1">
              <a:solidFill>
                <a:schemeClr val="accent6"/>
              </a:solidFill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1048694" name="文本框 1"/>
          <p:cNvSpPr txBox="1"/>
          <p:nvPr/>
        </p:nvSpPr>
        <p:spPr>
          <a:xfrm>
            <a:off x="1043305" y="1148080"/>
            <a:ext cx="8100695" cy="37096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ym typeface="+mn-ea"/>
              </a:rPr>
              <a:t>不同</a:t>
            </a:r>
            <a:r>
              <a:rPr lang="en-US" altLang="zh-CN" sz="2400" b="1">
                <a:sym typeface="+mn-ea"/>
              </a:rPr>
              <a:t>Node</a:t>
            </a:r>
            <a:r>
              <a:rPr lang="zh-CN" altLang="en-US" sz="2400" b="1">
                <a:sym typeface="+mn-ea"/>
              </a:rPr>
              <a:t>间</a:t>
            </a:r>
            <a:r>
              <a:rPr lang="en-US" altLang="zh-CN" sz="2400" b="1">
                <a:sym typeface="+mn-ea"/>
              </a:rPr>
              <a:t>pod</a:t>
            </a:r>
            <a:r>
              <a:rPr lang="zh-CN" altLang="en-US" sz="2400" b="1">
                <a:sym typeface="+mn-ea"/>
              </a:rPr>
              <a:t>的</a:t>
            </a:r>
            <a:r>
              <a:rPr lang="zh-CN" altLang="en-US" sz="2400" b="1">
                <a:sym typeface="+mn-ea"/>
              </a:rPr>
              <a:t>通信方式</a:t>
            </a:r>
            <a:endParaRPr lang="zh-CN" altLang="en-US" sz="2400" b="1">
              <a:sym typeface="+mn-ea"/>
            </a:endParaRPr>
          </a:p>
          <a:p>
            <a:pPr marL="457200" lvl="2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直接路由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pPr marL="457200" lvl="2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  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route add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指令添加静态路由规则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.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457200" lvl="2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 2.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动态路由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457200" lvl="2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   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由支持动态路由规则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(RIP, OSPF, BGP)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的软件实现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Quagga、Zebra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)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lvl="1">
              <a:lnSpc>
                <a:spcPct val="120000"/>
              </a:lnSpc>
              <a:buFont typeface="Wingdings" panose="05000000000000000000" charset="0"/>
            </a:pPr>
            <a:r>
              <a:rPr lang="en-US" altLang="zh-CN" sz="2400" b="1">
                <a:solidFill>
                  <a:schemeClr val="tx1"/>
                </a:solidFill>
                <a:sym typeface="+mn-ea"/>
              </a:rPr>
              <a:t>       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pPr lvl="5" indent="0">
              <a:lnSpc>
                <a:spcPct val="11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pPr marL="1028700" lvl="4">
              <a:lnSpc>
                <a:spcPct val="110000"/>
              </a:lnSpc>
              <a:buFont typeface="Wingdings" panose="05000000000000000000" charset="0"/>
            </a:pP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/>
      <p:sp>
        <p:nvSpPr>
          <p:cNvPr id="1048697" name="文本框 42"/>
          <p:cNvSpPr txBox="1"/>
          <p:nvPr/>
        </p:nvSpPr>
        <p:spPr>
          <a:xfrm>
            <a:off x="714375" y="687388"/>
            <a:ext cx="228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总结</a:t>
            </a:r>
            <a:endParaRPr lang="zh-CN" altLang="en-US" sz="2400" b="1" noProof="1">
              <a:solidFill>
                <a:schemeClr val="accent6"/>
              </a:solidFill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1048698" name="文本框 1"/>
          <p:cNvSpPr txBox="1"/>
          <p:nvPr/>
        </p:nvSpPr>
        <p:spPr>
          <a:xfrm>
            <a:off x="1043305" y="1148080"/>
            <a:ext cx="7585710" cy="902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0" lvl="1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flowlet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是一种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实现端到端之间多路负载均衡的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技术</a:t>
            </a:r>
            <a:endParaRPr lang="zh-CN" altLang="en-US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k8s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的应用场景</a:t>
            </a:r>
            <a:endParaRPr lang="zh-CN" altLang="en-US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/>
      <p:sp>
        <p:nvSpPr>
          <p:cNvPr id="1048591" name="云形 27"/>
          <p:cNvSpPr/>
          <p:nvPr/>
        </p:nvSpPr>
        <p:spPr>
          <a:xfrm>
            <a:off x="2681605" y="2421255"/>
            <a:ext cx="3816350" cy="312928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592" name="文本框 42"/>
          <p:cNvSpPr txBox="1"/>
          <p:nvPr/>
        </p:nvSpPr>
        <p:spPr>
          <a:xfrm>
            <a:off x="714375" y="687388"/>
            <a:ext cx="2286000" cy="434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背景</a:t>
            </a:r>
            <a:endParaRPr lang="zh-CN" altLang="en-US" sz="2400" b="1" noProof="1">
              <a:solidFill>
                <a:schemeClr val="accent6"/>
              </a:solidFill>
              <a:latin typeface="+mj-lt"/>
              <a:cs typeface="+mj-lt"/>
            </a:endParaRPr>
          </a:p>
        </p:txBody>
      </p:sp>
      <p:sp>
        <p:nvSpPr>
          <p:cNvPr id="1048593" name="文本框 1"/>
          <p:cNvSpPr txBox="1"/>
          <p:nvPr/>
        </p:nvSpPr>
        <p:spPr>
          <a:xfrm>
            <a:off x="1393825" y="1341438"/>
            <a:ext cx="6356350" cy="4343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多条并行路径间的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动态负载均衡问题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94" name="矩形 2"/>
          <p:cNvSpPr/>
          <p:nvPr/>
        </p:nvSpPr>
        <p:spPr>
          <a:xfrm>
            <a:off x="2393950" y="3630613"/>
            <a:ext cx="282575" cy="280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595" name="椭圆 3"/>
          <p:cNvSpPr/>
          <p:nvPr/>
        </p:nvSpPr>
        <p:spPr>
          <a:xfrm>
            <a:off x="3473450" y="3125788"/>
            <a:ext cx="288925" cy="287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596" name="椭圆 5"/>
          <p:cNvSpPr/>
          <p:nvPr/>
        </p:nvSpPr>
        <p:spPr>
          <a:xfrm>
            <a:off x="3473450" y="3990975"/>
            <a:ext cx="288925" cy="2873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597" name="椭圆 6"/>
          <p:cNvSpPr/>
          <p:nvPr/>
        </p:nvSpPr>
        <p:spPr>
          <a:xfrm>
            <a:off x="3473450" y="4710113"/>
            <a:ext cx="288925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598" name="椭圆 7"/>
          <p:cNvSpPr/>
          <p:nvPr/>
        </p:nvSpPr>
        <p:spPr>
          <a:xfrm>
            <a:off x="4913313" y="3125788"/>
            <a:ext cx="288925" cy="287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599" name="椭圆 8"/>
          <p:cNvSpPr/>
          <p:nvPr/>
        </p:nvSpPr>
        <p:spPr>
          <a:xfrm>
            <a:off x="5057775" y="3989388"/>
            <a:ext cx="288925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00" name="椭圆 9"/>
          <p:cNvSpPr/>
          <p:nvPr/>
        </p:nvSpPr>
        <p:spPr>
          <a:xfrm>
            <a:off x="5129213" y="4710113"/>
            <a:ext cx="288925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01" name="矩形 10"/>
          <p:cNvSpPr/>
          <p:nvPr/>
        </p:nvSpPr>
        <p:spPr>
          <a:xfrm>
            <a:off x="6497638" y="3702050"/>
            <a:ext cx="284163" cy="280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3145728" name="直接连接符 12"/>
          <p:cNvCxnSpPr>
            <a:stCxn id="1048594" idx="3"/>
            <a:endCxn id="1048595" idx="2"/>
          </p:cNvCxnSpPr>
          <p:nvPr/>
        </p:nvCxnSpPr>
        <p:spPr>
          <a:xfrm flipV="1">
            <a:off x="2676525" y="3270250"/>
            <a:ext cx="796925" cy="50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13"/>
          <p:cNvCxnSpPr>
            <a:stCxn id="1048595" idx="6"/>
            <a:endCxn id="1048598" idx="2"/>
          </p:cNvCxnSpPr>
          <p:nvPr/>
        </p:nvCxnSpPr>
        <p:spPr>
          <a:xfrm>
            <a:off x="3762375" y="3270250"/>
            <a:ext cx="11509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0" name="直接连接符 14"/>
          <p:cNvCxnSpPr>
            <a:stCxn id="1048598" idx="6"/>
            <a:endCxn id="1048601" idx="1"/>
          </p:cNvCxnSpPr>
          <p:nvPr/>
        </p:nvCxnSpPr>
        <p:spPr>
          <a:xfrm>
            <a:off x="5202238" y="3270250"/>
            <a:ext cx="1295400" cy="573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1" name="直接连接符 15"/>
          <p:cNvCxnSpPr>
            <a:stCxn id="1048594" idx="3"/>
            <a:endCxn id="1048596" idx="2"/>
          </p:cNvCxnSpPr>
          <p:nvPr/>
        </p:nvCxnSpPr>
        <p:spPr>
          <a:xfrm>
            <a:off x="2676525" y="3771900"/>
            <a:ext cx="796925" cy="36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2" name="直接连接符 16"/>
          <p:cNvCxnSpPr>
            <a:stCxn id="1048596" idx="6"/>
            <a:endCxn id="1048599" idx="2"/>
          </p:cNvCxnSpPr>
          <p:nvPr/>
        </p:nvCxnSpPr>
        <p:spPr>
          <a:xfrm>
            <a:off x="3762375" y="4133850"/>
            <a:ext cx="129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3" name="直接连接符 17"/>
          <p:cNvCxnSpPr>
            <a:stCxn id="1048599" idx="6"/>
            <a:endCxn id="1048601" idx="1"/>
          </p:cNvCxnSpPr>
          <p:nvPr/>
        </p:nvCxnSpPr>
        <p:spPr>
          <a:xfrm flipV="1">
            <a:off x="5346700" y="3843338"/>
            <a:ext cx="1150938" cy="290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4" name="直接连接符 18"/>
          <p:cNvCxnSpPr>
            <a:stCxn id="1048599" idx="6"/>
            <a:endCxn id="1048597" idx="2"/>
          </p:cNvCxnSpPr>
          <p:nvPr/>
        </p:nvCxnSpPr>
        <p:spPr>
          <a:xfrm>
            <a:off x="2681288" y="3773488"/>
            <a:ext cx="792163" cy="1081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5" name="直接连接符 19"/>
          <p:cNvCxnSpPr>
            <a:stCxn id="1048600" idx="2"/>
            <a:endCxn id="1048597" idx="6"/>
          </p:cNvCxnSpPr>
          <p:nvPr/>
        </p:nvCxnSpPr>
        <p:spPr>
          <a:xfrm flipH="1">
            <a:off x="3762375" y="4854575"/>
            <a:ext cx="1366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6" name="直接连接符 20"/>
          <p:cNvCxnSpPr>
            <a:stCxn id="1048601" idx="1"/>
            <a:endCxn id="1048600" idx="6"/>
          </p:cNvCxnSpPr>
          <p:nvPr/>
        </p:nvCxnSpPr>
        <p:spPr>
          <a:xfrm flipH="1">
            <a:off x="5418138" y="3843338"/>
            <a:ext cx="1079500" cy="1011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7" name="直接连接符 21"/>
          <p:cNvCxnSpPr>
            <a:stCxn id="1048594" idx="1"/>
            <a:endCxn id="1048600" idx="6"/>
          </p:cNvCxnSpPr>
          <p:nvPr/>
        </p:nvCxnSpPr>
        <p:spPr>
          <a:xfrm flipH="1">
            <a:off x="1025525" y="3771900"/>
            <a:ext cx="1368425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38" name="直接连接符 22"/>
          <p:cNvCxnSpPr>
            <a:stCxn id="1048601" idx="3"/>
            <a:endCxn id="1048600" idx="6"/>
          </p:cNvCxnSpPr>
          <p:nvPr/>
        </p:nvCxnSpPr>
        <p:spPr>
          <a:xfrm>
            <a:off x="6781800" y="3843338"/>
            <a:ext cx="868363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39" name="直接箭头连接符 23"/>
          <p:cNvCxnSpPr>
            <a:stCxn id="1048601" idx="3"/>
            <a:endCxn id="1048600" idx="6"/>
          </p:cNvCxnSpPr>
          <p:nvPr/>
        </p:nvCxnSpPr>
        <p:spPr>
          <a:xfrm>
            <a:off x="1385888" y="3629025"/>
            <a:ext cx="873125" cy="0"/>
          </a:xfrm>
          <a:prstGeom prst="straightConnector1">
            <a:avLst/>
          </a:prstGeom>
          <a:ln w="28575" cmpd="sng">
            <a:solidFill>
              <a:srgbClr val="7030A0"/>
            </a:solidFill>
            <a:prstDash val="sysDot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602" name="文本框 24"/>
          <p:cNvSpPr txBox="1"/>
          <p:nvPr/>
        </p:nvSpPr>
        <p:spPr>
          <a:xfrm>
            <a:off x="1385888" y="3197225"/>
            <a:ext cx="9366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traffic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3" name="文本框 25"/>
          <p:cNvSpPr txBox="1"/>
          <p:nvPr/>
        </p:nvSpPr>
        <p:spPr>
          <a:xfrm>
            <a:off x="1457325" y="4065588"/>
            <a:ext cx="132080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Diverging Point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4" name="文本框 26"/>
          <p:cNvSpPr txBox="1"/>
          <p:nvPr/>
        </p:nvSpPr>
        <p:spPr>
          <a:xfrm>
            <a:off x="6497638" y="4133850"/>
            <a:ext cx="1693862" cy="646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Converging Point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5" name="文本框 1"/>
          <p:cNvSpPr txBox="1"/>
          <p:nvPr/>
        </p:nvSpPr>
        <p:spPr>
          <a:xfrm>
            <a:off x="2393950" y="3244850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48606" name="文本框 4"/>
          <p:cNvSpPr txBox="1"/>
          <p:nvPr/>
        </p:nvSpPr>
        <p:spPr>
          <a:xfrm>
            <a:off x="6463030" y="3284855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/>
      <p:sp>
        <p:nvSpPr>
          <p:cNvPr id="1048619" name="文本框 42"/>
          <p:cNvSpPr txBox="1"/>
          <p:nvPr/>
        </p:nvSpPr>
        <p:spPr>
          <a:xfrm>
            <a:off x="714375" y="687388"/>
            <a:ext cx="2286000" cy="434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背景</a:t>
            </a:r>
            <a:endParaRPr lang="zh-CN" altLang="en-US" sz="2400" b="1" noProof="1">
              <a:solidFill>
                <a:schemeClr val="accent6"/>
              </a:solidFill>
              <a:latin typeface="+mj-lt"/>
              <a:cs typeface="+mj-lt"/>
            </a:endParaRPr>
          </a:p>
        </p:txBody>
      </p:sp>
      <p:sp>
        <p:nvSpPr>
          <p:cNvPr id="1048620" name="文本框 1"/>
          <p:cNvSpPr txBox="1"/>
          <p:nvPr/>
        </p:nvSpPr>
        <p:spPr>
          <a:xfrm>
            <a:off x="1393825" y="1341438"/>
            <a:ext cx="6356350" cy="2682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多条并行路径间的动态负载均衡问题</a:t>
            </a:r>
            <a:endParaRPr lang="zh-CN" altLang="en-US" sz="2400" b="1" noProof="1"/>
          </a:p>
          <a:p>
            <a:pPr marL="800100" lvl="1" indent="-342900" fontAlgn="base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400" b="1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Packet-based splitting</a:t>
            </a:r>
            <a:endParaRPr lang="en-US" altLang="zh-CN" sz="2400" b="1" strike="noStrike" noProof="1">
              <a:solidFill>
                <a:schemeClr val="tx1"/>
              </a:solidFill>
            </a:endParaRPr>
          </a:p>
          <a:p>
            <a:pPr marL="1257300" lvl="2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以数据包为粒度进行流量分流</a:t>
            </a:r>
            <a:endParaRPr lang="zh-CN" altLang="en-US" sz="2000" strike="noStrike" noProof="1">
              <a:solidFill>
                <a:schemeClr val="tx1"/>
              </a:solidFill>
            </a:endParaRPr>
          </a:p>
          <a:p>
            <a:pPr marL="1257300" lvl="2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对每条路径采用</a:t>
            </a: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加权轮询或</a:t>
            </a: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差额轮询</a:t>
            </a: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marL="1257300" lvl="2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问题：</a:t>
            </a:r>
            <a:r>
              <a:rPr lang="zh-CN" altLang="en-US" sz="2000" b="1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由于各个路径的时延不同可能会导致数据包在接受端要重新排序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lvl="1" fontAlgn="base">
              <a:lnSpc>
                <a:spcPct val="120000"/>
              </a:lnSpc>
              <a:buFont typeface="Wingdings" panose="05000000000000000000" charset="0"/>
            </a:pPr>
            <a:endParaRPr lang="en-US" altLang="zh-CN" sz="2400" b="1" strike="noStrike" noProof="1">
              <a:solidFill>
                <a:schemeClr val="tx1"/>
              </a:solidFill>
            </a:endParaRPr>
          </a:p>
        </p:txBody>
      </p:sp>
      <p:sp>
        <p:nvSpPr>
          <p:cNvPr id="1048621" name="云形 4"/>
          <p:cNvSpPr/>
          <p:nvPr/>
        </p:nvSpPr>
        <p:spPr>
          <a:xfrm>
            <a:off x="2484438" y="3717925"/>
            <a:ext cx="3779838" cy="312737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2" name="矩形 11"/>
          <p:cNvSpPr/>
          <p:nvPr/>
        </p:nvSpPr>
        <p:spPr>
          <a:xfrm>
            <a:off x="2195513" y="4922838"/>
            <a:ext cx="284163" cy="280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3" name="椭圆 28"/>
          <p:cNvSpPr/>
          <p:nvPr/>
        </p:nvSpPr>
        <p:spPr>
          <a:xfrm>
            <a:off x="3276600" y="4419600"/>
            <a:ext cx="287338" cy="287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4" name="椭圆 29"/>
          <p:cNvSpPr/>
          <p:nvPr/>
        </p:nvSpPr>
        <p:spPr>
          <a:xfrm>
            <a:off x="3276600" y="5283200"/>
            <a:ext cx="287338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5" name="椭圆 30"/>
          <p:cNvSpPr/>
          <p:nvPr/>
        </p:nvSpPr>
        <p:spPr>
          <a:xfrm>
            <a:off x="3276600" y="6003925"/>
            <a:ext cx="287338" cy="2873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6" name="椭圆 31"/>
          <p:cNvSpPr/>
          <p:nvPr/>
        </p:nvSpPr>
        <p:spPr>
          <a:xfrm>
            <a:off x="4716463" y="4419600"/>
            <a:ext cx="287338" cy="287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7" name="椭圆 32"/>
          <p:cNvSpPr/>
          <p:nvPr/>
        </p:nvSpPr>
        <p:spPr>
          <a:xfrm>
            <a:off x="4860925" y="5283200"/>
            <a:ext cx="287338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8" name="椭圆 33"/>
          <p:cNvSpPr/>
          <p:nvPr/>
        </p:nvSpPr>
        <p:spPr>
          <a:xfrm>
            <a:off x="4932363" y="6002338"/>
            <a:ext cx="287338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9" name="矩形 34"/>
          <p:cNvSpPr/>
          <p:nvPr/>
        </p:nvSpPr>
        <p:spPr>
          <a:xfrm>
            <a:off x="6300788" y="4994275"/>
            <a:ext cx="284163" cy="282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3145740" name="直接连接符 35"/>
          <p:cNvCxnSpPr>
            <a:stCxn id="1048622" idx="3"/>
            <a:endCxn id="1048623" idx="2"/>
          </p:cNvCxnSpPr>
          <p:nvPr/>
        </p:nvCxnSpPr>
        <p:spPr>
          <a:xfrm flipV="1">
            <a:off x="2479675" y="4562475"/>
            <a:ext cx="796925" cy="50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直接连接符 36"/>
          <p:cNvCxnSpPr>
            <a:stCxn id="1048623" idx="6"/>
            <a:endCxn id="1048626" idx="2"/>
          </p:cNvCxnSpPr>
          <p:nvPr/>
        </p:nvCxnSpPr>
        <p:spPr>
          <a:xfrm>
            <a:off x="3563938" y="4562475"/>
            <a:ext cx="1152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2" name="直接连接符 37"/>
          <p:cNvCxnSpPr>
            <a:stCxn id="1048626" idx="6"/>
            <a:endCxn id="1048629" idx="1"/>
          </p:cNvCxnSpPr>
          <p:nvPr/>
        </p:nvCxnSpPr>
        <p:spPr>
          <a:xfrm>
            <a:off x="5003800" y="4562475"/>
            <a:ext cx="1296988" cy="573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3" name="直接连接符 38"/>
          <p:cNvCxnSpPr>
            <a:stCxn id="1048622" idx="3"/>
            <a:endCxn id="1048624" idx="2"/>
          </p:cNvCxnSpPr>
          <p:nvPr/>
        </p:nvCxnSpPr>
        <p:spPr>
          <a:xfrm>
            <a:off x="2479675" y="5064125"/>
            <a:ext cx="796925" cy="363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4" name="直接连接符 39"/>
          <p:cNvCxnSpPr>
            <a:stCxn id="1048624" idx="6"/>
            <a:endCxn id="1048627" idx="2"/>
          </p:cNvCxnSpPr>
          <p:nvPr/>
        </p:nvCxnSpPr>
        <p:spPr>
          <a:xfrm>
            <a:off x="3563938" y="5427663"/>
            <a:ext cx="1296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5" name="直接连接符 40"/>
          <p:cNvCxnSpPr>
            <a:stCxn id="1048627" idx="6"/>
            <a:endCxn id="1048629" idx="1"/>
          </p:cNvCxnSpPr>
          <p:nvPr/>
        </p:nvCxnSpPr>
        <p:spPr>
          <a:xfrm flipV="1">
            <a:off x="5148263" y="5135563"/>
            <a:ext cx="115252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6" name="直接连接符 41"/>
          <p:cNvCxnSpPr>
            <a:stCxn id="1048627" idx="6"/>
            <a:endCxn id="1048625" idx="2"/>
          </p:cNvCxnSpPr>
          <p:nvPr/>
        </p:nvCxnSpPr>
        <p:spPr>
          <a:xfrm>
            <a:off x="2484438" y="5067300"/>
            <a:ext cx="792163" cy="1079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7" name="直接连接符 43"/>
          <p:cNvCxnSpPr>
            <a:stCxn id="1048628" idx="2"/>
            <a:endCxn id="1048625" idx="6"/>
          </p:cNvCxnSpPr>
          <p:nvPr/>
        </p:nvCxnSpPr>
        <p:spPr>
          <a:xfrm flipH="1">
            <a:off x="3563938" y="6146800"/>
            <a:ext cx="1368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8" name="直接连接符 44"/>
          <p:cNvCxnSpPr>
            <a:stCxn id="1048629" idx="1"/>
            <a:endCxn id="1048628" idx="6"/>
          </p:cNvCxnSpPr>
          <p:nvPr/>
        </p:nvCxnSpPr>
        <p:spPr>
          <a:xfrm flipH="1">
            <a:off x="5219700" y="5135563"/>
            <a:ext cx="1081088" cy="1011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9" name="直接连接符 45"/>
          <p:cNvCxnSpPr>
            <a:stCxn id="1048622" idx="1"/>
            <a:endCxn id="1048628" idx="6"/>
          </p:cNvCxnSpPr>
          <p:nvPr/>
        </p:nvCxnSpPr>
        <p:spPr>
          <a:xfrm flipH="1">
            <a:off x="828675" y="5064125"/>
            <a:ext cx="1366838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50" name="直接连接符 46"/>
          <p:cNvCxnSpPr>
            <a:stCxn id="1048629" idx="3"/>
            <a:endCxn id="1048628" idx="6"/>
          </p:cNvCxnSpPr>
          <p:nvPr/>
        </p:nvCxnSpPr>
        <p:spPr>
          <a:xfrm>
            <a:off x="6584950" y="5135563"/>
            <a:ext cx="866775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51" name="直接箭头连接符 47"/>
          <p:cNvCxnSpPr>
            <a:stCxn id="1048629" idx="3"/>
            <a:endCxn id="1048628" idx="6"/>
          </p:cNvCxnSpPr>
          <p:nvPr/>
        </p:nvCxnSpPr>
        <p:spPr>
          <a:xfrm>
            <a:off x="1187450" y="4922838"/>
            <a:ext cx="874713" cy="0"/>
          </a:xfrm>
          <a:prstGeom prst="straightConnector1">
            <a:avLst/>
          </a:prstGeom>
          <a:ln w="28575" cmpd="sng">
            <a:solidFill>
              <a:srgbClr val="7030A0"/>
            </a:solidFill>
            <a:prstDash val="sysDot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630" name="文本框 48"/>
          <p:cNvSpPr txBox="1"/>
          <p:nvPr/>
        </p:nvSpPr>
        <p:spPr>
          <a:xfrm>
            <a:off x="1187450" y="4491038"/>
            <a:ext cx="9366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traffic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31" name="文本框 49"/>
          <p:cNvSpPr txBox="1"/>
          <p:nvPr/>
        </p:nvSpPr>
        <p:spPr>
          <a:xfrm>
            <a:off x="1260475" y="5357813"/>
            <a:ext cx="1319213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Diverging Point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32" name="文本框 50"/>
          <p:cNvSpPr txBox="1"/>
          <p:nvPr/>
        </p:nvSpPr>
        <p:spPr>
          <a:xfrm>
            <a:off x="6300788" y="5427663"/>
            <a:ext cx="16922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Converging Point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33" name="矩形 51"/>
          <p:cNvSpPr/>
          <p:nvPr/>
        </p:nvSpPr>
        <p:spPr>
          <a:xfrm>
            <a:off x="4032250" y="4308475"/>
            <a:ext cx="360363" cy="182563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34" name="文本框 52"/>
          <p:cNvSpPr txBox="1"/>
          <p:nvPr/>
        </p:nvSpPr>
        <p:spPr>
          <a:xfrm>
            <a:off x="3749675" y="4005263"/>
            <a:ext cx="9969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packet1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35" name="矩形 53"/>
          <p:cNvSpPr/>
          <p:nvPr/>
        </p:nvSpPr>
        <p:spPr>
          <a:xfrm rot="20880000">
            <a:off x="5219700" y="5084763"/>
            <a:ext cx="360363" cy="182563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36" name="文本框 54"/>
          <p:cNvSpPr txBox="1"/>
          <p:nvPr/>
        </p:nvSpPr>
        <p:spPr>
          <a:xfrm rot="-600000">
            <a:off x="4811713" y="4737100"/>
            <a:ext cx="9985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packet2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37" name="矩形 55"/>
          <p:cNvSpPr/>
          <p:nvPr/>
        </p:nvSpPr>
        <p:spPr>
          <a:xfrm rot="3240000">
            <a:off x="2999581" y="5658644"/>
            <a:ext cx="361950" cy="182563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38" name="文本框 56"/>
          <p:cNvSpPr txBox="1"/>
          <p:nvPr/>
        </p:nvSpPr>
        <p:spPr>
          <a:xfrm rot="3480000">
            <a:off x="2355850" y="5700713"/>
            <a:ext cx="9969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packet3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/>
      <p:sp>
        <p:nvSpPr>
          <p:cNvPr id="1048641" name="文本框 42"/>
          <p:cNvSpPr txBox="1"/>
          <p:nvPr/>
        </p:nvSpPr>
        <p:spPr>
          <a:xfrm>
            <a:off x="714375" y="687388"/>
            <a:ext cx="228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Flowlet</a:t>
            </a:r>
            <a:endParaRPr lang="en-US" altLang="zh-CN" sz="2400" b="1" noProof="1">
              <a:solidFill>
                <a:schemeClr val="accent6"/>
              </a:solidFill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1048642" name="文本框 1"/>
          <p:cNvSpPr txBox="1"/>
          <p:nvPr/>
        </p:nvSpPr>
        <p:spPr>
          <a:xfrm>
            <a:off x="1393825" y="1341438"/>
            <a:ext cx="6356350" cy="2380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-342900" fontAlgn="base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Flow-based splitting</a:t>
            </a:r>
            <a:endParaRPr lang="en-US" altLang="zh-CN" sz="2400" b="1" strike="noStrike" noProof="1">
              <a:solidFill>
                <a:schemeClr val="tx1"/>
              </a:solidFill>
            </a:endParaRPr>
          </a:p>
          <a:p>
            <a:pPr marL="800100" lvl="1" indent="-342900" fontAlgn="base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以</a:t>
            </a: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TCP flow </a:t>
            </a: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粒度进行分流操作</a:t>
            </a:r>
            <a:endParaRPr lang="zh-CN" altLang="en-US" sz="2000" b="1" strike="noStrike" noProof="1">
              <a:solidFill>
                <a:schemeClr val="tx1"/>
              </a:solidFill>
            </a:endParaRPr>
          </a:p>
          <a:p>
            <a:pPr marL="800100" lvl="1" indent="-342900" fontAlgn="base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000" b="1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Flowlet</a:t>
            </a:r>
            <a:r>
              <a:rPr lang="zh-CN" altLang="en-US" sz="2000" b="1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同一条</a:t>
            </a: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TCP flow</a:t>
            </a: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上的一些数据包的突发，然后是一段静默期</a:t>
            </a: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000" b="1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timeout</a:t>
            </a: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marL="800100" lvl="1" indent="-342900" fontAlgn="base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设置</a:t>
            </a: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timeout</a:t>
            </a: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的大小可以避免数据包在接受端</a:t>
            </a: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重新排序</a:t>
            </a:r>
            <a:endParaRPr lang="zh-CN" altLang="en-US" sz="2000" strike="noStrike" noProof="1">
              <a:solidFill>
                <a:schemeClr val="tx1"/>
              </a:solidFill>
            </a:endParaRPr>
          </a:p>
        </p:txBody>
      </p:sp>
      <p:sp>
        <p:nvSpPr>
          <p:cNvPr id="1048643" name="云形 4"/>
          <p:cNvSpPr/>
          <p:nvPr/>
        </p:nvSpPr>
        <p:spPr>
          <a:xfrm>
            <a:off x="2484438" y="3717925"/>
            <a:ext cx="3779838" cy="312737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44" name="矩形 11"/>
          <p:cNvSpPr/>
          <p:nvPr/>
        </p:nvSpPr>
        <p:spPr>
          <a:xfrm>
            <a:off x="2195513" y="4922838"/>
            <a:ext cx="284163" cy="280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45" name="椭圆 28"/>
          <p:cNvSpPr/>
          <p:nvPr/>
        </p:nvSpPr>
        <p:spPr>
          <a:xfrm>
            <a:off x="3276600" y="4419600"/>
            <a:ext cx="287338" cy="287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46" name="椭圆 29"/>
          <p:cNvSpPr/>
          <p:nvPr/>
        </p:nvSpPr>
        <p:spPr>
          <a:xfrm>
            <a:off x="3276600" y="5283200"/>
            <a:ext cx="287338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47" name="椭圆 30"/>
          <p:cNvSpPr/>
          <p:nvPr/>
        </p:nvSpPr>
        <p:spPr>
          <a:xfrm>
            <a:off x="3276600" y="6003925"/>
            <a:ext cx="287338" cy="2873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48" name="椭圆 31"/>
          <p:cNvSpPr/>
          <p:nvPr/>
        </p:nvSpPr>
        <p:spPr>
          <a:xfrm>
            <a:off x="4716463" y="4419600"/>
            <a:ext cx="287338" cy="287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49" name="椭圆 32"/>
          <p:cNvSpPr/>
          <p:nvPr/>
        </p:nvSpPr>
        <p:spPr>
          <a:xfrm>
            <a:off x="4860925" y="5283200"/>
            <a:ext cx="287338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50" name="椭圆 33"/>
          <p:cNvSpPr/>
          <p:nvPr/>
        </p:nvSpPr>
        <p:spPr>
          <a:xfrm>
            <a:off x="4932363" y="6002338"/>
            <a:ext cx="287338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51" name="矩形 34"/>
          <p:cNvSpPr/>
          <p:nvPr/>
        </p:nvSpPr>
        <p:spPr>
          <a:xfrm>
            <a:off x="6300788" y="4994275"/>
            <a:ext cx="284163" cy="282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3145752" name="直接连接符 35"/>
          <p:cNvCxnSpPr>
            <a:stCxn id="1048644" idx="3"/>
            <a:endCxn id="1048645" idx="2"/>
          </p:cNvCxnSpPr>
          <p:nvPr/>
        </p:nvCxnSpPr>
        <p:spPr>
          <a:xfrm flipV="1">
            <a:off x="2479675" y="4562475"/>
            <a:ext cx="796925" cy="50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3" name="直接连接符 36"/>
          <p:cNvCxnSpPr>
            <a:stCxn id="1048645" idx="6"/>
            <a:endCxn id="1048648" idx="2"/>
          </p:cNvCxnSpPr>
          <p:nvPr/>
        </p:nvCxnSpPr>
        <p:spPr>
          <a:xfrm>
            <a:off x="3563938" y="4562475"/>
            <a:ext cx="1152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54" name="直接连接符 37"/>
          <p:cNvCxnSpPr>
            <a:stCxn id="1048648" idx="6"/>
            <a:endCxn id="1048651" idx="1"/>
          </p:cNvCxnSpPr>
          <p:nvPr/>
        </p:nvCxnSpPr>
        <p:spPr>
          <a:xfrm>
            <a:off x="5003800" y="4562475"/>
            <a:ext cx="1296988" cy="573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55" name="直接连接符 38"/>
          <p:cNvCxnSpPr>
            <a:stCxn id="1048644" idx="3"/>
            <a:endCxn id="1048646" idx="2"/>
          </p:cNvCxnSpPr>
          <p:nvPr/>
        </p:nvCxnSpPr>
        <p:spPr>
          <a:xfrm>
            <a:off x="2479675" y="5064125"/>
            <a:ext cx="796925" cy="363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56" name="直接连接符 39"/>
          <p:cNvCxnSpPr>
            <a:stCxn id="1048646" idx="6"/>
            <a:endCxn id="1048649" idx="2"/>
          </p:cNvCxnSpPr>
          <p:nvPr/>
        </p:nvCxnSpPr>
        <p:spPr>
          <a:xfrm>
            <a:off x="3563938" y="5427663"/>
            <a:ext cx="1296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57" name="直接连接符 40"/>
          <p:cNvCxnSpPr>
            <a:stCxn id="1048649" idx="6"/>
            <a:endCxn id="1048651" idx="1"/>
          </p:cNvCxnSpPr>
          <p:nvPr/>
        </p:nvCxnSpPr>
        <p:spPr>
          <a:xfrm flipV="1">
            <a:off x="5148263" y="5135563"/>
            <a:ext cx="115252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58" name="直接连接符 41"/>
          <p:cNvCxnSpPr>
            <a:stCxn id="1048649" idx="6"/>
            <a:endCxn id="1048647" idx="2"/>
          </p:cNvCxnSpPr>
          <p:nvPr/>
        </p:nvCxnSpPr>
        <p:spPr>
          <a:xfrm>
            <a:off x="2484438" y="5067300"/>
            <a:ext cx="792163" cy="1079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59" name="直接连接符 43"/>
          <p:cNvCxnSpPr>
            <a:stCxn id="1048650" idx="2"/>
            <a:endCxn id="1048647" idx="6"/>
          </p:cNvCxnSpPr>
          <p:nvPr/>
        </p:nvCxnSpPr>
        <p:spPr>
          <a:xfrm flipH="1">
            <a:off x="3563938" y="6146800"/>
            <a:ext cx="1368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60" name="直接连接符 44"/>
          <p:cNvCxnSpPr>
            <a:stCxn id="1048651" idx="1"/>
            <a:endCxn id="1048650" idx="6"/>
          </p:cNvCxnSpPr>
          <p:nvPr/>
        </p:nvCxnSpPr>
        <p:spPr>
          <a:xfrm flipH="1">
            <a:off x="5219700" y="5135563"/>
            <a:ext cx="1081088" cy="1011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61" name="直接连接符 45"/>
          <p:cNvCxnSpPr>
            <a:stCxn id="1048644" idx="1"/>
            <a:endCxn id="1048650" idx="6"/>
          </p:cNvCxnSpPr>
          <p:nvPr/>
        </p:nvCxnSpPr>
        <p:spPr>
          <a:xfrm flipH="1">
            <a:off x="828675" y="5064125"/>
            <a:ext cx="1366838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62" name="直接连接符 46"/>
          <p:cNvCxnSpPr>
            <a:stCxn id="1048651" idx="3"/>
            <a:endCxn id="1048650" idx="6"/>
          </p:cNvCxnSpPr>
          <p:nvPr/>
        </p:nvCxnSpPr>
        <p:spPr>
          <a:xfrm>
            <a:off x="6584950" y="5135563"/>
            <a:ext cx="866775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63" name="直接箭头连接符 47"/>
          <p:cNvCxnSpPr>
            <a:stCxn id="1048651" idx="3"/>
            <a:endCxn id="1048650" idx="6"/>
          </p:cNvCxnSpPr>
          <p:nvPr/>
        </p:nvCxnSpPr>
        <p:spPr>
          <a:xfrm>
            <a:off x="1187450" y="4922838"/>
            <a:ext cx="874713" cy="0"/>
          </a:xfrm>
          <a:prstGeom prst="straightConnector1">
            <a:avLst/>
          </a:prstGeom>
          <a:ln w="28575" cmpd="sng">
            <a:solidFill>
              <a:srgbClr val="7030A0"/>
            </a:solidFill>
            <a:prstDash val="sysDot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652" name="文本框 48"/>
          <p:cNvSpPr txBox="1"/>
          <p:nvPr/>
        </p:nvSpPr>
        <p:spPr>
          <a:xfrm>
            <a:off x="1042988" y="4491038"/>
            <a:ext cx="13779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TCP flow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3" name="文本框 49"/>
          <p:cNvSpPr txBox="1"/>
          <p:nvPr/>
        </p:nvSpPr>
        <p:spPr>
          <a:xfrm>
            <a:off x="1260475" y="5357813"/>
            <a:ext cx="1319213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Diverging Point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4" name="文本框 50"/>
          <p:cNvSpPr txBox="1"/>
          <p:nvPr/>
        </p:nvSpPr>
        <p:spPr>
          <a:xfrm>
            <a:off x="6300788" y="5427663"/>
            <a:ext cx="16922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Converging Point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5" name="矩形 55"/>
          <p:cNvSpPr/>
          <p:nvPr/>
        </p:nvSpPr>
        <p:spPr>
          <a:xfrm rot="1620000">
            <a:off x="5313680" y="4508500"/>
            <a:ext cx="360363" cy="182563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56" name="文本框 56"/>
          <p:cNvSpPr txBox="1"/>
          <p:nvPr/>
        </p:nvSpPr>
        <p:spPr>
          <a:xfrm rot="1500000">
            <a:off x="5180013" y="4198303"/>
            <a:ext cx="9969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flowlet1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7" name="任意多边形 8"/>
          <p:cNvSpPr/>
          <p:nvPr/>
        </p:nvSpPr>
        <p:spPr>
          <a:xfrm>
            <a:off x="6054090" y="2564765"/>
            <a:ext cx="2186305" cy="360680"/>
          </a:xfrm>
          <a:custGeom>
            <a:avLst/>
            <a:gdLst>
              <a:gd name="connisteX0" fmla="*/ 0 w 2186305"/>
              <a:gd name="connsiteY0" fmla="*/ 409877 h 430491"/>
              <a:gd name="connisteX1" fmla="*/ 64135 w 2186305"/>
              <a:gd name="connsiteY1" fmla="*/ 409877 h 430491"/>
              <a:gd name="connisteX2" fmla="*/ 136525 w 2186305"/>
              <a:gd name="connsiteY2" fmla="*/ 400987 h 430491"/>
              <a:gd name="connisteX3" fmla="*/ 200660 w 2186305"/>
              <a:gd name="connsiteY3" fmla="*/ 373682 h 430491"/>
              <a:gd name="connisteX4" fmla="*/ 273685 w 2186305"/>
              <a:gd name="connsiteY4" fmla="*/ 319072 h 430491"/>
              <a:gd name="connisteX5" fmla="*/ 346075 w 2186305"/>
              <a:gd name="connsiteY5" fmla="*/ 263827 h 430491"/>
              <a:gd name="connisteX6" fmla="*/ 391795 w 2186305"/>
              <a:gd name="connsiteY6" fmla="*/ 191437 h 430491"/>
              <a:gd name="connisteX7" fmla="*/ 419100 w 2186305"/>
              <a:gd name="connsiteY7" fmla="*/ 127302 h 430491"/>
              <a:gd name="connisteX8" fmla="*/ 419100 w 2186305"/>
              <a:gd name="connsiteY8" fmla="*/ 54912 h 430491"/>
              <a:gd name="connisteX9" fmla="*/ 492125 w 2186305"/>
              <a:gd name="connsiteY9" fmla="*/ 302 h 430491"/>
              <a:gd name="connisteX10" fmla="*/ 537845 w 2186305"/>
              <a:gd name="connsiteY10" fmla="*/ 72692 h 430491"/>
              <a:gd name="connisteX11" fmla="*/ 555625 w 2186305"/>
              <a:gd name="connsiteY11" fmla="*/ 136827 h 430491"/>
              <a:gd name="connisteX12" fmla="*/ 601345 w 2186305"/>
              <a:gd name="connsiteY12" fmla="*/ 209217 h 430491"/>
              <a:gd name="connisteX13" fmla="*/ 664845 w 2186305"/>
              <a:gd name="connsiteY13" fmla="*/ 273352 h 430491"/>
              <a:gd name="connisteX14" fmla="*/ 728980 w 2186305"/>
              <a:gd name="connsiteY14" fmla="*/ 309547 h 430491"/>
              <a:gd name="connisteX15" fmla="*/ 801370 w 2186305"/>
              <a:gd name="connsiteY15" fmla="*/ 355267 h 430491"/>
              <a:gd name="connisteX16" fmla="*/ 865505 w 2186305"/>
              <a:gd name="connsiteY16" fmla="*/ 373682 h 430491"/>
              <a:gd name="connisteX17" fmla="*/ 938530 w 2186305"/>
              <a:gd name="connsiteY17" fmla="*/ 382572 h 430491"/>
              <a:gd name="connisteX18" fmla="*/ 1010920 w 2186305"/>
              <a:gd name="connsiteY18" fmla="*/ 391462 h 430491"/>
              <a:gd name="connisteX19" fmla="*/ 1075055 w 2186305"/>
              <a:gd name="connsiteY19" fmla="*/ 391462 h 430491"/>
              <a:gd name="connisteX20" fmla="*/ 1147445 w 2186305"/>
              <a:gd name="connsiteY20" fmla="*/ 391462 h 430491"/>
              <a:gd name="connisteX21" fmla="*/ 1211580 w 2186305"/>
              <a:gd name="connsiteY21" fmla="*/ 391462 h 430491"/>
              <a:gd name="connisteX22" fmla="*/ 1284605 w 2186305"/>
              <a:gd name="connsiteY22" fmla="*/ 391462 h 430491"/>
              <a:gd name="connisteX23" fmla="*/ 1356995 w 2186305"/>
              <a:gd name="connsiteY23" fmla="*/ 400987 h 430491"/>
              <a:gd name="connisteX24" fmla="*/ 1421130 w 2186305"/>
              <a:gd name="connsiteY24" fmla="*/ 418767 h 430491"/>
              <a:gd name="connisteX25" fmla="*/ 1493520 w 2186305"/>
              <a:gd name="connsiteY25" fmla="*/ 418767 h 430491"/>
              <a:gd name="connisteX26" fmla="*/ 1557655 w 2186305"/>
              <a:gd name="connsiteY26" fmla="*/ 418767 h 430491"/>
              <a:gd name="connisteX27" fmla="*/ 1630680 w 2186305"/>
              <a:gd name="connsiteY27" fmla="*/ 418767 h 430491"/>
              <a:gd name="connisteX28" fmla="*/ 1703070 w 2186305"/>
              <a:gd name="connsiteY28" fmla="*/ 418767 h 430491"/>
              <a:gd name="connisteX29" fmla="*/ 1767205 w 2186305"/>
              <a:gd name="connsiteY29" fmla="*/ 418767 h 430491"/>
              <a:gd name="connisteX30" fmla="*/ 1840230 w 2186305"/>
              <a:gd name="connsiteY30" fmla="*/ 418767 h 430491"/>
              <a:gd name="connisteX31" fmla="*/ 1912620 w 2186305"/>
              <a:gd name="connsiteY31" fmla="*/ 418767 h 430491"/>
              <a:gd name="connisteX32" fmla="*/ 1976755 w 2186305"/>
              <a:gd name="connsiteY32" fmla="*/ 428292 h 430491"/>
              <a:gd name="connisteX33" fmla="*/ 2049145 w 2186305"/>
              <a:gd name="connsiteY33" fmla="*/ 428292 h 430491"/>
              <a:gd name="connisteX34" fmla="*/ 2113280 w 2186305"/>
              <a:gd name="connsiteY34" fmla="*/ 409877 h 430491"/>
              <a:gd name="connisteX35" fmla="*/ 2186305 w 2186305"/>
              <a:gd name="connsiteY35" fmla="*/ 400987 h 4304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</a:cxnLst>
            <a:rect l="l" t="t" r="r" b="b"/>
            <a:pathLst>
              <a:path w="2186305" h="430492">
                <a:moveTo>
                  <a:pt x="0" y="409877"/>
                </a:moveTo>
                <a:cubicBezTo>
                  <a:pt x="11430" y="409877"/>
                  <a:pt x="36830" y="411782"/>
                  <a:pt x="64135" y="409877"/>
                </a:cubicBezTo>
                <a:cubicBezTo>
                  <a:pt x="91440" y="407972"/>
                  <a:pt x="109220" y="407972"/>
                  <a:pt x="136525" y="400987"/>
                </a:cubicBezTo>
                <a:cubicBezTo>
                  <a:pt x="163830" y="394002"/>
                  <a:pt x="173355" y="390192"/>
                  <a:pt x="200660" y="373682"/>
                </a:cubicBezTo>
                <a:cubicBezTo>
                  <a:pt x="227965" y="357172"/>
                  <a:pt x="244475" y="341297"/>
                  <a:pt x="273685" y="319072"/>
                </a:cubicBezTo>
                <a:cubicBezTo>
                  <a:pt x="302895" y="296847"/>
                  <a:pt x="322580" y="289227"/>
                  <a:pt x="346075" y="263827"/>
                </a:cubicBezTo>
                <a:cubicBezTo>
                  <a:pt x="369570" y="238427"/>
                  <a:pt x="377190" y="218742"/>
                  <a:pt x="391795" y="191437"/>
                </a:cubicBezTo>
                <a:cubicBezTo>
                  <a:pt x="406400" y="164132"/>
                  <a:pt x="413385" y="154607"/>
                  <a:pt x="419100" y="127302"/>
                </a:cubicBezTo>
                <a:cubicBezTo>
                  <a:pt x="424815" y="99997"/>
                  <a:pt x="404495" y="80312"/>
                  <a:pt x="419100" y="54912"/>
                </a:cubicBezTo>
                <a:cubicBezTo>
                  <a:pt x="433705" y="29512"/>
                  <a:pt x="468630" y="-3508"/>
                  <a:pt x="492125" y="302"/>
                </a:cubicBezTo>
                <a:cubicBezTo>
                  <a:pt x="515620" y="4112"/>
                  <a:pt x="525145" y="45387"/>
                  <a:pt x="537845" y="72692"/>
                </a:cubicBezTo>
                <a:cubicBezTo>
                  <a:pt x="550545" y="99997"/>
                  <a:pt x="542925" y="109522"/>
                  <a:pt x="555625" y="136827"/>
                </a:cubicBezTo>
                <a:cubicBezTo>
                  <a:pt x="568325" y="164132"/>
                  <a:pt x="579755" y="181912"/>
                  <a:pt x="601345" y="209217"/>
                </a:cubicBezTo>
                <a:cubicBezTo>
                  <a:pt x="622935" y="236522"/>
                  <a:pt x="639445" y="253032"/>
                  <a:pt x="664845" y="273352"/>
                </a:cubicBezTo>
                <a:cubicBezTo>
                  <a:pt x="690245" y="293672"/>
                  <a:pt x="701675" y="293037"/>
                  <a:pt x="728980" y="309547"/>
                </a:cubicBezTo>
                <a:cubicBezTo>
                  <a:pt x="756285" y="326057"/>
                  <a:pt x="774065" y="342567"/>
                  <a:pt x="801370" y="355267"/>
                </a:cubicBezTo>
                <a:cubicBezTo>
                  <a:pt x="828675" y="367967"/>
                  <a:pt x="838200" y="367967"/>
                  <a:pt x="865505" y="373682"/>
                </a:cubicBezTo>
                <a:cubicBezTo>
                  <a:pt x="892810" y="379397"/>
                  <a:pt x="909320" y="378762"/>
                  <a:pt x="938530" y="382572"/>
                </a:cubicBezTo>
                <a:cubicBezTo>
                  <a:pt x="967740" y="386382"/>
                  <a:pt x="983615" y="389557"/>
                  <a:pt x="1010920" y="391462"/>
                </a:cubicBezTo>
                <a:cubicBezTo>
                  <a:pt x="1038225" y="393367"/>
                  <a:pt x="1047750" y="391462"/>
                  <a:pt x="1075055" y="391462"/>
                </a:cubicBezTo>
                <a:cubicBezTo>
                  <a:pt x="1102360" y="391462"/>
                  <a:pt x="1120140" y="391462"/>
                  <a:pt x="1147445" y="391462"/>
                </a:cubicBezTo>
                <a:cubicBezTo>
                  <a:pt x="1174750" y="391462"/>
                  <a:pt x="1184275" y="391462"/>
                  <a:pt x="1211580" y="391462"/>
                </a:cubicBezTo>
                <a:cubicBezTo>
                  <a:pt x="1238885" y="391462"/>
                  <a:pt x="1255395" y="389557"/>
                  <a:pt x="1284605" y="391462"/>
                </a:cubicBezTo>
                <a:cubicBezTo>
                  <a:pt x="1313815" y="393367"/>
                  <a:pt x="1329690" y="395272"/>
                  <a:pt x="1356995" y="400987"/>
                </a:cubicBezTo>
                <a:cubicBezTo>
                  <a:pt x="1384300" y="406702"/>
                  <a:pt x="1393825" y="414957"/>
                  <a:pt x="1421130" y="418767"/>
                </a:cubicBezTo>
                <a:cubicBezTo>
                  <a:pt x="1448435" y="422577"/>
                  <a:pt x="1466215" y="418767"/>
                  <a:pt x="1493520" y="418767"/>
                </a:cubicBezTo>
                <a:cubicBezTo>
                  <a:pt x="1520825" y="418767"/>
                  <a:pt x="1530350" y="418767"/>
                  <a:pt x="1557655" y="418767"/>
                </a:cubicBezTo>
                <a:cubicBezTo>
                  <a:pt x="1584960" y="418767"/>
                  <a:pt x="1601470" y="418767"/>
                  <a:pt x="1630680" y="418767"/>
                </a:cubicBezTo>
                <a:cubicBezTo>
                  <a:pt x="1659890" y="418767"/>
                  <a:pt x="1675765" y="418767"/>
                  <a:pt x="1703070" y="418767"/>
                </a:cubicBezTo>
                <a:cubicBezTo>
                  <a:pt x="1730375" y="418767"/>
                  <a:pt x="1739900" y="418767"/>
                  <a:pt x="1767205" y="418767"/>
                </a:cubicBezTo>
                <a:cubicBezTo>
                  <a:pt x="1794510" y="418767"/>
                  <a:pt x="1811020" y="418767"/>
                  <a:pt x="1840230" y="418767"/>
                </a:cubicBezTo>
                <a:cubicBezTo>
                  <a:pt x="1869440" y="418767"/>
                  <a:pt x="1885315" y="416862"/>
                  <a:pt x="1912620" y="418767"/>
                </a:cubicBezTo>
                <a:cubicBezTo>
                  <a:pt x="1939925" y="420672"/>
                  <a:pt x="1949450" y="426387"/>
                  <a:pt x="1976755" y="428292"/>
                </a:cubicBezTo>
                <a:cubicBezTo>
                  <a:pt x="2004060" y="430197"/>
                  <a:pt x="2021840" y="432102"/>
                  <a:pt x="2049145" y="428292"/>
                </a:cubicBezTo>
                <a:cubicBezTo>
                  <a:pt x="2076450" y="424482"/>
                  <a:pt x="2085975" y="415592"/>
                  <a:pt x="2113280" y="409877"/>
                </a:cubicBezTo>
                <a:cubicBezTo>
                  <a:pt x="2140585" y="404162"/>
                  <a:pt x="2172970" y="402257"/>
                  <a:pt x="2186305" y="400987"/>
                </a:cubicBezTo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58" name="矩形 9"/>
          <p:cNvSpPr/>
          <p:nvPr/>
        </p:nvSpPr>
        <p:spPr>
          <a:xfrm rot="1620000">
            <a:off x="2793365" y="5016500"/>
            <a:ext cx="360363" cy="182563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59" name="文本框 56"/>
          <p:cNvSpPr txBox="1"/>
          <p:nvPr/>
        </p:nvSpPr>
        <p:spPr>
          <a:xfrm rot="1500000">
            <a:off x="2657158" y="4738688"/>
            <a:ext cx="9969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flowlet2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145764" name="直接箭头连接符 12"/>
          <p:cNvCxnSpPr/>
          <p:nvPr/>
        </p:nvCxnSpPr>
        <p:spPr>
          <a:xfrm>
            <a:off x="3347720" y="5085080"/>
            <a:ext cx="194437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8660" name="文本框 56"/>
          <p:cNvSpPr txBox="1"/>
          <p:nvPr/>
        </p:nvSpPr>
        <p:spPr>
          <a:xfrm>
            <a:off x="3779838" y="4762818"/>
            <a:ext cx="9969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timeout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/>
      <p:sp>
        <p:nvSpPr>
          <p:cNvPr id="1048663" name="文本框 42"/>
          <p:cNvSpPr txBox="1"/>
          <p:nvPr/>
        </p:nvSpPr>
        <p:spPr>
          <a:xfrm>
            <a:off x="714375" y="687388"/>
            <a:ext cx="228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Flowlet</a:t>
            </a:r>
            <a:endParaRPr lang="en-US" altLang="zh-CN" sz="2400" b="1" noProof="1">
              <a:solidFill>
                <a:schemeClr val="accent6"/>
              </a:solidFill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1048664" name="文本框 1"/>
          <p:cNvSpPr txBox="1"/>
          <p:nvPr/>
        </p:nvSpPr>
        <p:spPr>
          <a:xfrm>
            <a:off x="1393825" y="1341438"/>
            <a:ext cx="6356350" cy="237743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-342900" fontAlgn="base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Flow-based splitting</a:t>
            </a:r>
            <a:endParaRPr lang="en-US" altLang="zh-CN" sz="2400" b="1" strike="noStrike" noProof="1">
              <a:solidFill>
                <a:schemeClr val="tx1"/>
              </a:solidFill>
            </a:endParaRPr>
          </a:p>
          <a:p>
            <a:pPr marL="800100" lvl="1" indent="-342900" fontAlgn="base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</a:t>
            </a: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timeout</a:t>
            </a: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置为</a:t>
            </a: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大于</a:t>
            </a: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所有并行路径时延的</a:t>
            </a: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最大值</a:t>
            </a:r>
            <a:endParaRPr lang="zh-CN" altLang="en-US" sz="2000" strike="noStrike" noProof="1">
              <a:solidFill>
                <a:schemeClr val="tx1"/>
              </a:solidFill>
            </a:endParaRPr>
          </a:p>
          <a:p>
            <a:pPr marL="800100" lvl="1" indent="-342900" fontAlgn="base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更进一步，</a:t>
            </a: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timeout</a:t>
            </a: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可以设置为</a:t>
            </a: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大于</a:t>
            </a: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所有并行路径时延的最大值与最小值</a:t>
            </a:r>
            <a:r>
              <a:rPr lang="zh-CN" altLang="en-US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之差</a:t>
            </a:r>
            <a:endParaRPr lang="zh-CN" altLang="en-US" sz="2000" strike="noStrike" noProof="1">
              <a:solidFill>
                <a:schemeClr val="tx1"/>
              </a:solidFill>
            </a:endParaRPr>
          </a:p>
          <a:p>
            <a:pPr marL="800100" lvl="1" indent="-342900" fontAlgn="base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2000" strike="noStrike" noProof="1">
              <a:solidFill>
                <a:schemeClr val="tx1"/>
              </a:solidFill>
            </a:endParaRPr>
          </a:p>
        </p:txBody>
      </p:sp>
      <p:pic>
        <p:nvPicPr>
          <p:cNvPr id="209715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1913" y="3644900"/>
            <a:ext cx="6948487" cy="3070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/>
      <p:sp>
        <p:nvSpPr>
          <p:cNvPr id="1048667" name="文本框 42"/>
          <p:cNvSpPr txBox="1"/>
          <p:nvPr/>
        </p:nvSpPr>
        <p:spPr>
          <a:xfrm>
            <a:off x="714375" y="687388"/>
            <a:ext cx="2286000" cy="434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应用</a:t>
            </a:r>
            <a:endParaRPr lang="zh-CN" altLang="en-US" sz="2400" b="1" noProof="1">
              <a:solidFill>
                <a:schemeClr val="accent6"/>
              </a:solidFill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1048668" name="文本框 1"/>
          <p:cNvSpPr txBox="1"/>
          <p:nvPr/>
        </p:nvSpPr>
        <p:spPr>
          <a:xfrm>
            <a:off x="1393825" y="1341438"/>
            <a:ext cx="635635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不对称的负载均衡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Letflow</a:t>
            </a:r>
            <a:endParaRPr lang="en-US" altLang="zh-CN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9715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725" y="2636838"/>
            <a:ext cx="6456363" cy="3582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/>
      <p:sp>
        <p:nvSpPr>
          <p:cNvPr id="1048671" name="文本框 42"/>
          <p:cNvSpPr txBox="1"/>
          <p:nvPr/>
        </p:nvSpPr>
        <p:spPr>
          <a:xfrm>
            <a:off x="714375" y="687388"/>
            <a:ext cx="2286000" cy="434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应用</a:t>
            </a:r>
            <a:endParaRPr lang="zh-CN" altLang="en-US" sz="2400" b="1" noProof="1">
              <a:solidFill>
                <a:schemeClr val="accent6"/>
              </a:solidFill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1048672" name="文本框 1"/>
          <p:cNvSpPr txBox="1"/>
          <p:nvPr/>
        </p:nvSpPr>
        <p:spPr>
          <a:xfrm>
            <a:off x="1393825" y="1341438"/>
            <a:ext cx="635635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0" lvl="1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分布式拥塞感知负载均衡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CONGA</a:t>
            </a:r>
            <a:endParaRPr lang="en-US" altLang="zh-CN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9715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275" y="2349500"/>
            <a:ext cx="6532563" cy="4329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/>
      <p:sp>
        <p:nvSpPr>
          <p:cNvPr id="1048685" name="文本框 42"/>
          <p:cNvSpPr txBox="1"/>
          <p:nvPr/>
        </p:nvSpPr>
        <p:spPr>
          <a:xfrm>
            <a:off x="714375" y="687705"/>
            <a:ext cx="2708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K8s</a:t>
            </a:r>
            <a:r>
              <a:rPr lang="zh-CN" altLang="en-US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中的</a:t>
            </a:r>
            <a:r>
              <a:rPr lang="zh-CN" altLang="en-US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网络</a:t>
            </a:r>
            <a:endParaRPr lang="zh-CN" altLang="en-US" sz="2400" b="1" noProof="1">
              <a:solidFill>
                <a:schemeClr val="accent6"/>
              </a:solidFill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1048686" name="文本框 1"/>
          <p:cNvSpPr txBox="1"/>
          <p:nvPr/>
        </p:nvSpPr>
        <p:spPr>
          <a:xfrm>
            <a:off x="1043305" y="1148080"/>
            <a:ext cx="7585710" cy="13087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0" lvl="1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ra-pod 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network</a:t>
            </a:r>
            <a:endParaRPr lang="en-US" altLang="zh-CN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charset="0"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- pod</a:t>
            </a:r>
            <a:r>
              <a:rPr lang="zh-CN" altLang="en-US" sz="2400">
                <a:sym typeface="+mn-ea"/>
              </a:rPr>
              <a:t>内的</a:t>
            </a:r>
            <a:r>
              <a:rPr lang="en-US" altLang="zh-CN" sz="2400">
                <a:sym typeface="+mn-ea"/>
              </a:rPr>
              <a:t>container</a:t>
            </a:r>
            <a:r>
              <a:rPr lang="zh-CN" altLang="en-US" sz="2400">
                <a:sym typeface="+mn-ea"/>
              </a:rPr>
              <a:t>处在同一网络空间中，通过</a:t>
            </a:r>
            <a:r>
              <a:rPr lang="en-US" altLang="zh-CN" sz="2400">
                <a:sym typeface="+mn-ea"/>
              </a:rPr>
              <a:t>localhost</a:t>
            </a:r>
            <a:r>
              <a:rPr lang="zh-CN" altLang="en-US" sz="2400">
                <a:sym typeface="+mn-ea"/>
              </a:rPr>
              <a:t>就可以直接通</a:t>
            </a:r>
            <a:r>
              <a:rPr lang="zh-CN" altLang="en-US" sz="2400">
                <a:sym typeface="+mn-ea"/>
              </a:rPr>
              <a:t>信</a:t>
            </a:r>
            <a:endParaRPr lang="zh-CN" altLang="en-US" sz="2400">
              <a:sym typeface="+mn-ea"/>
            </a:endParaRPr>
          </a:p>
        </p:txBody>
      </p:sp>
      <p:pic>
        <p:nvPicPr>
          <p:cNvPr id="1740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0" y="2780665"/>
            <a:ext cx="4590415" cy="37477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/>
      <p:sp>
        <p:nvSpPr>
          <p:cNvPr id="1048685" name="文本框 42"/>
          <p:cNvSpPr txBox="1"/>
          <p:nvPr/>
        </p:nvSpPr>
        <p:spPr>
          <a:xfrm>
            <a:off x="714375" y="687705"/>
            <a:ext cx="3675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K8s</a:t>
            </a:r>
            <a:r>
              <a:rPr lang="zh-CN" altLang="en-US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中的</a:t>
            </a:r>
            <a:r>
              <a:rPr lang="zh-CN" altLang="en-US" sz="2400" b="1" noProof="1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+mj-lt"/>
              </a:rPr>
              <a:t>网络</a:t>
            </a:r>
            <a:endParaRPr lang="zh-CN" altLang="en-US" sz="2400" b="1" noProof="1">
              <a:solidFill>
                <a:schemeClr val="accent6"/>
              </a:solidFill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1048686" name="文本框 1"/>
          <p:cNvSpPr txBox="1"/>
          <p:nvPr/>
        </p:nvSpPr>
        <p:spPr>
          <a:xfrm>
            <a:off x="1043305" y="1148080"/>
            <a:ext cx="7585710" cy="902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0" lvl="1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inter-pod 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network</a:t>
            </a:r>
            <a:endParaRPr lang="en-US" altLang="zh-CN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charset="0"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- </a:t>
            </a:r>
            <a:r>
              <a:rPr lang="zh-CN" altLang="en-US" sz="2400">
                <a:sym typeface="+mn-ea"/>
              </a:rPr>
              <a:t>同一</a:t>
            </a:r>
            <a:r>
              <a:rPr lang="en-US" altLang="zh-CN" sz="2400">
                <a:sym typeface="+mn-ea"/>
              </a:rPr>
              <a:t>Node</a:t>
            </a:r>
            <a:r>
              <a:rPr lang="zh-CN" altLang="en-US" sz="2400">
                <a:sym typeface="+mn-ea"/>
              </a:rPr>
              <a:t>中</a:t>
            </a:r>
            <a:r>
              <a:rPr lang="en-US" altLang="zh-CN" sz="2400">
                <a:sym typeface="+mn-ea"/>
              </a:rPr>
              <a:t>pod</a:t>
            </a:r>
            <a:r>
              <a:rPr lang="zh-CN" altLang="en-US" sz="2400">
                <a:sym typeface="+mn-ea"/>
              </a:rPr>
              <a:t>的</a:t>
            </a:r>
            <a:r>
              <a:rPr lang="zh-CN" altLang="en-US" sz="2400">
                <a:sym typeface="+mn-ea"/>
              </a:rPr>
              <a:t>通信</a:t>
            </a:r>
            <a:endParaRPr lang="zh-CN" altLang="en-US" sz="2400">
              <a:sym typeface="+mn-ea"/>
            </a:endParaRPr>
          </a:p>
        </p:txBody>
      </p:sp>
      <p:pic>
        <p:nvPicPr>
          <p:cNvPr id="3686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265" y="2348865"/>
            <a:ext cx="5431790" cy="3754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324,&quot;width&quot;:8172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WPS 演示</Application>
  <PresentationFormat/>
  <Paragraphs>116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默认设计模板</vt:lpstr>
      <vt:lpstr>5_默认设计模板</vt:lpstr>
      <vt:lpstr>1_默认设计模板</vt:lpstr>
      <vt:lpstr>Flowlet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Flowlet</dc:title>
  <dc:creator>asus</dc:creator>
  <cp:lastModifiedBy>青年</cp:lastModifiedBy>
  <cp:revision>15</cp:revision>
  <dcterms:created xsi:type="dcterms:W3CDTF">2021-03-23T04:27:00Z</dcterms:created>
  <dcterms:modified xsi:type="dcterms:W3CDTF">2021-03-30T06:24:37Z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39CD390D390B4B208B9092565D875BC7</vt:lpwstr>
  </property>
</Properties>
</file>