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351" r:id="rId6"/>
    <p:sldId id="464" r:id="rId7"/>
    <p:sldId id="440" r:id="rId8"/>
    <p:sldId id="465" r:id="rId9"/>
    <p:sldId id="461" r:id="rId10"/>
    <p:sldId id="466" r:id="rId11"/>
    <p:sldId id="467" r:id="rId12"/>
    <p:sldId id="451" r:id="rId13"/>
    <p:sldId id="468" r:id="rId14"/>
    <p:sldId id="4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第一层：应用层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zh-CN" altLang="en-US"/>
              <a:t>第二层：容器编排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zh-CN" altLang="en-US"/>
              <a:t>第三层：</a:t>
            </a:r>
            <a:r>
              <a:rPr lang="en-US" altLang="zh-CN"/>
              <a:t>docker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Flannel </a:t>
            </a:r>
            <a:r>
              <a:rPr lang="zh-CN" altLang="en-US"/>
              <a:t>采用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457835"/>
            <a:ext cx="12019915" cy="1341755"/>
          </a:xfrm>
        </p:spPr>
        <p:txBody>
          <a:bodyPr>
            <a:normAutofit/>
          </a:bodyPr>
          <a:p>
            <a:r>
              <a:rPr lang="en-US" altLang="zh-CN"/>
              <a:t> Serverless </a:t>
            </a:r>
            <a:r>
              <a:rPr lang="zh-CN" altLang="en-US"/>
              <a:t>并发</a:t>
            </a:r>
            <a:r>
              <a:rPr lang="zh-CN" altLang="en-US"/>
              <a:t>性实验</a:t>
            </a:r>
            <a:endParaRPr lang="zh-CN" altLang="en-US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79959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065" y="6173470"/>
            <a:ext cx="146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2021/11/3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Particle vs Pod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124269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为什么不将一个突发并行应用放在一个</a:t>
            </a:r>
            <a:r>
              <a:rPr lang="en-US" altLang="zh-CN" sz="2400" b="1">
                <a:sym typeface="+mn-ea"/>
              </a:rPr>
              <a:t>pod</a:t>
            </a:r>
            <a:r>
              <a:rPr lang="zh-CN" altLang="en-US" sz="2400" b="1">
                <a:sym typeface="+mn-ea"/>
              </a:rPr>
              <a:t>中？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之前从调度方面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的理解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突发并行应用通常是由上千个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函数组成的并行任务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如果将突发并行应用放在一个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中太笨重，单个pod需要的资源是各个容器资源的总和，如果每台机器上剩余资源都比较少，很可能找不到合适的节点调度。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如果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Particle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要求放在同一个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中，也会面临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同样的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问题？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6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6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22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Particle vs Pod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124269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为什么不将一个突发并行应用放在一个</a:t>
            </a:r>
            <a:r>
              <a:rPr lang="en-US" altLang="zh-CN" sz="2400" b="1">
                <a:sym typeface="+mn-ea"/>
              </a:rPr>
              <a:t>pod</a:t>
            </a:r>
            <a:r>
              <a:rPr lang="zh-CN" altLang="en-US" sz="2400" b="1">
                <a:sym typeface="+mn-ea"/>
              </a:rPr>
              <a:t>中？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虽然论文中把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Particle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都放在了一个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，但是通过扩展可以放在不同的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，尽管性能会下降，但是提供了在资源不足情况下的解决方案；而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无法解决。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Particle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的优势更多体现在隔离性上：</a:t>
            </a:r>
            <a:r>
              <a:rPr lang="en-US" altLang="zh-CN" sz="2000">
                <a:sym typeface="+mn-ea"/>
              </a:rPr>
              <a:t>Pod</a:t>
            </a:r>
            <a:r>
              <a:rPr lang="zh-CN" altLang="en-US" sz="2000">
                <a:sym typeface="+mn-ea"/>
              </a:rPr>
              <a:t>中的</a:t>
            </a:r>
            <a:r>
              <a:rPr lang="en-US" altLang="zh-CN" sz="2000">
                <a:sym typeface="+mn-ea"/>
              </a:rPr>
              <a:t>container</a:t>
            </a:r>
            <a:r>
              <a:rPr lang="zh-CN" altLang="en-US" sz="2000">
                <a:sym typeface="+mn-ea"/>
              </a:rPr>
              <a:t>共享所有类型的命名空间，包括</a:t>
            </a:r>
            <a:r>
              <a:rPr lang="en-US" altLang="zh-CN" sz="2000">
                <a:sym typeface="+mn-ea"/>
              </a:rPr>
              <a:t>net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pid</a:t>
            </a:r>
            <a:r>
              <a:rPr lang="zh-CN" altLang="en-US" sz="2000">
                <a:sym typeface="+mn-ea"/>
              </a:rPr>
              <a:t>等六种命名空间；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Particle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container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只共享网络命名空间，提供其他命名空间的隔离，在一定程度上保证了安全隔离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性。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vHive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124269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i="1">
                <a:cs typeface="Arial" panose="020B0604020202020204" pitchFamily="34" charset="0"/>
                <a:sym typeface="+mn-ea"/>
              </a:rPr>
              <a:t>Benchmarking, Analysis, and Optimization of Serverless Function Snapshots ASPLOS’21</a:t>
            </a:r>
            <a:endParaRPr lang="en-US" altLang="zh-CN" sz="2400" i="1"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设计了测试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cold start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snapshot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（一种持久化方案）的开源软件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vHive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并发性</a:t>
            </a:r>
            <a:r>
              <a:rPr lang="zh-CN" altLang="en-US">
                <a:sym typeface="+mn-ea"/>
              </a:rPr>
              <a:t>实验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50000"/>
          </a:bodyPr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Serverless </a:t>
            </a:r>
            <a:r>
              <a:rPr lang="zh-CN" altLang="en-US" sz="4800" b="1">
                <a:cs typeface="Arial" panose="020B0604020202020204" pitchFamily="34" charset="0"/>
              </a:rPr>
              <a:t>平台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r>
              <a:rPr lang="en-US" sz="4800" b="1">
                <a:cs typeface="Arial" panose="020B0604020202020204" pitchFamily="34" charset="0"/>
              </a:rPr>
              <a:t>?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</a:t>
            </a:r>
            <a:r>
              <a:rPr lang="zh-CN" altLang="en-US" sz="4800" b="1">
                <a:cs typeface="Arial" panose="020B0604020202020204" pitchFamily="34" charset="0"/>
              </a:rPr>
              <a:t>网络方案</a:t>
            </a:r>
            <a:r>
              <a:rPr lang="en-US" sz="4800" b="1">
                <a:cs typeface="Arial" panose="020B0604020202020204" pitchFamily="34" charset="0"/>
              </a:rPr>
              <a:t>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</a:t>
            </a:r>
            <a:r>
              <a:rPr lang="en-US" altLang="zh-CN" sz="4800" b="1">
                <a:cs typeface="Arial" panose="020B0604020202020204" pitchFamily="34" charset="0"/>
                <a:sym typeface="+mn-ea"/>
              </a:rPr>
              <a:t>workload</a:t>
            </a:r>
            <a:r>
              <a:rPr lang="en-US" sz="4800" b="1">
                <a:cs typeface="Arial" panose="020B0604020202020204" pitchFamily="34" charset="0"/>
              </a:rPr>
              <a:t>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 </a:t>
            </a:r>
            <a:r>
              <a:rPr lang="zh-CN" altLang="en-US" sz="4800" b="1">
                <a:cs typeface="Arial" panose="020B0604020202020204" pitchFamily="34" charset="0"/>
                <a:sym typeface="+mn-ea"/>
              </a:rPr>
              <a:t>测试工具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4800" b="1">
                <a:cs typeface="Arial" panose="020B0604020202020204" pitchFamily="34" charset="0"/>
              </a:rPr>
              <a:t> </a:t>
            </a:r>
            <a:r>
              <a:rPr lang="en-US" altLang="zh-CN" sz="4800" b="1">
                <a:cs typeface="Arial" panose="020B0604020202020204" pitchFamily="34" charset="0"/>
              </a:rPr>
              <a:t>Particle vs pod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endParaRPr lang="zh-CN" altLang="en-US" sz="4800" b="1"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000" i="1">
                <a:cs typeface="Arial" panose="020B0604020202020204" pitchFamily="34" charset="0"/>
              </a:rPr>
              <a:t>[1] Agile Cold Starts for Scalable Serverless Hotcloud’19</a:t>
            </a:r>
            <a:endParaRPr lang="en-US" altLang="zh-CN" sz="3000" i="1"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000" i="1">
                <a:cs typeface="Arial" panose="020B0604020202020204" pitchFamily="34" charset="0"/>
              </a:rPr>
              <a:t>[2] Benchmarking, Analysis, and Optimization of Serverless </a:t>
            </a:r>
            <a:r>
              <a:rPr lang="en-US" altLang="zh-CN" sz="2570" i="1">
                <a:cs typeface="Arial" panose="020B0604020202020204" pitchFamily="34" charset="0"/>
              </a:rPr>
              <a:t>Function Snapshots ASPLOS’21</a:t>
            </a:r>
            <a:endParaRPr lang="en-US" altLang="zh-CN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280" y="5614035"/>
            <a:ext cx="452755" cy="459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Serverless Platform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201420"/>
            <a:ext cx="11203940" cy="5346065"/>
          </a:xfrm>
        </p:spPr>
        <p:txBody>
          <a:bodyPr>
            <a:normAutofit lnSpcReduction="10000"/>
          </a:bodyPr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595959"/>
                </a:solidFill>
              </a:rPr>
              <a:t> </a:t>
            </a:r>
            <a:r>
              <a:rPr lang="zh-CN" altLang="en-US" sz="2400" b="1">
                <a:solidFill>
                  <a:srgbClr val="595959"/>
                </a:solidFill>
              </a:rPr>
              <a:t>商业平台</a:t>
            </a:r>
            <a:endParaRPr lang="zh-CN" altLang="en-US" sz="2400" b="1">
              <a:solidFill>
                <a:srgbClr val="595959"/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AWS Lambda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微软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Azure Functions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Google Cloud Functions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IBM Cloud Function</a:t>
            </a:r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595959"/>
                </a:solidFill>
              </a:rPr>
              <a:t> </a:t>
            </a:r>
            <a:r>
              <a:rPr lang="zh-CN" altLang="en-US" sz="2400" b="1">
                <a:solidFill>
                  <a:srgbClr val="595959"/>
                </a:solidFill>
              </a:rPr>
              <a:t>开源平台</a:t>
            </a:r>
            <a:endParaRPr lang="zh-CN" altLang="en-US" sz="2400" b="1">
              <a:solidFill>
                <a:srgbClr val="595959"/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Apache Openwhisk                               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5.4k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Kubeless                                              6.8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Knative                                                4.1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OpenFaaS                                            20.6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endParaRPr lang="en-US" alt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rgbClr val="595959"/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3610610" y="4706620"/>
            <a:ext cx="497205" cy="1105535"/>
          </a:xfrm>
          <a:prstGeom prst="rightBrac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1660" y="4906010"/>
            <a:ext cx="2151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3">
                    <a:lumMod val="50000"/>
                  </a:schemeClr>
                </a:solidFill>
              </a:rPr>
              <a:t>面向</a:t>
            </a:r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</a:rPr>
              <a:t>K8s</a:t>
            </a:r>
            <a:r>
              <a:rPr lang="zh-CN" altLang="en-US" sz="2000" b="1">
                <a:solidFill>
                  <a:schemeClr val="accent3">
                    <a:lumMod val="50000"/>
                  </a:schemeClr>
                </a:solidFill>
              </a:rPr>
              <a:t>，以</a:t>
            </a:r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</a:rPr>
              <a:t>K8s</a:t>
            </a:r>
            <a:r>
              <a:rPr lang="zh-CN" altLang="en-US" sz="2000" b="1">
                <a:solidFill>
                  <a:schemeClr val="accent3">
                    <a:lumMod val="50000"/>
                  </a:schemeClr>
                </a:solidFill>
              </a:rPr>
              <a:t>集群为部署环境</a:t>
            </a:r>
            <a:endParaRPr lang="zh-CN" altLang="en-US" sz="20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7042150" y="4189730"/>
            <a:ext cx="245745" cy="24574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7042150" y="4660265"/>
            <a:ext cx="245745" cy="24574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7042150" y="5067300"/>
            <a:ext cx="245745" cy="24574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7042150" y="5474335"/>
            <a:ext cx="245745" cy="24574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Serverless Platform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201420"/>
            <a:ext cx="11203940" cy="5346065"/>
          </a:xfrm>
        </p:spPr>
        <p:txBody>
          <a:bodyPr>
            <a:normAutofit lnSpcReduction="10000"/>
          </a:bodyPr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595959"/>
                </a:solidFill>
              </a:rPr>
              <a:t>OpenFaaS</a:t>
            </a:r>
            <a:r>
              <a:rPr lang="zh-CN" altLang="en-US" sz="2400" b="1">
                <a:solidFill>
                  <a:srgbClr val="595959"/>
                </a:solidFill>
              </a:rPr>
              <a:t>框架</a:t>
            </a:r>
            <a:endParaRPr lang="zh-CN" altLang="en-US" sz="2400" b="1">
              <a:solidFill>
                <a:srgbClr val="595959"/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 descr="openfaas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006600"/>
            <a:ext cx="6140450" cy="3736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31380" y="2139950"/>
            <a:ext cx="4513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/>
              <a:t>OpenFaaS 主要是在K8s之上做了一些抽象的封装，</a:t>
            </a:r>
            <a:r>
              <a:rPr lang="zh-CN" altLang="en-US" b="1"/>
              <a:t>将事件驱动的函数或者微服务会构建成镜像，通过</a:t>
            </a:r>
            <a:r>
              <a:rPr lang="en-US" altLang="zh-CN" b="1"/>
              <a:t>K8s</a:t>
            </a:r>
            <a:r>
              <a:rPr lang="zh-CN" altLang="en-US" b="1"/>
              <a:t>进行编排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1"/>
              <a:t>workflow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b="1"/>
          </a:p>
        </p:txBody>
      </p:sp>
      <p:pic>
        <p:nvPicPr>
          <p:cNvPr id="9" name="图片 8" descr="61411417ly1fwtsgn1842j20ao07idg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35" y="3347085"/>
            <a:ext cx="4315460" cy="3035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890" y="5742940"/>
            <a:ext cx="566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 API Gateway</a:t>
            </a:r>
            <a:r>
              <a:rPr lang="zh-CN" altLang="en-US"/>
              <a:t>：收到请求</a:t>
            </a:r>
            <a:r>
              <a:rPr lang="zh-CN" altLang="en-US"/>
              <a:t>后路由到</a:t>
            </a:r>
            <a:r>
              <a:rPr lang="zh-CN" altLang="en-US"/>
              <a:t>对应函数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 Function Watchdog</a:t>
            </a:r>
            <a:r>
              <a:rPr lang="zh-CN" altLang="en-US"/>
              <a:t>：放置在每个容器</a:t>
            </a:r>
            <a:r>
              <a:rPr lang="zh-CN" altLang="en-US"/>
              <a:t>中监听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6561455" y="3933825"/>
            <a:ext cx="692150" cy="537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2287270"/>
            <a:ext cx="452755" cy="459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Serverless  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etwork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K8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Flannel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Calico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Weave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Docker S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warm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Docker Swarm overlay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Serverless  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etwork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501332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lannel 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680719-20200324141402070-875313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555" y="1313815"/>
            <a:ext cx="5781040" cy="553148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7815580" y="3823970"/>
            <a:ext cx="983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250430" y="3698240"/>
            <a:ext cx="669290" cy="243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0430" y="363982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etcd</a:t>
            </a:r>
            <a:endParaRPr lang="en-US" altLang="zh-CN"/>
          </a:p>
        </p:txBody>
      </p:sp>
      <p:cxnSp>
        <p:nvCxnSpPr>
          <p:cNvPr id="8" name="直接连接符 7"/>
          <p:cNvCxnSpPr>
            <a:endCxn id="7" idx="1"/>
          </p:cNvCxnSpPr>
          <p:nvPr/>
        </p:nvCxnSpPr>
        <p:spPr>
          <a:xfrm flipV="1">
            <a:off x="6243320" y="3823970"/>
            <a:ext cx="100711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24635" y="2075815"/>
            <a:ext cx="3043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采用</a:t>
            </a:r>
            <a:r>
              <a:rPr lang="en-US" altLang="zh-CN"/>
              <a:t>KV</a:t>
            </a:r>
            <a:r>
              <a:rPr lang="zh-CN" altLang="en-US">
                <a:sym typeface="+mn-ea"/>
              </a:rPr>
              <a:t>存储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映射</a:t>
            </a:r>
            <a:r>
              <a:rPr lang="zh-CN" altLang="en-US"/>
              <a:t>实现</a:t>
            </a:r>
            <a:r>
              <a:rPr lang="en-US" altLang="zh-CN"/>
              <a:t>Overlay</a:t>
            </a:r>
            <a:r>
              <a:rPr lang="zh-CN" altLang="en-US"/>
              <a:t>控制平面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采用</a:t>
            </a:r>
            <a:r>
              <a:rPr lang="en-US" altLang="zh-CN"/>
              <a:t>VXLAN</a:t>
            </a:r>
            <a:r>
              <a:rPr lang="zh-CN" altLang="en-US"/>
              <a:t>协议进行封装</a:t>
            </a:r>
            <a:r>
              <a:rPr lang="zh-CN" altLang="en-US"/>
              <a:t>转发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Workload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608330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特征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使用简单的、短时间运行的ALU密集函数(即轻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缓存和内存带宽)作为测试用例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并让大量函数并发运行。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设计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使用筛分法计算一个固定范围内的质数  HotCloud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’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19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30000"/>
              </a:lnSpc>
              <a:buFont typeface="Wingdings" panose="05000000000000000000" charset="0"/>
              <a:buChar char="ü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Measurement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608330"/>
            <a:ext cx="10968990" cy="615886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Container and network namespace creation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30000"/>
              </a:lnSpc>
              <a:buFont typeface="Wingdings" panose="05000000000000000000" charset="0"/>
              <a:buChar char="ü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775" y="2485390"/>
            <a:ext cx="5588000" cy="384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35" y="2132965"/>
            <a:ext cx="5537200" cy="4301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Measurement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313815"/>
            <a:ext cx="10968990" cy="5453380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工具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端到端时延：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 Netperf</a:t>
            </a:r>
            <a:endParaRPr lang="en-US" altLang="zh-CN" sz="21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ockperf</a:t>
            </a:r>
            <a:endParaRPr lang="en-US" altLang="zh-CN" sz="21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 Sparky</a:t>
            </a: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  <a:endParaRPr lang="en-US" altLang="zh-CN" sz="21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endParaRPr lang="en-US" altLang="zh-CN" sz="21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 breakdown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(container startup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network startup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app run)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en-US" altLang="zh-CN" sz="21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使用Docker守护进程生成的Docker日志来验证启动时间</a:t>
            </a:r>
            <a:endParaRPr lang="en-US" altLang="zh-CN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>
              <a:lnSpc>
                <a:spcPct val="130000"/>
              </a:lnSpc>
              <a:buFont typeface="Wingdings" panose="05000000000000000000" charset="0"/>
              <a:buChar char="n"/>
            </a:pPr>
            <a:endParaRPr lang="en-US" altLang="zh-CN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5904,&quot;width&quot;:8592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演示</Application>
  <PresentationFormat>宽屏</PresentationFormat>
  <Paragraphs>130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 Serverless 并发性实验</vt:lpstr>
      <vt:lpstr>并发性实验</vt:lpstr>
      <vt:lpstr>Serverless Platform </vt:lpstr>
      <vt:lpstr>Serverless Platform </vt:lpstr>
      <vt:lpstr>Serverless  Network </vt:lpstr>
      <vt:lpstr>Serverless  Network </vt:lpstr>
      <vt:lpstr>Workload </vt:lpstr>
      <vt:lpstr>Measurement </vt:lpstr>
      <vt:lpstr>Measurement </vt:lpstr>
      <vt:lpstr>Particle vs Pod </vt:lpstr>
      <vt:lpstr>Particle vs Pod </vt:lpstr>
      <vt:lpstr>vHive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234</cp:revision>
  <dcterms:created xsi:type="dcterms:W3CDTF">2019-06-19T02:08:00Z</dcterms:created>
  <dcterms:modified xsi:type="dcterms:W3CDTF">2021-11-05T01:42:54Z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93D7152125914316B0811F20D1CF68DB</vt:lpwstr>
  </property>
</Properties>
</file>