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537" r:id="rId5"/>
    <p:sldId id="53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数据分析应用的</a:t>
            </a:r>
            <a:r>
              <a:rPr lang="en-US" altLang="zh-CN"/>
              <a:t>I/O</a:t>
            </a:r>
            <a:r>
              <a:rPr lang="zh-CN" altLang="en-US"/>
              <a:t>时延问题以及初步的解决</a:t>
            </a:r>
            <a:r>
              <a:rPr lang="zh-CN" altLang="en-US"/>
              <a:t>方案</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接下来是带宽，测试表明目前网络带宽和存储</a:t>
            </a:r>
            <a:r>
              <a:rPr lang="en-US" altLang="zh-CN">
                <a:sym typeface="+mn-ea"/>
              </a:rPr>
              <a:t>I/O</a:t>
            </a:r>
            <a:r>
              <a:rPr lang="zh-CN" altLang="en-US">
                <a:sym typeface="+mn-ea"/>
              </a:rPr>
              <a:t>差距很小，写入</a:t>
            </a:r>
            <a:r>
              <a:rPr lang="en-US" altLang="zh-CN">
                <a:sym typeface="+mn-ea"/>
              </a:rPr>
              <a:t>S3</a:t>
            </a:r>
            <a:r>
              <a:rPr lang="zh-CN" altLang="en-US">
                <a:sym typeface="+mn-ea"/>
              </a:rPr>
              <a:t>的速度已经比写入单个</a:t>
            </a:r>
            <a:r>
              <a:rPr lang="en-US" altLang="zh-CN">
                <a:sym typeface="+mn-ea"/>
              </a:rPr>
              <a:t>SSD</a:t>
            </a:r>
            <a:r>
              <a:rPr lang="zh-CN" altLang="en-US">
                <a:sym typeface="+mn-ea"/>
              </a:rPr>
              <a:t>要快</a:t>
            </a:r>
            <a:r>
              <a:rPr lang="zh-CN" altLang="en-US">
                <a:sym typeface="+mn-ea"/>
              </a:rPr>
              <a:t>了</a:t>
            </a:r>
            <a:endParaRPr lang="zh-CN" altLang="en-US">
              <a:sym typeface="+mn-ea"/>
            </a:endParaRPr>
          </a:p>
          <a:p>
            <a:r>
              <a:rPr lang="en-US" altLang="zh-CN">
                <a:sym typeface="+mn-ea"/>
              </a:rPr>
              <a:t>- </a:t>
            </a:r>
            <a:r>
              <a:rPr lang="zh-CN" altLang="en-US">
                <a:sym typeface="+mn-ea"/>
              </a:rPr>
              <a:t>但是</a:t>
            </a:r>
            <a:r>
              <a:rPr lang="en-US" altLang="zh-CN">
                <a:sym typeface="+mn-ea"/>
              </a:rPr>
              <a:t>S3</a:t>
            </a:r>
            <a:r>
              <a:rPr lang="zh-CN" altLang="en-US">
                <a:sym typeface="+mn-ea"/>
              </a:rPr>
              <a:t>的请求吞吐量是有限制的，对于</a:t>
            </a:r>
            <a:r>
              <a:rPr lang="en-US" altLang="zh-CN">
                <a:sym typeface="+mn-ea"/>
              </a:rPr>
              <a:t>10KB</a:t>
            </a:r>
            <a:r>
              <a:rPr lang="zh-CN" altLang="en-US">
                <a:sym typeface="+mn-ea"/>
              </a:rPr>
              <a:t>的文件，</a:t>
            </a:r>
            <a:r>
              <a:rPr lang="en-US" altLang="zh-CN">
                <a:sym typeface="+mn-ea"/>
              </a:rPr>
              <a:t>S3</a:t>
            </a:r>
            <a:r>
              <a:rPr lang="zh-CN" altLang="en-US">
                <a:sym typeface="+mn-ea"/>
              </a:rPr>
              <a:t>的</a:t>
            </a:r>
            <a:r>
              <a:rPr lang="en-US" altLang="zh-CN">
                <a:sym typeface="+mn-ea"/>
              </a:rPr>
              <a:t>IOPS</a:t>
            </a:r>
            <a:r>
              <a:rPr lang="zh-CN" altLang="en-US">
                <a:sym typeface="+mn-ea"/>
              </a:rPr>
              <a:t>只能到达</a:t>
            </a:r>
            <a:r>
              <a:rPr lang="en-US" altLang="zh-CN">
                <a:sym typeface="+mn-ea"/>
              </a:rPr>
              <a:t>6000</a:t>
            </a:r>
            <a:r>
              <a:rPr lang="zh-CN" altLang="en-US">
                <a:sym typeface="+mn-ea"/>
              </a:rPr>
              <a:t>，而</a:t>
            </a:r>
            <a:r>
              <a:rPr lang="en-US" altLang="zh-CN">
                <a:sym typeface="+mn-ea"/>
              </a:rPr>
              <a:t>redis</a:t>
            </a:r>
            <a:r>
              <a:rPr lang="zh-CN" altLang="en-US">
                <a:sym typeface="+mn-ea"/>
              </a:rPr>
              <a:t>高出了两个数量级，也就是说</a:t>
            </a:r>
            <a:r>
              <a:rPr lang="en-US" altLang="zh-CN">
                <a:sym typeface="+mn-ea"/>
              </a:rPr>
              <a:t>S3</a:t>
            </a:r>
            <a:r>
              <a:rPr lang="zh-CN" altLang="en-US">
                <a:sym typeface="+mn-ea"/>
              </a:rPr>
              <a:t>对小文件的读写不支持较高的</a:t>
            </a:r>
            <a:r>
              <a:rPr lang="zh-CN" altLang="en-US">
                <a:sym typeface="+mn-ea"/>
              </a:rPr>
              <a:t>吞吐率</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design</a:t>
            </a:r>
            <a:endParaRPr lang="en-US" altLang="zh-CN"/>
          </a:p>
          <a:p>
            <a:r>
              <a:rPr lang="en-US" altLang="zh-CN"/>
              <a:t>- </a:t>
            </a:r>
            <a:r>
              <a:rPr lang="zh-CN" altLang="en-US"/>
              <a:t>采用应用感知的传输方式，根据</a:t>
            </a:r>
            <a:r>
              <a:rPr lang="en-US" altLang="zh-CN"/>
              <a:t>DAG</a:t>
            </a:r>
            <a:r>
              <a:rPr lang="zh-CN" altLang="en-US"/>
              <a:t>图的参数自适应的选择三种数据传输</a:t>
            </a:r>
            <a:r>
              <a:rPr lang="zh-CN" altLang="en-US"/>
              <a:t>方式</a:t>
            </a:r>
            <a:endParaRPr lang="zh-CN" altLang="en-US"/>
          </a:p>
          <a:p>
            <a:endParaRPr lang="en-US" altLang="zh-CN"/>
          </a:p>
          <a:p>
            <a:r>
              <a:rPr lang="en-US" altLang="zh-CN"/>
              <a:t>- </a:t>
            </a:r>
            <a:r>
              <a:rPr lang="zh-CN" altLang="en-US"/>
              <a:t>根据用户提供的应用DAG和不同大小的输入，训练出输入规模到DAG参数的映射；</a:t>
            </a:r>
            <a:endParaRPr lang="zh-CN" altLang="en-US"/>
          </a:p>
          <a:p>
            <a:r>
              <a:rPr lang="en-US" altLang="zh-CN"/>
              <a:t>- </a:t>
            </a:r>
            <a:r>
              <a:rPr lang="zh-CN" altLang="en-US"/>
              <a:t>当新的输入到达时，根据训练模型确定每个函数的最佳位置以及相邻函数间的最佳传输方式。</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 I/O latency Issue </a:t>
            </a:r>
            <a:r>
              <a:rPr lang="en-US" dirty="0">
                <a:sym typeface="+mn-ea"/>
              </a:rPr>
              <a:t>of Serverless </a:t>
            </a:r>
            <a:br>
              <a:rPr lang="en-US" dirty="0">
                <a:sym typeface="+mn-ea"/>
              </a:rPr>
            </a:br>
            <a:r>
              <a:rPr lang="en-US" dirty="0"/>
              <a:t>Data Analytics</a:t>
            </a:r>
            <a:endParaRPr lang="en-US" dirty="0"/>
          </a:p>
        </p:txBody>
      </p:sp>
      <p:sp>
        <p:nvSpPr>
          <p:cNvPr id="3" name="文本框 2"/>
          <p:cNvSpPr txBox="1"/>
          <p:nvPr/>
        </p:nvSpPr>
        <p:spPr>
          <a:xfrm>
            <a:off x="5121275" y="495554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2021.3.3</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Remote storage characteristics</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a:t>
            </a:r>
            <a:r>
              <a:rPr lang="en-US" altLang="zh-CN" sz="2200">
                <a:uFillTx/>
                <a:latin typeface="等线" panose="02010600030101010101" charset="-122"/>
                <a:sym typeface="+mn-ea"/>
              </a:rPr>
              <a:t>B</a:t>
            </a:r>
            <a:r>
              <a:rPr lang="en-US" altLang="zh-CN" sz="2200">
                <a:uFillTx/>
                <a:latin typeface="等线" panose="02010600030101010101" charset="-122"/>
                <a:sym typeface="+mn-ea"/>
              </a:rPr>
              <a:t>andwith</a:t>
            </a:r>
            <a:endParaRPr lang="en-US" altLang="zh-CN" sz="2200">
              <a:solidFill>
                <a:schemeClr val="tx1"/>
              </a:solidFill>
              <a:uFillTx/>
              <a:latin typeface="等线" panose="02010600030101010101" charset="-122"/>
            </a:endParaRPr>
          </a:p>
          <a:p>
            <a:pPr lvl="2"/>
            <a:r>
              <a:rPr lang="en-US" altLang="zh-CN" sz="2200">
                <a:uFillTx/>
                <a:latin typeface="等线" panose="02010600030101010101" charset="-122"/>
                <a:sym typeface="+mn-ea"/>
              </a:rPr>
              <a:t> the gap between network bandwidth and storage I/O bandwidth i</a:t>
            </a:r>
            <a:r>
              <a:rPr lang="en-US" altLang="zh-CN" sz="2200">
                <a:uFillTx/>
                <a:latin typeface="等线" panose="02010600030101010101" charset="-122"/>
                <a:sym typeface="+mn-ea"/>
              </a:rPr>
              <a:t>s narrowing</a:t>
            </a:r>
            <a:endParaRPr lang="en-US" altLang="zh-CN" sz="2200">
              <a:solidFill>
                <a:schemeClr val="tx1"/>
              </a:solidFill>
              <a:uFillTx/>
              <a:latin typeface="等线" panose="02010600030101010101" charset="-122"/>
            </a:endParaRPr>
          </a:p>
          <a:p>
            <a:pPr marL="457200" lvl="1" indent="0"/>
            <a:endParaRPr lang="en-US" altLang="zh-CN">
              <a:solidFill>
                <a:schemeClr val="tx1"/>
              </a:solidFill>
              <a:uFillTx/>
              <a:latin typeface="等线" panose="02010600030101010101" charset="-122"/>
            </a:endParaRPr>
          </a:p>
          <a:p>
            <a:pPr marL="457200" lvl="1" indent="0"/>
            <a:endParaRPr lang="en-US" altLang="zh-CN">
              <a:solidFill>
                <a:schemeClr val="tx1"/>
              </a:solidFill>
              <a:uFillTx/>
              <a:latin typeface="等线" panose="02010600030101010101" charset="-122"/>
            </a:endParaRPr>
          </a:p>
          <a:p>
            <a:pPr marL="457200" lvl="1" indent="0">
              <a:buNone/>
            </a:pP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Cost</a:t>
            </a:r>
            <a:endParaRPr lang="en-US" altLang="zh-CN">
              <a:solidFill>
                <a:schemeClr val="tx1"/>
              </a:solidFill>
              <a:uFillTx/>
              <a:latin typeface="等线" panose="02010600030101010101" charset="-122"/>
            </a:endParaRPr>
          </a:p>
        </p:txBody>
      </p:sp>
      <p:graphicFrame>
        <p:nvGraphicFramePr>
          <p:cNvPr id="4" name="表格 2"/>
          <p:cNvGraphicFramePr>
            <a:graphicFrameLocks noGrp="1"/>
          </p:cNvGraphicFramePr>
          <p:nvPr>
            <p:custDataLst>
              <p:tags r:id="rId1"/>
            </p:custDataLst>
          </p:nvPr>
        </p:nvGraphicFramePr>
        <p:xfrm>
          <a:off x="1920875" y="2822575"/>
          <a:ext cx="9432925" cy="899160"/>
        </p:xfrm>
        <a:graphic>
          <a:graphicData uri="http://schemas.openxmlformats.org/drawingml/2006/table">
            <a:tbl>
              <a:tblPr firstRow="1" bandRow="1">
                <a:tableStyleId>{5C22544A-7EE6-4342-B048-85BDC9FD1C3A}</a:tableStyleId>
              </a:tblPr>
              <a:tblGrid>
                <a:gridCol w="2090420"/>
                <a:gridCol w="2050415"/>
                <a:gridCol w="2004695"/>
                <a:gridCol w="2317115"/>
                <a:gridCol w="970280"/>
              </a:tblGrid>
              <a:tr h="454025">
                <a:tc>
                  <a:txBody>
                    <a:bodyPr/>
                    <a:p>
                      <a:r>
                        <a:rPr lang="en-US" altLang="zh-CN" dirty="0"/>
                        <a:t>Storage Medium </a:t>
                      </a:r>
                      <a:endParaRPr lang="en-US" altLang="zh-CN" dirty="0"/>
                    </a:p>
                  </a:txBody>
                  <a:tcPr/>
                </a:tc>
                <a:tc>
                  <a:txBody>
                    <a:bodyPr/>
                    <a:p>
                      <a:pPr algn="ctr"/>
                      <a:r>
                        <a:rPr lang="en-US" altLang="zh-CN" sz="1800" dirty="0">
                          <a:sym typeface="+mn-ea"/>
                        </a:rPr>
                        <a:t>SSD on c3.8xlarge</a:t>
                      </a:r>
                      <a:endParaRPr lang="en-US" altLang="zh-CN" dirty="0"/>
                    </a:p>
                  </a:txBody>
                  <a:tcPr/>
                </a:tc>
                <a:tc>
                  <a:txBody>
                    <a:bodyPr/>
                    <a:p>
                      <a:pPr algn="ctr">
                        <a:buNone/>
                      </a:pPr>
                      <a:r>
                        <a:rPr lang="en-US" altLang="zh-CN" sz="1800" dirty="0">
                          <a:sym typeface="+mn-ea"/>
                        </a:rPr>
                        <a:t>SSD on i2.8xlarge </a:t>
                      </a:r>
                      <a:endParaRPr lang="zh-CN" altLang="en-US" dirty="0"/>
                    </a:p>
                  </a:txBody>
                  <a:tcPr/>
                </a:tc>
                <a:tc>
                  <a:txBody>
                    <a:bodyPr/>
                    <a:p>
                      <a:pPr algn="ctr">
                        <a:buNone/>
                      </a:pPr>
                      <a:r>
                        <a:rPr lang="en-US" altLang="zh-CN" sz="1800" dirty="0">
                          <a:sym typeface="+mn-ea"/>
                        </a:rPr>
                        <a:t>4 SSDs on i2.8xlarge </a:t>
                      </a:r>
                      <a:endParaRPr lang="zh-CN" altLang="en-US" dirty="0"/>
                    </a:p>
                  </a:txBody>
                  <a:tcPr/>
                </a:tc>
                <a:tc>
                  <a:txBody>
                    <a:bodyPr/>
                    <a:p>
                      <a:pPr algn="ctr">
                        <a:buNone/>
                      </a:pPr>
                      <a:r>
                        <a:rPr lang="en-US" altLang="zh-CN" sz="1800" dirty="0">
                          <a:sym typeface="+mn-ea"/>
                        </a:rPr>
                        <a:t>S3 </a:t>
                      </a:r>
                      <a:endParaRPr lang="zh-CN" altLang="en-US" dirty="0"/>
                    </a:p>
                  </a:txBody>
                  <a:tcPr/>
                </a:tc>
              </a:tr>
              <a:tr h="445135">
                <a:tc>
                  <a:txBody>
                    <a:bodyPr/>
                    <a:p>
                      <a:r>
                        <a:rPr lang="en-US" altLang="zh-CN" dirty="0"/>
                        <a:t>Write Speed (MB/s)</a:t>
                      </a:r>
                      <a:endParaRPr lang="en-US" altLang="zh-CN" dirty="0"/>
                    </a:p>
                  </a:txBody>
                  <a:tcPr/>
                </a:tc>
                <a:tc>
                  <a:txBody>
                    <a:bodyPr/>
                    <a:p>
                      <a:pPr algn="ctr"/>
                      <a:r>
                        <a:rPr lang="en-US" altLang="zh-CN" dirty="0"/>
                        <a:t>208.73</a:t>
                      </a:r>
                      <a:endParaRPr lang="en-US" altLang="zh-CN" dirty="0"/>
                    </a:p>
                  </a:txBody>
                  <a:tcPr/>
                </a:tc>
                <a:tc>
                  <a:txBody>
                    <a:bodyPr/>
                    <a:p>
                      <a:pPr algn="ctr">
                        <a:buNone/>
                      </a:pPr>
                      <a:r>
                        <a:rPr lang="en-US" altLang="zh-CN" sz="1800" dirty="0">
                          <a:sym typeface="+mn-ea"/>
                        </a:rPr>
                        <a:t> 460.36 </a:t>
                      </a:r>
                      <a:endParaRPr lang="en-US" altLang="zh-CN" dirty="0"/>
                    </a:p>
                  </a:txBody>
                  <a:tcPr/>
                </a:tc>
                <a:tc>
                  <a:txBody>
                    <a:bodyPr/>
                    <a:p>
                      <a:pPr algn="ctr">
                        <a:buNone/>
                      </a:pPr>
                      <a:r>
                        <a:rPr lang="en-US" altLang="zh-CN" sz="1800" dirty="0">
                          <a:sym typeface="+mn-ea"/>
                        </a:rPr>
                        <a:t>1768.04 </a:t>
                      </a:r>
                      <a:endParaRPr lang="zh-CN" altLang="en-US" dirty="0"/>
                    </a:p>
                  </a:txBody>
                  <a:tcPr/>
                </a:tc>
                <a:tc>
                  <a:txBody>
                    <a:bodyPr/>
                    <a:p>
                      <a:pPr>
                        <a:buNone/>
                      </a:pPr>
                      <a:r>
                        <a:rPr lang="en-US" altLang="zh-CN" sz="1800" dirty="0">
                          <a:sym typeface="+mn-ea"/>
                        </a:rPr>
                        <a:t>501.13 </a:t>
                      </a:r>
                      <a:endParaRPr lang="zh-CN" altLang="en-US" dirty="0"/>
                    </a:p>
                  </a:txBody>
                  <a:tcPr/>
                </a:tc>
              </a:tr>
            </a:tbl>
          </a:graphicData>
        </a:graphic>
      </p:graphicFrame>
      <p:graphicFrame>
        <p:nvGraphicFramePr>
          <p:cNvPr id="8" name="表格 2"/>
          <p:cNvGraphicFramePr>
            <a:graphicFrameLocks noGrp="1"/>
          </p:cNvGraphicFramePr>
          <p:nvPr>
            <p:custDataLst>
              <p:tags r:id="rId2"/>
            </p:custDataLst>
          </p:nvPr>
        </p:nvGraphicFramePr>
        <p:xfrm>
          <a:off x="3177540" y="4750435"/>
          <a:ext cx="6145530" cy="1102360"/>
        </p:xfrm>
        <a:graphic>
          <a:graphicData uri="http://schemas.openxmlformats.org/drawingml/2006/table">
            <a:tbl>
              <a:tblPr firstRow="1" bandRow="1">
                <a:tableStyleId>{5C22544A-7EE6-4342-B048-85BDC9FD1C3A}</a:tableStyleId>
              </a:tblPr>
              <a:tblGrid>
                <a:gridCol w="2090420"/>
                <a:gridCol w="2050415"/>
                <a:gridCol w="2004695"/>
              </a:tblGrid>
              <a:tr h="367665">
                <a:tc>
                  <a:txBody>
                    <a:bodyPr/>
                    <a:p>
                      <a:pPr algn="ctr"/>
                      <a:r>
                        <a:rPr lang="en-US" altLang="zh-CN" dirty="0"/>
                        <a:t> Service</a:t>
                      </a:r>
                      <a:endParaRPr lang="en-US" altLang="zh-CN" dirty="0"/>
                    </a:p>
                  </a:txBody>
                  <a:tcPr/>
                </a:tc>
                <a:tc>
                  <a:txBody>
                    <a:bodyPr/>
                    <a:p>
                      <a:pPr algn="ctr"/>
                      <a:r>
                        <a:rPr lang="en-US" altLang="zh-CN" dirty="0"/>
                        <a:t>$/Mo/GB </a:t>
                      </a:r>
                      <a:endParaRPr lang="en-US" altLang="zh-CN" dirty="0"/>
                    </a:p>
                  </a:txBody>
                  <a:tcPr/>
                </a:tc>
                <a:tc>
                  <a:txBody>
                    <a:bodyPr/>
                    <a:p>
                      <a:pPr algn="ctr">
                        <a:buNone/>
                      </a:pPr>
                      <a:r>
                        <a:rPr lang="en-US" altLang="zh-CN" sz="1800" dirty="0">
                          <a:sym typeface="+mn-ea"/>
                        </a:rPr>
                        <a:t>$/million writes</a:t>
                      </a:r>
                      <a:r>
                        <a:rPr lang="en-US" altLang="zh-CN" sz="1800" dirty="0">
                          <a:sym typeface="+mn-ea"/>
                        </a:rPr>
                        <a:t> </a:t>
                      </a:r>
                      <a:endParaRPr lang="zh-CN" altLang="en-US" dirty="0"/>
                    </a:p>
                  </a:txBody>
                  <a:tcPr/>
                </a:tc>
              </a:tr>
              <a:tr h="358775">
                <a:tc>
                  <a:txBody>
                    <a:bodyPr/>
                    <a:p>
                      <a:pPr algn="ctr"/>
                      <a:r>
                        <a:rPr lang="en-US" altLang="zh-CN" dirty="0"/>
                        <a:t>S3</a:t>
                      </a:r>
                      <a:endParaRPr lang="en-US" altLang="zh-CN" dirty="0"/>
                    </a:p>
                  </a:txBody>
                  <a:tcPr/>
                </a:tc>
                <a:tc>
                  <a:txBody>
                    <a:bodyPr/>
                    <a:p>
                      <a:pPr algn="ctr"/>
                      <a:r>
                        <a:rPr lang="en-US" altLang="zh-CN" dirty="0"/>
                        <a:t>0.023</a:t>
                      </a:r>
                      <a:endParaRPr lang="en-US" altLang="zh-CN" dirty="0"/>
                    </a:p>
                  </a:txBody>
                  <a:tcPr/>
                </a:tc>
                <a:tc>
                  <a:txBody>
                    <a:bodyPr/>
                    <a:p>
                      <a:pPr algn="ctr">
                        <a:buNone/>
                      </a:pPr>
                      <a:r>
                        <a:rPr lang="en-US" altLang="zh-CN" sz="1800" dirty="0">
                          <a:sym typeface="+mn-ea"/>
                        </a:rPr>
                        <a:t> 5 </a:t>
                      </a:r>
                      <a:endParaRPr lang="en-US" altLang="zh-CN" dirty="0"/>
                    </a:p>
                  </a:txBody>
                  <a:tcPr/>
                </a:tc>
              </a:tr>
              <a:tr h="368935">
                <a:tc>
                  <a:txBody>
                    <a:bodyPr/>
                    <a:p>
                      <a:pPr algn="ctr">
                        <a:buNone/>
                      </a:pPr>
                      <a:r>
                        <a:rPr lang="en-US" altLang="zh-CN" dirty="0"/>
                        <a:t>Redis</a:t>
                      </a:r>
                      <a:endParaRPr lang="en-US" altLang="zh-CN" dirty="0"/>
                    </a:p>
                  </a:txBody>
                  <a:tcPr/>
                </a:tc>
                <a:tc>
                  <a:txBody>
                    <a:bodyPr/>
                    <a:p>
                      <a:pPr algn="ctr">
                        <a:buNone/>
                      </a:pPr>
                      <a:r>
                        <a:rPr lang="en-US" altLang="zh-CN" dirty="0"/>
                        <a:t>7.9</a:t>
                      </a:r>
                      <a:endParaRPr lang="en-US" altLang="zh-CN" dirty="0"/>
                    </a:p>
                  </a:txBody>
                  <a:tcPr/>
                </a:tc>
                <a:tc>
                  <a:txBody>
                    <a:bodyPr/>
                    <a:p>
                      <a:pPr algn="ctr">
                        <a:buNone/>
                      </a:pPr>
                      <a:r>
                        <a:rPr lang="en-US" altLang="zh-CN" dirty="0"/>
                        <a:t>-</a:t>
                      </a:r>
                      <a:endParaRPr lang="en-US" altLang="zh-CN" dirty="0"/>
                    </a:p>
                  </a:txBody>
                  <a:tcPr/>
                </a:tc>
              </a:tr>
            </a:tbl>
          </a:graphicData>
        </a:graphic>
      </p:graphicFrame>
      <p:sp>
        <p:nvSpPr>
          <p:cNvPr id="9" name="文本框 8"/>
          <p:cNvSpPr txBox="1"/>
          <p:nvPr/>
        </p:nvSpPr>
        <p:spPr>
          <a:xfrm>
            <a:off x="3046095" y="5912485"/>
            <a:ext cx="6564630"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Cloud storage cost from major providers (Feb 2019)</a:t>
            </a:r>
            <a:r>
              <a:rPr lang="en-US" altLang="zh-CN" baseline="30000">
                <a:latin typeface="微软雅黑" panose="020B0503020204020204" charset="-122"/>
                <a:ea typeface="微软雅黑" panose="020B0503020204020204" charset="-122"/>
              </a:rPr>
              <a:t>[3]</a:t>
            </a:r>
            <a:endParaRPr lang="en-US" altLang="zh-CN" baseline="30000">
              <a:latin typeface="微软雅黑" panose="020B0503020204020204" charset="-122"/>
              <a:ea typeface="微软雅黑" panose="020B0503020204020204" charset="-122"/>
            </a:endParaRPr>
          </a:p>
        </p:txBody>
      </p:sp>
      <p:sp>
        <p:nvSpPr>
          <p:cNvPr id="10" name="文本框 9"/>
          <p:cNvSpPr txBox="1"/>
          <p:nvPr/>
        </p:nvSpPr>
        <p:spPr>
          <a:xfrm>
            <a:off x="0" y="6274435"/>
            <a:ext cx="11722735" cy="583565"/>
          </a:xfrm>
          <a:prstGeom prst="rect">
            <a:avLst/>
          </a:prstGeom>
          <a:noFill/>
        </p:spPr>
        <p:txBody>
          <a:bodyPr wrap="square" rtlCol="0">
            <a:spAutoFit/>
          </a:bodyPr>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sym typeface="+mn-ea"/>
            </a:endParaRPr>
          </a:p>
          <a:p>
            <a:r>
              <a:rPr lang="en-US" altLang="zh-CN" sz="1600">
                <a:solidFill>
                  <a:schemeClr val="bg2">
                    <a:lumMod val="50000"/>
                  </a:schemeClr>
                </a:solidFill>
                <a:sym typeface="+mn-ea"/>
              </a:rPr>
              <a:t>[4] Occupy the Cloud: Distributed Computing for the 99%  SoCC ’17</a:t>
            </a:r>
            <a:endParaRPr lang="en-US" altLang="zh-CN" sz="1600">
              <a:solidFill>
                <a:schemeClr val="bg2">
                  <a:lumMod val="50000"/>
                </a:schemeClr>
              </a:solidFill>
              <a:sym typeface="+mn-ea"/>
            </a:endParaRPr>
          </a:p>
        </p:txBody>
      </p:sp>
      <p:sp>
        <p:nvSpPr>
          <p:cNvPr id="11" name="文本框 10"/>
          <p:cNvSpPr txBox="1"/>
          <p:nvPr/>
        </p:nvSpPr>
        <p:spPr>
          <a:xfrm>
            <a:off x="2031365" y="3848735"/>
            <a:ext cx="9211945"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Comparison of single-machine write bandwidth to instance</a:t>
            </a:r>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local SSD and</a:t>
            </a:r>
            <a:r>
              <a:rPr lang="en-US" altLang="zh-CN" b="1">
                <a:latin typeface="微软雅黑" panose="020B0503020204020204" charset="-122"/>
                <a:ea typeface="微软雅黑" panose="020B0503020204020204" charset="-122"/>
              </a:rPr>
              <a:t> S3</a:t>
            </a:r>
            <a:r>
              <a:rPr lang="en-US" altLang="zh-CN" baseline="30000">
                <a:latin typeface="微软雅黑" panose="020B0503020204020204" charset="-122"/>
                <a:ea typeface="微软雅黑" panose="020B0503020204020204" charset="-122"/>
              </a:rPr>
              <a:t>[4]</a:t>
            </a:r>
            <a:endParaRPr lang="en-US" altLang="zh-CN" baseline="300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Application-aware Data Passing</a:t>
            </a:r>
            <a:r>
              <a:rPr lang="en-US" altLang="zh-CN" baseline="30000"/>
              <a:t>[7]</a:t>
            </a:r>
            <a:endParaRPr lang="zh-CN" altLang="en-US" baseline="30000"/>
          </a:p>
        </p:txBody>
      </p:sp>
      <p:sp>
        <p:nvSpPr>
          <p:cNvPr id="3" name="内容占位符 2"/>
          <p:cNvSpPr>
            <a:spLocks noGrp="1"/>
          </p:cNvSpPr>
          <p:nvPr>
            <p:ph idx="1"/>
          </p:nvPr>
        </p:nvSpPr>
        <p:spPr>
          <a:xfrm>
            <a:off x="838200" y="1383030"/>
            <a:ext cx="10515600" cy="5059680"/>
          </a:xfrm>
        </p:spPr>
        <p:txBody>
          <a:bodyPr>
            <a:normAutofit lnSpcReduction="20000"/>
          </a:bodyPr>
          <a:p>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cs typeface="等线" panose="02010600030101010101" charset="-122"/>
              </a:rPr>
              <a:t>Design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ltLang="zh-CN">
                <a:solidFill>
                  <a:schemeClr val="tx1"/>
                </a:solidFill>
                <a:uFillTx/>
                <a:latin typeface="等线" panose="02010600030101010101" charset="-122"/>
                <a:ea typeface="等线" panose="02010600030101010101" charset="-122"/>
                <a:cs typeface="等线" panose="02010600030101010101" charset="-122"/>
              </a:rPr>
              <a:t>  Application-aware Data Passing</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lnSpc>
                <a:spcPct val="120000"/>
              </a:lnSpc>
            </a:pPr>
            <a:r>
              <a:rPr lang="en-US" altLang="zh-CN">
                <a:solidFill>
                  <a:schemeClr val="tx1"/>
                </a:solidFill>
                <a:uFillTx/>
                <a:latin typeface="等线" panose="02010600030101010101" charset="-122"/>
                <a:ea typeface="等线" panose="02010600030101010101" charset="-122"/>
                <a:cs typeface="等线" panose="02010600030101010101" charset="-122"/>
              </a:rPr>
              <a:t>  </a:t>
            </a:r>
            <a:r>
              <a:rPr lang="en-US" altLang="zh-CN" sz="2000">
                <a:solidFill>
                  <a:schemeClr val="tx1"/>
                </a:solidFill>
                <a:uFillTx/>
                <a:latin typeface="等线" panose="02010600030101010101" charset="-122"/>
                <a:ea typeface="等线" panose="02010600030101010101" charset="-122"/>
                <a:cs typeface="等线" panose="02010600030101010101" charset="-122"/>
              </a:rPr>
              <a:t>Memory footprint</a:t>
            </a:r>
            <a:r>
              <a:rPr lang="zh-CN" altLang="en-US" sz="2000">
                <a:solidFill>
                  <a:schemeClr val="tx1"/>
                </a:solidFill>
                <a:uFillTx/>
                <a:latin typeface="等线" panose="02010600030101010101" charset="-122"/>
                <a:ea typeface="等线" panose="02010600030101010101" charset="-122"/>
                <a:cs typeface="等线" panose="02010600030101010101" charset="-122"/>
              </a:rPr>
              <a:t>、</a:t>
            </a:r>
            <a:r>
              <a:rPr lang="en-US" altLang="zh-CN" sz="2000">
                <a:solidFill>
                  <a:schemeClr val="tx1"/>
                </a:solidFill>
                <a:uFillTx/>
                <a:latin typeface="等线" panose="02010600030101010101" charset="-122"/>
                <a:ea typeface="等线" panose="02010600030101010101" charset="-122"/>
                <a:cs typeface="等线" panose="02010600030101010101" charset="-122"/>
              </a:rPr>
              <a:t>Excution time</a:t>
            </a:r>
            <a:r>
              <a:rPr lang="zh-CN" altLang="en-US" sz="2000">
                <a:solidFill>
                  <a:schemeClr val="tx1"/>
                </a:solidFill>
                <a:uFillTx/>
                <a:latin typeface="等线" panose="02010600030101010101" charset="-122"/>
                <a:ea typeface="等线" panose="02010600030101010101" charset="-122"/>
                <a:cs typeface="等线" panose="02010600030101010101" charset="-122"/>
              </a:rPr>
              <a:t>、</a:t>
            </a:r>
            <a:r>
              <a:rPr lang="en-US" altLang="zh-CN" sz="2000">
                <a:solidFill>
                  <a:schemeClr val="tx1"/>
                </a:solidFill>
                <a:uFillTx/>
                <a:latin typeface="等线" panose="02010600030101010101" charset="-122"/>
                <a:ea typeface="等线" panose="02010600030101010101" charset="-122"/>
                <a:cs typeface="等线" panose="02010600030101010101" charset="-122"/>
              </a:rPr>
              <a:t>Funout degree</a:t>
            </a:r>
            <a:r>
              <a:rPr lang="zh-CN" altLang="en-US" sz="2000">
                <a:solidFill>
                  <a:schemeClr val="tx1"/>
                </a:solidFill>
                <a:uFillTx/>
                <a:latin typeface="等线" panose="02010600030101010101" charset="-122"/>
                <a:ea typeface="等线" panose="02010600030101010101" charset="-122"/>
                <a:cs typeface="等线" panose="02010600030101010101" charset="-122"/>
              </a:rPr>
              <a:t>、</a:t>
            </a:r>
            <a:r>
              <a:rPr lang="en-US" altLang="zh-CN" sz="2000">
                <a:solidFill>
                  <a:schemeClr val="tx1"/>
                </a:solidFill>
                <a:uFillTx/>
                <a:latin typeface="等线" panose="02010600030101010101" charset="-122"/>
                <a:ea typeface="等线" panose="02010600030101010101" charset="-122"/>
                <a:cs typeface="等线" panose="02010600030101010101" charset="-122"/>
              </a:rPr>
              <a:t>Intermediate data size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marL="914400" lvl="2" indent="0">
              <a:lnSpc>
                <a:spcPct val="120000"/>
              </a:lnSpc>
              <a:buNone/>
            </a:pP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marL="228600" lvl="0" indent="-228600">
              <a:buFont typeface="Wingdings" panose="05000000000000000000" charset="0"/>
              <a:buChar char="Ø"/>
            </a:pPr>
            <a:r>
              <a:rPr lang="en-US" altLang="zh-CN" b="1">
                <a:solidFill>
                  <a:schemeClr val="tx1"/>
                </a:solidFill>
                <a:uFillTx/>
                <a:latin typeface="微软雅黑" panose="020B0503020204020204" charset="-122"/>
                <a:ea typeface="微软雅黑" panose="020B0503020204020204" charset="-122"/>
              </a:rPr>
              <a:t> Challenge</a:t>
            </a:r>
            <a:endParaRPr lang="en-US" altLang="zh-CN" b="1">
              <a:solidFill>
                <a:schemeClr val="tx1"/>
              </a:solidFill>
              <a:uFillTx/>
              <a:latin typeface="微软雅黑" panose="020B0503020204020204" charset="-122"/>
              <a:ea typeface="微软雅黑" panose="020B0503020204020204" charset="-122"/>
            </a:endParaRPr>
          </a:p>
          <a:p>
            <a:pPr lvl="1">
              <a:buFont typeface="Wingdings" panose="05000000000000000000" charset="0"/>
              <a:buChar char="n"/>
            </a:pPr>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mn-lt"/>
                <a:ea typeface="+mn-lt"/>
              </a:rPr>
              <a:t>VM-Storage</a:t>
            </a:r>
            <a:r>
              <a:rPr lang="zh-CN" altLang="en-US">
                <a:solidFill>
                  <a:schemeClr val="tx1"/>
                </a:solidFill>
                <a:uFillTx/>
                <a:latin typeface="+mn-lt"/>
                <a:ea typeface="+mn-lt"/>
              </a:rPr>
              <a:t>：</a:t>
            </a:r>
            <a:r>
              <a:rPr lang="en-US" altLang="zh-CN">
                <a:solidFill>
                  <a:schemeClr val="tx1"/>
                </a:solidFill>
                <a:uFillTx/>
                <a:latin typeface="+mn-lt"/>
                <a:ea typeface="+mn-lt"/>
              </a:rPr>
              <a:t>S</a:t>
            </a:r>
            <a:r>
              <a:rPr lang="zh-CN" altLang="en-US">
                <a:solidFill>
                  <a:schemeClr val="tx1"/>
                </a:solidFill>
                <a:uFillTx/>
                <a:latin typeface="+mn-lt"/>
                <a:ea typeface="+mn-lt"/>
              </a:rPr>
              <a:t>cheduling constraints、</a:t>
            </a:r>
            <a:r>
              <a:rPr lang="en-US" altLang="zh-CN">
                <a:solidFill>
                  <a:schemeClr val="tx1"/>
                </a:solidFill>
                <a:uFillTx/>
                <a:latin typeface="+mn-lt"/>
                <a:ea typeface="+mn-lt"/>
              </a:rPr>
              <a:t>H</a:t>
            </a:r>
            <a:r>
              <a:rPr lang="zh-CN" altLang="en-US">
                <a:solidFill>
                  <a:schemeClr val="tx1"/>
                </a:solidFill>
                <a:uFillTx/>
                <a:latin typeface="+mn-lt"/>
                <a:ea typeface="+mn-lt"/>
              </a:rPr>
              <a:t>ot-spots</a:t>
            </a:r>
            <a:r>
              <a:rPr lang="en-US" altLang="zh-CN">
                <a:solidFill>
                  <a:schemeClr val="tx1"/>
                </a:solidFill>
                <a:uFillTx/>
                <a:latin typeface="+mn-lt"/>
                <a:ea typeface="+mn-lt"/>
              </a:rPr>
              <a:t> issue</a:t>
            </a:r>
            <a:endParaRPr lang="zh-CN" altLang="en-US">
              <a:solidFill>
                <a:schemeClr val="tx1"/>
              </a:solidFill>
              <a:uFillTx/>
              <a:latin typeface="+mn-lt"/>
              <a:ea typeface="+mn-lt"/>
            </a:endParaRPr>
          </a:p>
          <a:p>
            <a:pPr lvl="1">
              <a:buFont typeface="Wingdings" panose="05000000000000000000" charset="0"/>
              <a:buChar char="n"/>
            </a:pPr>
            <a:r>
              <a:rPr lang="zh-CN" altLang="en-US">
                <a:solidFill>
                  <a:schemeClr val="tx1"/>
                </a:solidFill>
                <a:uFillTx/>
                <a:latin typeface="+mn-lt"/>
                <a:ea typeface="+mn-lt"/>
              </a:rPr>
              <a:t> </a:t>
            </a:r>
            <a:r>
              <a:rPr lang="en-US" altLang="zh-CN">
                <a:solidFill>
                  <a:schemeClr val="tx1"/>
                </a:solidFill>
                <a:uFillTx/>
                <a:latin typeface="+mn-lt"/>
                <a:ea typeface="+mn-lt"/>
              </a:rPr>
              <a:t>Direct-Passing</a:t>
            </a:r>
            <a:r>
              <a:rPr lang="zh-CN" altLang="en-US">
                <a:solidFill>
                  <a:schemeClr val="tx1"/>
                </a:solidFill>
                <a:uFillTx/>
                <a:latin typeface="+mn-lt"/>
                <a:ea typeface="+mn-lt"/>
              </a:rPr>
              <a:t>：</a:t>
            </a:r>
            <a:r>
              <a:rPr lang="en-US" altLang="zh-CN">
                <a:solidFill>
                  <a:schemeClr val="tx1"/>
                </a:solidFill>
                <a:uFillTx/>
                <a:latin typeface="+mn-lt"/>
                <a:ea typeface="+mn-lt"/>
              </a:rPr>
              <a:t>Data copy</a:t>
            </a:r>
            <a:r>
              <a:rPr lang="zh-CN" altLang="en-US">
                <a:solidFill>
                  <a:schemeClr val="tx1"/>
                </a:solidFill>
                <a:uFillTx/>
                <a:latin typeface="+mn-lt"/>
                <a:ea typeface="+mn-lt"/>
              </a:rPr>
              <a:t>、</a:t>
            </a:r>
            <a:r>
              <a:rPr lang="en-US" altLang="zh-CN">
                <a:solidFill>
                  <a:schemeClr val="tx1"/>
                </a:solidFill>
                <a:uFillTx/>
                <a:latin typeface="+mn-lt"/>
                <a:ea typeface="+mn-lt"/>
              </a:rPr>
              <a:t>VM network </a:t>
            </a:r>
            <a:r>
              <a:rPr lang="en-US" altLang="zh-CN">
                <a:solidFill>
                  <a:schemeClr val="tx1"/>
                </a:solidFill>
                <a:uFillTx/>
                <a:latin typeface="+mn-lt"/>
                <a:ea typeface="+mn-lt"/>
              </a:rPr>
              <a:t>bandwidth</a:t>
            </a:r>
            <a:endParaRPr lang="en-US" altLang="zh-CN">
              <a:solidFill>
                <a:schemeClr val="tx1"/>
              </a:solidFill>
              <a:uFillTx/>
              <a:latin typeface="+mn-lt"/>
              <a:ea typeface="+mn-lt"/>
            </a:endParaRPr>
          </a:p>
          <a:p>
            <a:pPr lvl="1">
              <a:buFont typeface="Wingdings" panose="05000000000000000000" charset="0"/>
              <a:buChar char="n"/>
            </a:pPr>
            <a:r>
              <a:rPr lang="en-US" altLang="zh-CN">
                <a:solidFill>
                  <a:schemeClr val="tx1"/>
                </a:solidFill>
                <a:uFillTx/>
                <a:latin typeface="+mn-lt"/>
                <a:ea typeface="+mn-lt"/>
              </a:rPr>
              <a:t> Remote-Storage</a:t>
            </a:r>
            <a:r>
              <a:rPr lang="zh-CN" altLang="en-US">
                <a:solidFill>
                  <a:schemeClr val="tx1"/>
                </a:solidFill>
                <a:uFillTx/>
                <a:latin typeface="+mn-lt"/>
                <a:ea typeface="+mn-lt"/>
              </a:rPr>
              <a:t>：</a:t>
            </a:r>
            <a:r>
              <a:rPr lang="en-US" altLang="zh-CN">
                <a:solidFill>
                  <a:schemeClr val="tx1"/>
                </a:solidFill>
                <a:uFillTx/>
                <a:latin typeface="+mn-lt"/>
                <a:ea typeface="+mn-lt"/>
              </a:rPr>
              <a:t>Latency</a:t>
            </a:r>
            <a:endParaRPr lang="zh-CN" altLang="en-US" b="1">
              <a:solidFill>
                <a:schemeClr val="tx1"/>
              </a:solidFill>
              <a:uFillTx/>
              <a:latin typeface="微软雅黑" panose="020B0503020204020204" charset="-122"/>
              <a:ea typeface="微软雅黑" panose="020B0503020204020204" charset="-122"/>
            </a:endParaRPr>
          </a:p>
          <a:p>
            <a:pPr>
              <a:buNone/>
            </a:pPr>
            <a:endParaRPr lang="zh-CN" altLang="en-US" b="1">
              <a:solidFill>
                <a:schemeClr val="tx1"/>
              </a:solidFill>
              <a:uFillTx/>
              <a:latin typeface="微软雅黑" panose="020B0503020204020204" charset="-122"/>
              <a:ea typeface="微软雅黑" panose="020B0503020204020204"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[7] Sonic: Application-aware Data Passing for Chained Serverless Applications ATC’21</a:t>
            </a:r>
            <a:endParaRPr lang="en-US" altLang="zh-CN" sz="1600">
              <a:solidFill>
                <a:schemeClr val="bg2">
                  <a:lumMod val="50000"/>
                </a:schemeClr>
              </a:solidFill>
              <a:sym typeface="+mn-ea"/>
            </a:endParaRPr>
          </a:p>
        </p:txBody>
      </p:sp>
      <p:sp>
        <p:nvSpPr>
          <p:cNvPr id="6" name="矩形 5"/>
          <p:cNvSpPr/>
          <p:nvPr/>
        </p:nvSpPr>
        <p:spPr>
          <a:xfrm>
            <a:off x="1527175" y="2785110"/>
            <a:ext cx="155130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58" name="Freeform 91"/>
          <p:cNvSpPr>
            <a:spLocks noEditPoints="1"/>
          </p:cNvSpPr>
          <p:nvPr/>
        </p:nvSpPr>
        <p:spPr bwMode="auto">
          <a:xfrm>
            <a:off x="1590040" y="3274060"/>
            <a:ext cx="270510" cy="309880"/>
          </a:xfrm>
          <a:custGeom>
            <a:avLst/>
            <a:gdLst>
              <a:gd name="T0" fmla="*/ 3441 w 3482"/>
              <a:gd name="T1" fmla="*/ 3421 h 3483"/>
              <a:gd name="T2" fmla="*/ 3308 w 3482"/>
              <a:gd name="T3" fmla="*/ 3483 h 3483"/>
              <a:gd name="T4" fmla="*/ 3175 w 3482"/>
              <a:gd name="T5" fmla="*/ 3421 h 3483"/>
              <a:gd name="T6" fmla="*/ 3135 w 3482"/>
              <a:gd name="T7" fmla="*/ 3289 h 3483"/>
              <a:gd name="T8" fmla="*/ 3121 w 3482"/>
              <a:gd name="T9" fmla="*/ 3058 h 3483"/>
              <a:gd name="T10" fmla="*/ 2981 w 3482"/>
              <a:gd name="T11" fmla="*/ 2615 h 3483"/>
              <a:gd name="T12" fmla="*/ 2711 w 3482"/>
              <a:gd name="T13" fmla="*/ 2252 h 3483"/>
              <a:gd name="T14" fmla="*/ 2336 w 3482"/>
              <a:gd name="T15" fmla="*/ 1993 h 3483"/>
              <a:gd name="T16" fmla="*/ 1973 w 3482"/>
              <a:gd name="T17" fmla="*/ 2065 h 3483"/>
              <a:gd name="T18" fmla="*/ 1585 w 3482"/>
              <a:gd name="T19" fmla="*/ 2078 h 3483"/>
              <a:gd name="T20" fmla="*/ 1230 w 3482"/>
              <a:gd name="T21" fmla="*/ 1956 h 3483"/>
              <a:gd name="T22" fmla="*/ 839 w 3482"/>
              <a:gd name="T23" fmla="*/ 2190 h 3483"/>
              <a:gd name="T24" fmla="*/ 546 w 3482"/>
              <a:gd name="T25" fmla="*/ 2536 h 3483"/>
              <a:gd name="T26" fmla="*/ 377 w 3482"/>
              <a:gd name="T27" fmla="*/ 2965 h 3483"/>
              <a:gd name="T28" fmla="*/ 342 w 3482"/>
              <a:gd name="T29" fmla="*/ 3269 h 3483"/>
              <a:gd name="T30" fmla="*/ 324 w 3482"/>
              <a:gd name="T31" fmla="*/ 3396 h 3483"/>
              <a:gd name="T32" fmla="*/ 205 w 3482"/>
              <a:gd name="T33" fmla="*/ 3480 h 3483"/>
              <a:gd name="T34" fmla="*/ 62 w 3482"/>
              <a:gd name="T35" fmla="*/ 3442 h 3483"/>
              <a:gd name="T36" fmla="*/ 0 w 3482"/>
              <a:gd name="T37" fmla="*/ 3309 h 3483"/>
              <a:gd name="T38" fmla="*/ 3 w 3482"/>
              <a:gd name="T39" fmla="*/ 3146 h 3483"/>
              <a:gd name="T40" fmla="*/ 108 w 3482"/>
              <a:gd name="T41" fmla="*/ 2649 h 3483"/>
              <a:gd name="T42" fmla="*/ 342 w 3482"/>
              <a:gd name="T43" fmla="*/ 2216 h 3483"/>
              <a:gd name="T44" fmla="*/ 686 w 3482"/>
              <a:gd name="T45" fmla="*/ 1869 h 3483"/>
              <a:gd name="T46" fmla="*/ 845 w 3482"/>
              <a:gd name="T47" fmla="*/ 1583 h 3483"/>
              <a:gd name="T48" fmla="*/ 709 w 3482"/>
              <a:gd name="T49" fmla="*/ 1211 h 3483"/>
              <a:gd name="T50" fmla="*/ 724 w 3482"/>
              <a:gd name="T51" fmla="*/ 806 h 3483"/>
              <a:gd name="T52" fmla="*/ 880 w 3482"/>
              <a:gd name="T53" fmla="*/ 454 h 3483"/>
              <a:gd name="T54" fmla="*/ 1149 w 3482"/>
              <a:gd name="T55" fmla="*/ 184 h 3483"/>
              <a:gd name="T56" fmla="*/ 1502 w 3482"/>
              <a:gd name="T57" fmla="*/ 28 h 3483"/>
              <a:gd name="T58" fmla="*/ 1902 w 3482"/>
              <a:gd name="T59" fmla="*/ 13 h 3483"/>
              <a:gd name="T60" fmla="*/ 2268 w 3482"/>
              <a:gd name="T61" fmla="*/ 143 h 3483"/>
              <a:gd name="T62" fmla="*/ 2556 w 3482"/>
              <a:gd name="T63" fmla="*/ 391 h 3483"/>
              <a:gd name="T64" fmla="*/ 2737 w 3482"/>
              <a:gd name="T65" fmla="*/ 730 h 3483"/>
              <a:gd name="T66" fmla="*/ 2782 w 3482"/>
              <a:gd name="T67" fmla="*/ 1129 h 3483"/>
              <a:gd name="T68" fmla="*/ 2675 w 3482"/>
              <a:gd name="T69" fmla="*/ 1514 h 3483"/>
              <a:gd name="T70" fmla="*/ 2716 w 3482"/>
              <a:gd name="T71" fmla="*/ 1811 h 3483"/>
              <a:gd name="T72" fmla="*/ 3079 w 3482"/>
              <a:gd name="T73" fmla="*/ 2140 h 3483"/>
              <a:gd name="T74" fmla="*/ 3337 w 3482"/>
              <a:gd name="T75" fmla="*/ 2557 h 3483"/>
              <a:gd name="T76" fmla="*/ 3469 w 3482"/>
              <a:gd name="T77" fmla="*/ 3042 h 3483"/>
              <a:gd name="T78" fmla="*/ 3481 w 3482"/>
              <a:gd name="T79" fmla="*/ 3289 h 3483"/>
              <a:gd name="T80" fmla="*/ 1546 w 3482"/>
              <a:gd name="T81" fmla="*/ 377 h 3483"/>
              <a:gd name="T82" fmla="*/ 1271 w 3482"/>
              <a:gd name="T83" fmla="*/ 531 h 3483"/>
              <a:gd name="T84" fmla="*/ 1094 w 3482"/>
              <a:gd name="T85" fmla="*/ 789 h 3483"/>
              <a:gd name="T86" fmla="*/ 1048 w 3482"/>
              <a:gd name="T87" fmla="*/ 1112 h 3483"/>
              <a:gd name="T88" fmla="*/ 1151 w 3482"/>
              <a:gd name="T89" fmla="*/ 1415 h 3483"/>
              <a:gd name="T90" fmla="*/ 1372 w 3482"/>
              <a:gd name="T91" fmla="*/ 1635 h 3483"/>
              <a:gd name="T92" fmla="*/ 1674 w 3482"/>
              <a:gd name="T93" fmla="*/ 1738 h 3483"/>
              <a:gd name="T94" fmla="*/ 1997 w 3482"/>
              <a:gd name="T95" fmla="*/ 1694 h 3483"/>
              <a:gd name="T96" fmla="*/ 2255 w 3482"/>
              <a:gd name="T97" fmla="*/ 1515 h 3483"/>
              <a:gd name="T98" fmla="*/ 2409 w 3482"/>
              <a:gd name="T99" fmla="*/ 1241 h 3483"/>
              <a:gd name="T100" fmla="*/ 2425 w 3482"/>
              <a:gd name="T101" fmla="*/ 912 h 3483"/>
              <a:gd name="T102" fmla="*/ 2295 w 3482"/>
              <a:gd name="T103" fmla="*/ 624 h 3483"/>
              <a:gd name="T104" fmla="*/ 2055 w 3482"/>
              <a:gd name="T105" fmla="*/ 423 h 3483"/>
              <a:gd name="T106" fmla="*/ 1742 w 3482"/>
              <a:gd name="T107" fmla="*/ 349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82" h="3483">
                <a:moveTo>
                  <a:pt x="3482" y="3309"/>
                </a:moveTo>
                <a:lnTo>
                  <a:pt x="3479" y="3340"/>
                </a:lnTo>
                <a:lnTo>
                  <a:pt x="3471" y="3370"/>
                </a:lnTo>
                <a:lnTo>
                  <a:pt x="3459" y="3396"/>
                </a:lnTo>
                <a:lnTo>
                  <a:pt x="3441" y="3421"/>
                </a:lnTo>
                <a:lnTo>
                  <a:pt x="3420" y="3442"/>
                </a:lnTo>
                <a:lnTo>
                  <a:pt x="3395" y="3460"/>
                </a:lnTo>
                <a:lnTo>
                  <a:pt x="3369" y="3472"/>
                </a:lnTo>
                <a:lnTo>
                  <a:pt x="3339" y="3480"/>
                </a:lnTo>
                <a:lnTo>
                  <a:pt x="3308" y="3483"/>
                </a:lnTo>
                <a:lnTo>
                  <a:pt x="3277" y="3480"/>
                </a:lnTo>
                <a:lnTo>
                  <a:pt x="3247" y="3472"/>
                </a:lnTo>
                <a:lnTo>
                  <a:pt x="3220" y="3460"/>
                </a:lnTo>
                <a:lnTo>
                  <a:pt x="3196" y="3442"/>
                </a:lnTo>
                <a:lnTo>
                  <a:pt x="3175" y="3421"/>
                </a:lnTo>
                <a:lnTo>
                  <a:pt x="3158" y="3396"/>
                </a:lnTo>
                <a:lnTo>
                  <a:pt x="3145" y="3370"/>
                </a:lnTo>
                <a:lnTo>
                  <a:pt x="3136" y="3340"/>
                </a:lnTo>
                <a:lnTo>
                  <a:pt x="3134" y="3309"/>
                </a:lnTo>
                <a:lnTo>
                  <a:pt x="3135" y="3289"/>
                </a:lnTo>
                <a:lnTo>
                  <a:pt x="3140" y="3269"/>
                </a:lnTo>
                <a:lnTo>
                  <a:pt x="3146" y="3250"/>
                </a:lnTo>
                <a:lnTo>
                  <a:pt x="3134" y="3250"/>
                </a:lnTo>
                <a:lnTo>
                  <a:pt x="3130" y="3153"/>
                </a:lnTo>
                <a:lnTo>
                  <a:pt x="3121" y="3058"/>
                </a:lnTo>
                <a:lnTo>
                  <a:pt x="3105" y="2965"/>
                </a:lnTo>
                <a:lnTo>
                  <a:pt x="3083" y="2873"/>
                </a:lnTo>
                <a:lnTo>
                  <a:pt x="3054" y="2784"/>
                </a:lnTo>
                <a:lnTo>
                  <a:pt x="3020" y="2699"/>
                </a:lnTo>
                <a:lnTo>
                  <a:pt x="2981" y="2615"/>
                </a:lnTo>
                <a:lnTo>
                  <a:pt x="2936" y="2536"/>
                </a:lnTo>
                <a:lnTo>
                  <a:pt x="2886" y="2459"/>
                </a:lnTo>
                <a:lnTo>
                  <a:pt x="2832" y="2386"/>
                </a:lnTo>
                <a:lnTo>
                  <a:pt x="2773" y="2317"/>
                </a:lnTo>
                <a:lnTo>
                  <a:pt x="2711" y="2252"/>
                </a:lnTo>
                <a:lnTo>
                  <a:pt x="2643" y="2190"/>
                </a:lnTo>
                <a:lnTo>
                  <a:pt x="2571" y="2133"/>
                </a:lnTo>
                <a:lnTo>
                  <a:pt x="2497" y="2081"/>
                </a:lnTo>
                <a:lnTo>
                  <a:pt x="2418" y="2035"/>
                </a:lnTo>
                <a:lnTo>
                  <a:pt x="2336" y="1993"/>
                </a:lnTo>
                <a:lnTo>
                  <a:pt x="2252" y="1956"/>
                </a:lnTo>
                <a:lnTo>
                  <a:pt x="2186" y="1991"/>
                </a:lnTo>
                <a:lnTo>
                  <a:pt x="2117" y="2020"/>
                </a:lnTo>
                <a:lnTo>
                  <a:pt x="2046" y="2044"/>
                </a:lnTo>
                <a:lnTo>
                  <a:pt x="1973" y="2065"/>
                </a:lnTo>
                <a:lnTo>
                  <a:pt x="1897" y="2078"/>
                </a:lnTo>
                <a:lnTo>
                  <a:pt x="1820" y="2087"/>
                </a:lnTo>
                <a:lnTo>
                  <a:pt x="1742" y="2090"/>
                </a:lnTo>
                <a:lnTo>
                  <a:pt x="1662" y="2087"/>
                </a:lnTo>
                <a:lnTo>
                  <a:pt x="1585" y="2078"/>
                </a:lnTo>
                <a:lnTo>
                  <a:pt x="1509" y="2065"/>
                </a:lnTo>
                <a:lnTo>
                  <a:pt x="1436" y="2044"/>
                </a:lnTo>
                <a:lnTo>
                  <a:pt x="1365" y="2020"/>
                </a:lnTo>
                <a:lnTo>
                  <a:pt x="1297" y="1991"/>
                </a:lnTo>
                <a:lnTo>
                  <a:pt x="1230" y="1956"/>
                </a:lnTo>
                <a:lnTo>
                  <a:pt x="1146" y="1993"/>
                </a:lnTo>
                <a:lnTo>
                  <a:pt x="1064" y="2035"/>
                </a:lnTo>
                <a:lnTo>
                  <a:pt x="986" y="2081"/>
                </a:lnTo>
                <a:lnTo>
                  <a:pt x="911" y="2133"/>
                </a:lnTo>
                <a:lnTo>
                  <a:pt x="839" y="2190"/>
                </a:lnTo>
                <a:lnTo>
                  <a:pt x="772" y="2252"/>
                </a:lnTo>
                <a:lnTo>
                  <a:pt x="709" y="2317"/>
                </a:lnTo>
                <a:lnTo>
                  <a:pt x="650" y="2386"/>
                </a:lnTo>
                <a:lnTo>
                  <a:pt x="596" y="2459"/>
                </a:lnTo>
                <a:lnTo>
                  <a:pt x="546" y="2536"/>
                </a:lnTo>
                <a:lnTo>
                  <a:pt x="502" y="2615"/>
                </a:lnTo>
                <a:lnTo>
                  <a:pt x="462" y="2699"/>
                </a:lnTo>
                <a:lnTo>
                  <a:pt x="428" y="2784"/>
                </a:lnTo>
                <a:lnTo>
                  <a:pt x="400" y="2873"/>
                </a:lnTo>
                <a:lnTo>
                  <a:pt x="377" y="2965"/>
                </a:lnTo>
                <a:lnTo>
                  <a:pt x="361" y="3058"/>
                </a:lnTo>
                <a:lnTo>
                  <a:pt x="352" y="3153"/>
                </a:lnTo>
                <a:lnTo>
                  <a:pt x="349" y="3250"/>
                </a:lnTo>
                <a:lnTo>
                  <a:pt x="337" y="3250"/>
                </a:lnTo>
                <a:lnTo>
                  <a:pt x="342" y="3269"/>
                </a:lnTo>
                <a:lnTo>
                  <a:pt x="347" y="3289"/>
                </a:lnTo>
                <a:lnTo>
                  <a:pt x="349" y="3309"/>
                </a:lnTo>
                <a:lnTo>
                  <a:pt x="346" y="3340"/>
                </a:lnTo>
                <a:lnTo>
                  <a:pt x="337" y="3370"/>
                </a:lnTo>
                <a:lnTo>
                  <a:pt x="324" y="3396"/>
                </a:lnTo>
                <a:lnTo>
                  <a:pt x="307" y="3421"/>
                </a:lnTo>
                <a:lnTo>
                  <a:pt x="286" y="3442"/>
                </a:lnTo>
                <a:lnTo>
                  <a:pt x="262" y="3460"/>
                </a:lnTo>
                <a:lnTo>
                  <a:pt x="235" y="3472"/>
                </a:lnTo>
                <a:lnTo>
                  <a:pt x="205" y="3480"/>
                </a:lnTo>
                <a:lnTo>
                  <a:pt x="174" y="3483"/>
                </a:lnTo>
                <a:lnTo>
                  <a:pt x="143" y="3480"/>
                </a:lnTo>
                <a:lnTo>
                  <a:pt x="113" y="3472"/>
                </a:lnTo>
                <a:lnTo>
                  <a:pt x="87" y="3460"/>
                </a:lnTo>
                <a:lnTo>
                  <a:pt x="62" y="3442"/>
                </a:lnTo>
                <a:lnTo>
                  <a:pt x="41" y="3421"/>
                </a:lnTo>
                <a:lnTo>
                  <a:pt x="24" y="3396"/>
                </a:lnTo>
                <a:lnTo>
                  <a:pt x="11" y="3370"/>
                </a:lnTo>
                <a:lnTo>
                  <a:pt x="3" y="3340"/>
                </a:lnTo>
                <a:lnTo>
                  <a:pt x="0" y="3309"/>
                </a:lnTo>
                <a:lnTo>
                  <a:pt x="2" y="3289"/>
                </a:lnTo>
                <a:lnTo>
                  <a:pt x="6" y="3269"/>
                </a:lnTo>
                <a:lnTo>
                  <a:pt x="12" y="3250"/>
                </a:lnTo>
                <a:lnTo>
                  <a:pt x="0" y="3250"/>
                </a:lnTo>
                <a:lnTo>
                  <a:pt x="3" y="3146"/>
                </a:lnTo>
                <a:lnTo>
                  <a:pt x="13" y="3042"/>
                </a:lnTo>
                <a:lnTo>
                  <a:pt x="27" y="2941"/>
                </a:lnTo>
                <a:lnTo>
                  <a:pt x="49" y="2841"/>
                </a:lnTo>
                <a:lnTo>
                  <a:pt x="75" y="2744"/>
                </a:lnTo>
                <a:lnTo>
                  <a:pt x="108" y="2649"/>
                </a:lnTo>
                <a:lnTo>
                  <a:pt x="145" y="2557"/>
                </a:lnTo>
                <a:lnTo>
                  <a:pt x="187" y="2467"/>
                </a:lnTo>
                <a:lnTo>
                  <a:pt x="233" y="2381"/>
                </a:lnTo>
                <a:lnTo>
                  <a:pt x="286" y="2297"/>
                </a:lnTo>
                <a:lnTo>
                  <a:pt x="342" y="2216"/>
                </a:lnTo>
                <a:lnTo>
                  <a:pt x="403" y="2140"/>
                </a:lnTo>
                <a:lnTo>
                  <a:pt x="468" y="2066"/>
                </a:lnTo>
                <a:lnTo>
                  <a:pt x="537" y="1996"/>
                </a:lnTo>
                <a:lnTo>
                  <a:pt x="610" y="1930"/>
                </a:lnTo>
                <a:lnTo>
                  <a:pt x="686" y="1869"/>
                </a:lnTo>
                <a:lnTo>
                  <a:pt x="766" y="1811"/>
                </a:lnTo>
                <a:lnTo>
                  <a:pt x="849" y="1758"/>
                </a:lnTo>
                <a:lnTo>
                  <a:pt x="935" y="1710"/>
                </a:lnTo>
                <a:lnTo>
                  <a:pt x="888" y="1648"/>
                </a:lnTo>
                <a:lnTo>
                  <a:pt x="845" y="1583"/>
                </a:lnTo>
                <a:lnTo>
                  <a:pt x="807" y="1514"/>
                </a:lnTo>
                <a:lnTo>
                  <a:pt x="775" y="1442"/>
                </a:lnTo>
                <a:lnTo>
                  <a:pt x="747" y="1367"/>
                </a:lnTo>
                <a:lnTo>
                  <a:pt x="725" y="1290"/>
                </a:lnTo>
                <a:lnTo>
                  <a:pt x="709" y="1211"/>
                </a:lnTo>
                <a:lnTo>
                  <a:pt x="700" y="1129"/>
                </a:lnTo>
                <a:lnTo>
                  <a:pt x="696" y="1046"/>
                </a:lnTo>
                <a:lnTo>
                  <a:pt x="700" y="963"/>
                </a:lnTo>
                <a:lnTo>
                  <a:pt x="709" y="884"/>
                </a:lnTo>
                <a:lnTo>
                  <a:pt x="724" y="806"/>
                </a:lnTo>
                <a:lnTo>
                  <a:pt x="745" y="730"/>
                </a:lnTo>
                <a:lnTo>
                  <a:pt x="771" y="657"/>
                </a:lnTo>
                <a:lnTo>
                  <a:pt x="803" y="586"/>
                </a:lnTo>
                <a:lnTo>
                  <a:pt x="839" y="518"/>
                </a:lnTo>
                <a:lnTo>
                  <a:pt x="880" y="454"/>
                </a:lnTo>
                <a:lnTo>
                  <a:pt x="926" y="391"/>
                </a:lnTo>
                <a:lnTo>
                  <a:pt x="975" y="334"/>
                </a:lnTo>
                <a:lnTo>
                  <a:pt x="1030" y="280"/>
                </a:lnTo>
                <a:lnTo>
                  <a:pt x="1087" y="230"/>
                </a:lnTo>
                <a:lnTo>
                  <a:pt x="1149" y="184"/>
                </a:lnTo>
                <a:lnTo>
                  <a:pt x="1214" y="143"/>
                </a:lnTo>
                <a:lnTo>
                  <a:pt x="1282" y="107"/>
                </a:lnTo>
                <a:lnTo>
                  <a:pt x="1353" y="75"/>
                </a:lnTo>
                <a:lnTo>
                  <a:pt x="1426" y="49"/>
                </a:lnTo>
                <a:lnTo>
                  <a:pt x="1502" y="28"/>
                </a:lnTo>
                <a:lnTo>
                  <a:pt x="1580" y="13"/>
                </a:lnTo>
                <a:lnTo>
                  <a:pt x="1659" y="3"/>
                </a:lnTo>
                <a:lnTo>
                  <a:pt x="1742" y="0"/>
                </a:lnTo>
                <a:lnTo>
                  <a:pt x="1823" y="3"/>
                </a:lnTo>
                <a:lnTo>
                  <a:pt x="1902" y="13"/>
                </a:lnTo>
                <a:lnTo>
                  <a:pt x="1980" y="28"/>
                </a:lnTo>
                <a:lnTo>
                  <a:pt x="2056" y="49"/>
                </a:lnTo>
                <a:lnTo>
                  <a:pt x="2129" y="75"/>
                </a:lnTo>
                <a:lnTo>
                  <a:pt x="2200" y="107"/>
                </a:lnTo>
                <a:lnTo>
                  <a:pt x="2268" y="143"/>
                </a:lnTo>
                <a:lnTo>
                  <a:pt x="2333" y="184"/>
                </a:lnTo>
                <a:lnTo>
                  <a:pt x="2395" y="230"/>
                </a:lnTo>
                <a:lnTo>
                  <a:pt x="2453" y="280"/>
                </a:lnTo>
                <a:lnTo>
                  <a:pt x="2507" y="334"/>
                </a:lnTo>
                <a:lnTo>
                  <a:pt x="2556" y="391"/>
                </a:lnTo>
                <a:lnTo>
                  <a:pt x="2602" y="454"/>
                </a:lnTo>
                <a:lnTo>
                  <a:pt x="2643" y="518"/>
                </a:lnTo>
                <a:lnTo>
                  <a:pt x="2680" y="586"/>
                </a:lnTo>
                <a:lnTo>
                  <a:pt x="2711" y="657"/>
                </a:lnTo>
                <a:lnTo>
                  <a:pt x="2737" y="730"/>
                </a:lnTo>
                <a:lnTo>
                  <a:pt x="2758" y="806"/>
                </a:lnTo>
                <a:lnTo>
                  <a:pt x="2773" y="884"/>
                </a:lnTo>
                <a:lnTo>
                  <a:pt x="2782" y="963"/>
                </a:lnTo>
                <a:lnTo>
                  <a:pt x="2786" y="1046"/>
                </a:lnTo>
                <a:lnTo>
                  <a:pt x="2782" y="1129"/>
                </a:lnTo>
                <a:lnTo>
                  <a:pt x="2773" y="1211"/>
                </a:lnTo>
                <a:lnTo>
                  <a:pt x="2757" y="1290"/>
                </a:lnTo>
                <a:lnTo>
                  <a:pt x="2735" y="1367"/>
                </a:lnTo>
                <a:lnTo>
                  <a:pt x="2707" y="1442"/>
                </a:lnTo>
                <a:lnTo>
                  <a:pt x="2675" y="1514"/>
                </a:lnTo>
                <a:lnTo>
                  <a:pt x="2638" y="1583"/>
                </a:lnTo>
                <a:lnTo>
                  <a:pt x="2594" y="1648"/>
                </a:lnTo>
                <a:lnTo>
                  <a:pt x="2547" y="1710"/>
                </a:lnTo>
                <a:lnTo>
                  <a:pt x="2633" y="1758"/>
                </a:lnTo>
                <a:lnTo>
                  <a:pt x="2716" y="1811"/>
                </a:lnTo>
                <a:lnTo>
                  <a:pt x="2796" y="1869"/>
                </a:lnTo>
                <a:lnTo>
                  <a:pt x="2872" y="1930"/>
                </a:lnTo>
                <a:lnTo>
                  <a:pt x="2945" y="1996"/>
                </a:lnTo>
                <a:lnTo>
                  <a:pt x="3014" y="2066"/>
                </a:lnTo>
                <a:lnTo>
                  <a:pt x="3079" y="2140"/>
                </a:lnTo>
                <a:lnTo>
                  <a:pt x="3140" y="2216"/>
                </a:lnTo>
                <a:lnTo>
                  <a:pt x="3197" y="2297"/>
                </a:lnTo>
                <a:lnTo>
                  <a:pt x="3249" y="2381"/>
                </a:lnTo>
                <a:lnTo>
                  <a:pt x="3295" y="2467"/>
                </a:lnTo>
                <a:lnTo>
                  <a:pt x="3337" y="2557"/>
                </a:lnTo>
                <a:lnTo>
                  <a:pt x="3375" y="2649"/>
                </a:lnTo>
                <a:lnTo>
                  <a:pt x="3407" y="2744"/>
                </a:lnTo>
                <a:lnTo>
                  <a:pt x="3433" y="2841"/>
                </a:lnTo>
                <a:lnTo>
                  <a:pt x="3455" y="2941"/>
                </a:lnTo>
                <a:lnTo>
                  <a:pt x="3469" y="3042"/>
                </a:lnTo>
                <a:lnTo>
                  <a:pt x="3479" y="3146"/>
                </a:lnTo>
                <a:lnTo>
                  <a:pt x="3482" y="3250"/>
                </a:lnTo>
                <a:lnTo>
                  <a:pt x="3470" y="3250"/>
                </a:lnTo>
                <a:lnTo>
                  <a:pt x="3477" y="3269"/>
                </a:lnTo>
                <a:lnTo>
                  <a:pt x="3481" y="3289"/>
                </a:lnTo>
                <a:lnTo>
                  <a:pt x="3482" y="3309"/>
                </a:lnTo>
                <a:close/>
                <a:moveTo>
                  <a:pt x="1742" y="349"/>
                </a:moveTo>
                <a:lnTo>
                  <a:pt x="1674" y="352"/>
                </a:lnTo>
                <a:lnTo>
                  <a:pt x="1608" y="362"/>
                </a:lnTo>
                <a:lnTo>
                  <a:pt x="1546" y="377"/>
                </a:lnTo>
                <a:lnTo>
                  <a:pt x="1485" y="398"/>
                </a:lnTo>
                <a:lnTo>
                  <a:pt x="1427" y="423"/>
                </a:lnTo>
                <a:lnTo>
                  <a:pt x="1372" y="455"/>
                </a:lnTo>
                <a:lnTo>
                  <a:pt x="1320" y="491"/>
                </a:lnTo>
                <a:lnTo>
                  <a:pt x="1271" y="531"/>
                </a:lnTo>
                <a:lnTo>
                  <a:pt x="1227" y="575"/>
                </a:lnTo>
                <a:lnTo>
                  <a:pt x="1187" y="624"/>
                </a:lnTo>
                <a:lnTo>
                  <a:pt x="1151" y="676"/>
                </a:lnTo>
                <a:lnTo>
                  <a:pt x="1119" y="731"/>
                </a:lnTo>
                <a:lnTo>
                  <a:pt x="1094" y="789"/>
                </a:lnTo>
                <a:lnTo>
                  <a:pt x="1073" y="850"/>
                </a:lnTo>
                <a:lnTo>
                  <a:pt x="1057" y="912"/>
                </a:lnTo>
                <a:lnTo>
                  <a:pt x="1048" y="978"/>
                </a:lnTo>
                <a:lnTo>
                  <a:pt x="1045" y="1046"/>
                </a:lnTo>
                <a:lnTo>
                  <a:pt x="1048" y="1112"/>
                </a:lnTo>
                <a:lnTo>
                  <a:pt x="1057" y="1178"/>
                </a:lnTo>
                <a:lnTo>
                  <a:pt x="1073" y="1241"/>
                </a:lnTo>
                <a:lnTo>
                  <a:pt x="1094" y="1301"/>
                </a:lnTo>
                <a:lnTo>
                  <a:pt x="1119" y="1360"/>
                </a:lnTo>
                <a:lnTo>
                  <a:pt x="1151" y="1415"/>
                </a:lnTo>
                <a:lnTo>
                  <a:pt x="1187" y="1466"/>
                </a:lnTo>
                <a:lnTo>
                  <a:pt x="1227" y="1515"/>
                </a:lnTo>
                <a:lnTo>
                  <a:pt x="1271" y="1559"/>
                </a:lnTo>
                <a:lnTo>
                  <a:pt x="1320" y="1599"/>
                </a:lnTo>
                <a:lnTo>
                  <a:pt x="1372" y="1635"/>
                </a:lnTo>
                <a:lnTo>
                  <a:pt x="1427" y="1667"/>
                </a:lnTo>
                <a:lnTo>
                  <a:pt x="1485" y="1694"/>
                </a:lnTo>
                <a:lnTo>
                  <a:pt x="1546" y="1714"/>
                </a:lnTo>
                <a:lnTo>
                  <a:pt x="1608" y="1729"/>
                </a:lnTo>
                <a:lnTo>
                  <a:pt x="1674" y="1738"/>
                </a:lnTo>
                <a:lnTo>
                  <a:pt x="1742" y="1742"/>
                </a:lnTo>
                <a:lnTo>
                  <a:pt x="1808" y="1738"/>
                </a:lnTo>
                <a:lnTo>
                  <a:pt x="1874" y="1729"/>
                </a:lnTo>
                <a:lnTo>
                  <a:pt x="1937" y="1714"/>
                </a:lnTo>
                <a:lnTo>
                  <a:pt x="1997" y="1694"/>
                </a:lnTo>
                <a:lnTo>
                  <a:pt x="2055" y="1667"/>
                </a:lnTo>
                <a:lnTo>
                  <a:pt x="2110" y="1635"/>
                </a:lnTo>
                <a:lnTo>
                  <a:pt x="2162" y="1599"/>
                </a:lnTo>
                <a:lnTo>
                  <a:pt x="2211" y="1559"/>
                </a:lnTo>
                <a:lnTo>
                  <a:pt x="2255" y="1515"/>
                </a:lnTo>
                <a:lnTo>
                  <a:pt x="2295" y="1466"/>
                </a:lnTo>
                <a:lnTo>
                  <a:pt x="2331" y="1415"/>
                </a:lnTo>
                <a:lnTo>
                  <a:pt x="2363" y="1360"/>
                </a:lnTo>
                <a:lnTo>
                  <a:pt x="2389" y="1301"/>
                </a:lnTo>
                <a:lnTo>
                  <a:pt x="2409" y="1241"/>
                </a:lnTo>
                <a:lnTo>
                  <a:pt x="2425" y="1178"/>
                </a:lnTo>
                <a:lnTo>
                  <a:pt x="2435" y="1112"/>
                </a:lnTo>
                <a:lnTo>
                  <a:pt x="2438" y="1046"/>
                </a:lnTo>
                <a:lnTo>
                  <a:pt x="2435" y="978"/>
                </a:lnTo>
                <a:lnTo>
                  <a:pt x="2425" y="912"/>
                </a:lnTo>
                <a:lnTo>
                  <a:pt x="2409" y="850"/>
                </a:lnTo>
                <a:lnTo>
                  <a:pt x="2389" y="789"/>
                </a:lnTo>
                <a:lnTo>
                  <a:pt x="2363" y="731"/>
                </a:lnTo>
                <a:lnTo>
                  <a:pt x="2331" y="676"/>
                </a:lnTo>
                <a:lnTo>
                  <a:pt x="2295" y="624"/>
                </a:lnTo>
                <a:lnTo>
                  <a:pt x="2255" y="575"/>
                </a:lnTo>
                <a:lnTo>
                  <a:pt x="2211" y="531"/>
                </a:lnTo>
                <a:lnTo>
                  <a:pt x="2162" y="491"/>
                </a:lnTo>
                <a:lnTo>
                  <a:pt x="2110" y="455"/>
                </a:lnTo>
                <a:lnTo>
                  <a:pt x="2055" y="423"/>
                </a:lnTo>
                <a:lnTo>
                  <a:pt x="1997" y="398"/>
                </a:lnTo>
                <a:lnTo>
                  <a:pt x="1937" y="377"/>
                </a:lnTo>
                <a:lnTo>
                  <a:pt x="1874" y="362"/>
                </a:lnTo>
                <a:lnTo>
                  <a:pt x="1808" y="352"/>
                </a:lnTo>
                <a:lnTo>
                  <a:pt x="1742" y="349"/>
                </a:lnTo>
                <a:close/>
              </a:path>
            </a:pathLst>
          </a:custGeom>
          <a:solidFill>
            <a:schemeClr val="accent1">
              <a:lumMod val="60000"/>
              <a:lumOff val="40000"/>
            </a:schemeClr>
          </a:solidFill>
          <a:ln w="0">
            <a:noFill/>
            <a:prstDash val="solid"/>
            <a:round/>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等线" panose="02010600030101010101" charset="-122"/>
            </a:endParaRPr>
          </a:p>
        </p:txBody>
      </p:sp>
      <p:cxnSp>
        <p:nvCxnSpPr>
          <p:cNvPr id="7" name="直接箭头连接符 6"/>
          <p:cNvCxnSpPr/>
          <p:nvPr/>
        </p:nvCxnSpPr>
        <p:spPr>
          <a:xfrm flipV="1">
            <a:off x="1860550" y="3133725"/>
            <a:ext cx="234315" cy="210820"/>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860550" y="3465195"/>
            <a:ext cx="280035" cy="118745"/>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125345" y="2976245"/>
            <a:ext cx="719455" cy="368300"/>
          </a:xfrm>
          <a:prstGeom prst="rect">
            <a:avLst/>
          </a:prstGeom>
          <a:noFill/>
        </p:spPr>
        <p:txBody>
          <a:bodyPr wrap="square" rtlCol="0">
            <a:spAutoFit/>
          </a:bodyPr>
          <a:p>
            <a:r>
              <a:rPr lang="en-US" altLang="zh-CN" b="1">
                <a:solidFill>
                  <a:schemeClr val="tx1"/>
                </a:solidFill>
              </a:rPr>
              <a:t>DAG</a:t>
            </a:r>
            <a:endParaRPr lang="en-US" altLang="zh-CN" b="1">
              <a:solidFill>
                <a:schemeClr val="tx1"/>
              </a:solidFill>
            </a:endParaRPr>
          </a:p>
        </p:txBody>
      </p:sp>
      <p:sp>
        <p:nvSpPr>
          <p:cNvPr id="10" name="文本框 9"/>
          <p:cNvSpPr txBox="1"/>
          <p:nvPr/>
        </p:nvSpPr>
        <p:spPr>
          <a:xfrm>
            <a:off x="1481455" y="3583940"/>
            <a:ext cx="659130" cy="368300"/>
          </a:xfrm>
          <a:prstGeom prst="rect">
            <a:avLst/>
          </a:prstGeom>
          <a:noFill/>
        </p:spPr>
        <p:txBody>
          <a:bodyPr wrap="square" rtlCol="0">
            <a:spAutoFit/>
          </a:bodyPr>
          <a:p>
            <a:r>
              <a:rPr lang="en-US" altLang="zh-CN"/>
              <a:t>user</a:t>
            </a:r>
            <a:endParaRPr lang="en-US" altLang="zh-CN"/>
          </a:p>
        </p:txBody>
      </p:sp>
      <p:sp>
        <p:nvSpPr>
          <p:cNvPr id="11" name="文本框 10"/>
          <p:cNvSpPr txBox="1"/>
          <p:nvPr/>
        </p:nvSpPr>
        <p:spPr>
          <a:xfrm>
            <a:off x="2094865" y="3465195"/>
            <a:ext cx="1114425" cy="460375"/>
          </a:xfrm>
          <a:prstGeom prst="rect">
            <a:avLst/>
          </a:prstGeom>
          <a:noFill/>
        </p:spPr>
        <p:txBody>
          <a:bodyPr wrap="square" rtlCol="0">
            <a:spAutoFit/>
          </a:bodyPr>
          <a:p>
            <a:r>
              <a:rPr lang="en-US" altLang="zh-CN" sz="1200" b="1">
                <a:solidFill>
                  <a:schemeClr val="tx1"/>
                </a:solidFill>
              </a:rPr>
              <a:t>Vraying size</a:t>
            </a:r>
            <a:endParaRPr lang="en-US" altLang="zh-CN" sz="1200" b="1">
              <a:solidFill>
                <a:schemeClr val="tx1"/>
              </a:solidFill>
            </a:endParaRPr>
          </a:p>
          <a:p>
            <a:r>
              <a:rPr lang="en-US" altLang="zh-CN" sz="1200" b="1">
                <a:solidFill>
                  <a:schemeClr val="tx1"/>
                </a:solidFill>
              </a:rPr>
              <a:t> input</a:t>
            </a:r>
            <a:endParaRPr lang="en-US" altLang="zh-CN" sz="1200" b="1">
              <a:solidFill>
                <a:schemeClr val="tx1"/>
              </a:solidFill>
            </a:endParaRPr>
          </a:p>
        </p:txBody>
      </p:sp>
      <p:sp>
        <p:nvSpPr>
          <p:cNvPr id="12" name="右箭头 11"/>
          <p:cNvSpPr/>
          <p:nvPr/>
        </p:nvSpPr>
        <p:spPr>
          <a:xfrm>
            <a:off x="3150235" y="3356610"/>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a:off x="3617595" y="2785745"/>
            <a:ext cx="236156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文本框 13"/>
          <p:cNvSpPr txBox="1"/>
          <p:nvPr/>
        </p:nvSpPr>
        <p:spPr>
          <a:xfrm>
            <a:off x="3545840" y="2796540"/>
            <a:ext cx="2535555" cy="337185"/>
          </a:xfrm>
          <a:prstGeom prst="rect">
            <a:avLst/>
          </a:prstGeom>
          <a:noFill/>
        </p:spPr>
        <p:txBody>
          <a:bodyPr wrap="square" rtlCol="0">
            <a:spAutoFit/>
          </a:bodyPr>
          <a:p>
            <a:r>
              <a:rPr lang="en-US" altLang="zh-CN" sz="1600" b="1"/>
              <a:t>Trained prediction model</a:t>
            </a:r>
            <a:endParaRPr lang="en-US" altLang="zh-CN" sz="1600" b="1"/>
          </a:p>
        </p:txBody>
      </p:sp>
      <p:graphicFrame>
        <p:nvGraphicFramePr>
          <p:cNvPr id="15" name="表格 2"/>
          <p:cNvGraphicFramePr>
            <a:graphicFrameLocks noGrp="1"/>
          </p:cNvGraphicFramePr>
          <p:nvPr>
            <p:custDataLst>
              <p:tags r:id="rId1"/>
            </p:custDataLst>
          </p:nvPr>
        </p:nvGraphicFramePr>
        <p:xfrm>
          <a:off x="3710305" y="3133725"/>
          <a:ext cx="2206625" cy="579120"/>
        </p:xfrm>
        <a:graphic>
          <a:graphicData uri="http://schemas.openxmlformats.org/drawingml/2006/table">
            <a:tbl>
              <a:tblPr firstRow="1" bandRow="1">
                <a:tableStyleId>{5C22544A-7EE6-4342-B048-85BDC9FD1C3A}</a:tableStyleId>
              </a:tblPr>
              <a:tblGrid>
                <a:gridCol w="755015"/>
                <a:gridCol w="1451610"/>
              </a:tblGrid>
              <a:tr h="579120">
                <a:tc>
                  <a:txBody>
                    <a:bodyPr/>
                    <a:p>
                      <a:r>
                        <a:rPr lang="en-US" altLang="zh-CN" sz="1600" dirty="0"/>
                        <a:t>Input size</a:t>
                      </a:r>
                      <a:endParaRPr lang="en-US" altLang="zh-CN" sz="1600" dirty="0"/>
                    </a:p>
                  </a:txBody>
                  <a:tcPr/>
                </a:tc>
                <a:tc>
                  <a:txBody>
                    <a:bodyPr/>
                    <a:p>
                      <a:r>
                        <a:rPr lang="en-US" altLang="zh-CN" sz="1600" dirty="0"/>
                        <a:t>DAG’s </a:t>
                      </a:r>
                      <a:endParaRPr lang="en-US" altLang="zh-CN" sz="1600" dirty="0"/>
                    </a:p>
                    <a:p>
                      <a:r>
                        <a:rPr lang="en-US" altLang="zh-CN" sz="1600" dirty="0"/>
                        <a:t>parameters</a:t>
                      </a:r>
                      <a:endParaRPr lang="en-US" altLang="zh-CN" sz="1600" dirty="0"/>
                    </a:p>
                  </a:txBody>
                  <a:tcPr/>
                </a:tc>
              </a:tr>
            </a:tbl>
          </a:graphicData>
        </a:graphic>
      </p:graphicFrame>
      <p:pic>
        <p:nvPicPr>
          <p:cNvPr id="17" name="图片 16"/>
          <p:cNvPicPr>
            <a:picLocks noChangeAspect="1"/>
          </p:cNvPicPr>
          <p:nvPr/>
        </p:nvPicPr>
        <p:blipFill>
          <a:blip r:embed="rId2"/>
          <a:stretch>
            <a:fillRect/>
          </a:stretch>
        </p:blipFill>
        <p:spPr>
          <a:xfrm>
            <a:off x="4464050" y="3775710"/>
            <a:ext cx="1452880" cy="272415"/>
          </a:xfrm>
          <a:prstGeom prst="rect">
            <a:avLst/>
          </a:prstGeom>
        </p:spPr>
      </p:pic>
      <p:sp>
        <p:nvSpPr>
          <p:cNvPr id="18" name="文本框 17"/>
          <p:cNvSpPr txBox="1"/>
          <p:nvPr/>
        </p:nvSpPr>
        <p:spPr>
          <a:xfrm>
            <a:off x="4079875" y="4368800"/>
            <a:ext cx="1607820" cy="368300"/>
          </a:xfrm>
          <a:prstGeom prst="rect">
            <a:avLst/>
          </a:prstGeom>
          <a:noFill/>
        </p:spPr>
        <p:txBody>
          <a:bodyPr wrap="square" rtlCol="0">
            <a:spAutoFit/>
          </a:bodyPr>
          <a:p>
            <a:r>
              <a:rPr lang="en-US" altLang="zh-CN"/>
              <a:t>new input </a:t>
            </a:r>
            <a:r>
              <a:rPr lang="en-US" altLang="zh-CN"/>
              <a:t>size</a:t>
            </a:r>
            <a:endParaRPr lang="en-US" altLang="zh-CN"/>
          </a:p>
        </p:txBody>
      </p:sp>
      <p:sp>
        <p:nvSpPr>
          <p:cNvPr id="19" name="右箭头 18"/>
          <p:cNvSpPr/>
          <p:nvPr/>
        </p:nvSpPr>
        <p:spPr>
          <a:xfrm rot="16200000">
            <a:off x="4689475" y="4149090"/>
            <a:ext cx="257810" cy="181610"/>
          </a:xfrm>
          <a:prstGeom prst="rightArrow">
            <a:avLst>
              <a:gd name="adj1" fmla="val 49632"/>
              <a:gd name="adj2" fmla="val 50000"/>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矩形 19"/>
          <p:cNvSpPr/>
          <p:nvPr/>
        </p:nvSpPr>
        <p:spPr>
          <a:xfrm>
            <a:off x="6518275" y="2796540"/>
            <a:ext cx="3044190"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1" name="右箭头 20"/>
          <p:cNvSpPr/>
          <p:nvPr/>
        </p:nvSpPr>
        <p:spPr>
          <a:xfrm>
            <a:off x="6050915" y="3336925"/>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文本框 21"/>
          <p:cNvSpPr txBox="1"/>
          <p:nvPr/>
        </p:nvSpPr>
        <p:spPr>
          <a:xfrm>
            <a:off x="6751955" y="2795905"/>
            <a:ext cx="2535555" cy="337185"/>
          </a:xfrm>
          <a:prstGeom prst="rect">
            <a:avLst/>
          </a:prstGeom>
          <a:noFill/>
        </p:spPr>
        <p:txBody>
          <a:bodyPr wrap="square" rtlCol="0">
            <a:spAutoFit/>
          </a:bodyPr>
          <a:p>
            <a:r>
              <a:rPr lang="en-US" altLang="zh-CN" sz="1600" b="1"/>
              <a:t>Job’s optimized decision</a:t>
            </a:r>
            <a:r>
              <a:rPr lang="en-US" altLang="zh-CN" sz="1600" b="1"/>
              <a:t>s </a:t>
            </a:r>
            <a:endParaRPr lang="en-US" altLang="zh-CN" sz="1600" b="1"/>
          </a:p>
        </p:txBody>
      </p:sp>
      <p:graphicFrame>
        <p:nvGraphicFramePr>
          <p:cNvPr id="23" name="表格 2"/>
          <p:cNvGraphicFramePr>
            <a:graphicFrameLocks noGrp="1"/>
          </p:cNvGraphicFramePr>
          <p:nvPr>
            <p:custDataLst>
              <p:tags r:id="rId3"/>
            </p:custDataLst>
          </p:nvPr>
        </p:nvGraphicFramePr>
        <p:xfrm>
          <a:off x="6580505" y="3192145"/>
          <a:ext cx="2934970" cy="802005"/>
        </p:xfrm>
        <a:graphic>
          <a:graphicData uri="http://schemas.openxmlformats.org/drawingml/2006/table">
            <a:tbl>
              <a:tblPr firstRow="1" bandRow="1">
                <a:tableStyleId>{5C22544A-7EE6-4342-B048-85BDC9FD1C3A}</a:tableStyleId>
              </a:tblPr>
              <a:tblGrid>
                <a:gridCol w="2934970"/>
              </a:tblGrid>
              <a:tr h="335280">
                <a:tc>
                  <a:txBody>
                    <a:bodyPr/>
                    <a:p>
                      <a:r>
                        <a:rPr lang="en-US" altLang="zh-CN" sz="1600" dirty="0"/>
                        <a:t>Co-location perferences</a:t>
                      </a:r>
                      <a:endParaRPr lang="en-US" altLang="zh-CN" sz="1600" dirty="0"/>
                    </a:p>
                  </a:txBody>
                  <a:tcPr/>
                </a:tc>
              </a:tr>
              <a:tr h="466725">
                <a:tc>
                  <a:txBody>
                    <a:bodyPr/>
                    <a:p>
                      <a:r>
                        <a:rPr lang="en-US" altLang="zh-CN" sz="1600" dirty="0"/>
                        <a:t>λi → λi+1 data passing method</a:t>
                      </a:r>
                      <a:endParaRPr lang="en-US" altLang="zh-CN" sz="1600" dirty="0"/>
                    </a:p>
                  </a:txBody>
                  <a:tcPr/>
                </a:tc>
              </a:tr>
            </a:tbl>
          </a:graphicData>
        </a:graphic>
      </p:graphicFrame>
      <p:grpSp>
        <p:nvGrpSpPr>
          <p:cNvPr id="31" name="组合 30"/>
          <p:cNvGrpSpPr/>
          <p:nvPr/>
        </p:nvGrpSpPr>
        <p:grpSpPr>
          <a:xfrm>
            <a:off x="10406380" y="1811655"/>
            <a:ext cx="1409700" cy="4630420"/>
            <a:chOff x="16372" y="2853"/>
            <a:chExt cx="2220" cy="7292"/>
          </a:xfrm>
        </p:grpSpPr>
        <p:pic>
          <p:nvPicPr>
            <p:cNvPr id="25" name="图片 24"/>
            <p:cNvPicPr>
              <a:picLocks noChangeAspect="1"/>
            </p:cNvPicPr>
            <p:nvPr/>
          </p:nvPicPr>
          <p:blipFill>
            <a:blip r:embed="rId4"/>
            <a:stretch>
              <a:fillRect/>
            </a:stretch>
          </p:blipFill>
          <p:spPr>
            <a:xfrm>
              <a:off x="16741" y="2936"/>
              <a:ext cx="1482" cy="2221"/>
            </a:xfrm>
            <a:prstGeom prst="rect">
              <a:avLst/>
            </a:prstGeom>
          </p:spPr>
        </p:pic>
        <p:pic>
          <p:nvPicPr>
            <p:cNvPr id="26" name="图片 25"/>
            <p:cNvPicPr>
              <a:picLocks noChangeAspect="1"/>
            </p:cNvPicPr>
            <p:nvPr/>
          </p:nvPicPr>
          <p:blipFill>
            <a:blip r:embed="rId5"/>
            <a:stretch>
              <a:fillRect/>
            </a:stretch>
          </p:blipFill>
          <p:spPr>
            <a:xfrm>
              <a:off x="16488" y="5287"/>
              <a:ext cx="1989" cy="2201"/>
            </a:xfrm>
            <a:prstGeom prst="rect">
              <a:avLst/>
            </a:prstGeom>
          </p:spPr>
        </p:pic>
        <p:pic>
          <p:nvPicPr>
            <p:cNvPr id="27" name="图片 26"/>
            <p:cNvPicPr>
              <a:picLocks noChangeAspect="1"/>
            </p:cNvPicPr>
            <p:nvPr/>
          </p:nvPicPr>
          <p:blipFill>
            <a:blip r:embed="rId6"/>
            <a:stretch>
              <a:fillRect/>
            </a:stretch>
          </p:blipFill>
          <p:spPr>
            <a:xfrm>
              <a:off x="16741" y="7777"/>
              <a:ext cx="1596" cy="2227"/>
            </a:xfrm>
            <a:prstGeom prst="rect">
              <a:avLst/>
            </a:prstGeom>
          </p:spPr>
        </p:pic>
        <p:sp>
          <p:nvSpPr>
            <p:cNvPr id="29" name="线形标注 2 28"/>
            <p:cNvSpPr/>
            <p:nvPr/>
          </p:nvSpPr>
          <p:spPr>
            <a:xfrm>
              <a:off x="16372" y="2853"/>
              <a:ext cx="2220" cy="7293"/>
            </a:xfrm>
            <a:prstGeom prst="borderCallout2">
              <a:avLst>
                <a:gd name="adj1" fmla="val 18750"/>
                <a:gd name="adj2" fmla="val -8333"/>
                <a:gd name="adj3" fmla="val 18750"/>
                <a:gd name="adj4" fmla="val -16667"/>
                <a:gd name="adj5" fmla="val 41532"/>
                <a:gd name="adj6" fmla="val -58738"/>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
        <p:nvSpPr>
          <p:cNvPr id="30" name="文本框 29"/>
          <p:cNvSpPr txBox="1"/>
          <p:nvPr/>
        </p:nvSpPr>
        <p:spPr>
          <a:xfrm>
            <a:off x="3710305" y="3712845"/>
            <a:ext cx="699770" cy="368300"/>
          </a:xfrm>
          <a:prstGeom prst="rect">
            <a:avLst/>
          </a:prstGeom>
          <a:noFill/>
        </p:spPr>
        <p:txBody>
          <a:bodyPr wrap="square" rtlCol="0">
            <a:spAutoFit/>
          </a:bodyPr>
          <a:p>
            <a:r>
              <a:rPr lang="en-US" altLang="zh-CN" b="1"/>
              <a:t>Map</a:t>
            </a:r>
            <a:endParaRPr lang="en-US" altLang="zh-CN" b="1"/>
          </a:p>
        </p:txBody>
      </p:sp>
    </p:spTree>
  </p:cSld>
  <p:clrMapOvr>
    <a:masterClrMapping/>
  </p:clrMapOvr>
</p:sld>
</file>

<file path=ppt/tags/tag1.xml><?xml version="1.0" encoding="utf-8"?>
<p:tagLst xmlns:p="http://schemas.openxmlformats.org/presentationml/2006/main">
  <p:tag name="KSO_WM_UNIT_TABLE_BEAUTIFY" val="smartTable{d06a65bf-be2b-4f6c-87ad-6022e75466ea}"/>
  <p:tag name="TABLE_ENDDRAG_ORIGIN_RECT" val="739*154"/>
  <p:tag name="TABLE_ENDDRAG_RECT" val="129*379*739*155"/>
</p:tagLst>
</file>

<file path=ppt/tags/tag2.xml><?xml version="1.0" encoding="utf-8"?>
<p:tagLst xmlns:p="http://schemas.openxmlformats.org/presentationml/2006/main">
  <p:tag name="KSO_WM_UNIT_TABLE_BEAUTIFY" val="smartTable{0a5c7c97-5519-4a6f-9eda-0cc030ea370b}"/>
  <p:tag name="TABLE_ENDDRAG_ORIGIN_RECT" val="739*154"/>
  <p:tag name="TABLE_ENDDRAG_RECT" val="129*379*739*155"/>
</p:tagLst>
</file>

<file path=ppt/tags/tag3.xml><?xml version="1.0" encoding="utf-8"?>
<p:tagLst xmlns:p="http://schemas.openxmlformats.org/presentationml/2006/main">
  <p:tag name="KSO_WM_UNIT_TABLE_BEAUTIFY" val="smartTable{684462c9-b9e8-466e-b42e-9dfab25d1906}"/>
  <p:tag name="TABLE_ENDDRAG_ORIGIN_RECT" val="173*57"/>
  <p:tag name="TABLE_ENDDRAG_RECT" val="296*177*173*57"/>
</p:tagLst>
</file>

<file path=ppt/tags/tag4.xml><?xml version="1.0" encoding="utf-8"?>
<p:tagLst xmlns:p="http://schemas.openxmlformats.org/presentationml/2006/main">
  <p:tag name="KSO_WM_UNIT_TABLE_BEAUTIFY" val="smartTable{684462c9-b9e8-466e-b42e-9dfab25d1906}"/>
  <p:tag name="TABLE_ENDDRAG_ORIGIN_RECT" val="231*57"/>
  <p:tag name="TABLE_ENDDRAG_RECT" val="517*251*231*57"/>
</p:tagLst>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1177</Words>
  <Application>WPS 演示</Application>
  <PresentationFormat>宽屏</PresentationFormat>
  <Paragraphs>102</Paragraphs>
  <Slides>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vt:i4>
      </vt:variant>
    </vt:vector>
  </HeadingPairs>
  <TitlesOfParts>
    <vt:vector size="14" baseType="lpstr">
      <vt:lpstr>Arial</vt:lpstr>
      <vt:lpstr>宋体</vt:lpstr>
      <vt:lpstr>Wingdings</vt:lpstr>
      <vt:lpstr>Times New Roman</vt:lpstr>
      <vt:lpstr>微软雅黑</vt:lpstr>
      <vt:lpstr>等线</vt:lpstr>
      <vt:lpstr>等线 Light</vt:lpstr>
      <vt:lpstr>Calibri</vt:lpstr>
      <vt:lpstr>Arial Unicode MS</vt:lpstr>
      <vt:lpstr>Wingdings</vt:lpstr>
      <vt:lpstr>week3-k8s-网络通信及应用示例</vt:lpstr>
      <vt:lpstr> I/O latency Issue of Serverless  Data Analytics</vt:lpstr>
      <vt:lpstr>Background</vt:lpstr>
      <vt:lpstr>Application-aware Data Passing[7]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taoli</cp:lastModifiedBy>
  <cp:revision>313</cp:revision>
  <dcterms:created xsi:type="dcterms:W3CDTF">2021-11-05T01:41:00Z</dcterms:created>
  <dcterms:modified xsi:type="dcterms:W3CDTF">2022-03-09T12:48:29Z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99B5DF93C12B4A759FD5DB34BE5299BA</vt:lpwstr>
  </property>
  <property fmtid="{D5CDD505-2E9C-101B-9397-08002B2CF9AE}" pid="3" name="KSOProductBuildVer">
    <vt:lpwstr>2052-11.1.0.11365</vt:lpwstr>
  </property>
</Properties>
</file>