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4" r:id="rId3"/>
    <p:sldId id="518" r:id="rId5"/>
    <p:sldId id="517" r:id="rId6"/>
    <p:sldId id="500" r:id="rId7"/>
    <p:sldId id="527" r:id="rId8"/>
    <p:sldId id="520" r:id="rId9"/>
    <p:sldId id="501" r:id="rId10"/>
    <p:sldId id="502" r:id="rId11"/>
    <p:sldId id="503" r:id="rId12"/>
    <p:sldId id="5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首先元数据需要保证一致性，这个比较直观。对于数据来说，关键在于</a:t>
            </a:r>
            <a:r>
              <a:rPr lang="en-US" altLang="zh-CN"/>
              <a:t>serverless</a:t>
            </a:r>
            <a:r>
              <a:rPr lang="zh-CN" altLang="en-US"/>
              <a:t>函数会不会更新原数据，还是会一直创建新的</a:t>
            </a:r>
            <a:r>
              <a:rPr lang="en-US" altLang="zh-CN"/>
              <a:t>key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我进一步调研发现只有有状态函数才会导致一致性的问题，首先回顾一下有状态和无状态函数的含义和</a:t>
            </a:r>
            <a:r>
              <a:rPr lang="zh-CN" altLang="en-US"/>
              <a:t>优劣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这里的</a:t>
            </a:r>
            <a:r>
              <a:rPr lang="zh-CN" altLang="en-US"/>
              <a:t>状态是指存在内存变量中的数据，或者写入本地磁盘中的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-- </a:t>
            </a:r>
            <a:r>
              <a:rPr lang="en-US" altLang="zh-CN"/>
              <a:t>stateful...</a:t>
            </a:r>
            <a:endParaRPr lang="en-US" altLang="zh-CN"/>
          </a:p>
          <a:p>
            <a:r>
              <a:rPr lang="en-US" altLang="zh-CN"/>
              <a:t>-- state</a:t>
            </a:r>
            <a:r>
              <a:rPr lang="en-US" altLang="zh-CN"/>
              <a:t>less...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对于有状态函数会更新原数据，而无状态函数会创建新的</a:t>
            </a:r>
            <a:r>
              <a:rPr lang="en-US" altLang="zh-CN"/>
              <a:t>key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这两个函数是</a:t>
            </a:r>
            <a:r>
              <a:rPr lang="en-US" altLang="zh-CN"/>
              <a:t>increment</a:t>
            </a:r>
            <a:r>
              <a:rPr lang="zh-CN" altLang="en-US"/>
              <a:t>任务有状态和无状态的</a:t>
            </a:r>
            <a:r>
              <a:rPr lang="zh-CN" altLang="en-US"/>
              <a:t>不同表示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可以看出有状态函数会对原数据进行更新，因此采用分布式缓存的方案，有状态应用会有一致性的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而无状态函数根据传入的参数，计算</a:t>
            </a:r>
            <a:r>
              <a:rPr lang="zh-CN" altLang="en-US"/>
              <a:t>并创建新的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集中式缓存和分布式缓存主要是单机和多机的差别，分布式缓存是利用各个</a:t>
            </a:r>
            <a:r>
              <a:rPr lang="en-US" altLang="zh-CN"/>
              <a:t>VM</a:t>
            </a:r>
            <a:r>
              <a:rPr lang="zh-CN" altLang="en-US"/>
              <a:t>的本地存储作为缓存资源；集中式缓存需要用专门的缓存服务器作为</a:t>
            </a:r>
            <a:r>
              <a:rPr lang="zh-CN" altLang="en-US"/>
              <a:t>缓存资源</a:t>
            </a:r>
            <a:endParaRPr lang="zh-CN" altLang="en-US"/>
          </a:p>
          <a:p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US" altLang="zh-CN"/>
              <a:t>-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决策树学习应用</a:t>
            </a:r>
            <a:endParaRPr lang="zh-CN" altLang="en-US">
              <a:uFillTx/>
              <a:latin typeface="等线" panose="02010600030101010101" charset="-122"/>
              <a:sym typeface="+mn-ea"/>
            </a:endParaRPr>
          </a:p>
          <a:p>
            <a:pPr marL="0"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- 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纵轴表示应用的总执行时间，包括计算时间和数据传输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时间，横轴表示并发度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2442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2022.1.28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毕设</a:t>
            </a:r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Keywords</a:t>
            </a:r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Stateful application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Cache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Network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bandwidth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题目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利用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[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分布式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集中式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/.....]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缓存优化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serverless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有状态应用的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[I/O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时延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网络通信时延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 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问题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4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分布式缓存</a:t>
            </a:r>
            <a:r>
              <a:rPr lang="zh-CN" altLang="en-US"/>
              <a:t>在什么情况下数据保证一致性？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538607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Stateful function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zh-CN" altLang="en-US" sz="2000">
                <a:latin typeface="+mn-lt"/>
                <a:ea typeface="+mn-lt"/>
                <a:cs typeface="+mn-lt"/>
                <a:sym typeface="+mn-ea"/>
              </a:rPr>
              <a:t>本地存储会保存状态。</a:t>
            </a:r>
            <a:endParaRPr lang="zh-CN" altLang="en-US" sz="20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zh-CN" altLang="en-US" sz="2000">
                <a:latin typeface="+mn-lt"/>
                <a:ea typeface="+mn-lt"/>
                <a:cs typeface="+mn-lt"/>
                <a:sym typeface="+mn-ea"/>
              </a:rPr>
              <a:t>请求简单、</a:t>
            </a:r>
            <a:r>
              <a:rPr lang="en-US" altLang="zh-CN" sz="2000">
                <a:latin typeface="+mn-lt"/>
                <a:ea typeface="+mn-lt"/>
                <a:cs typeface="+mn-lt"/>
                <a:sym typeface="+mn-ea"/>
              </a:rPr>
              <a:t>I/O</a:t>
            </a:r>
            <a:r>
              <a:rPr lang="zh-CN" altLang="en-US" sz="2000">
                <a:latin typeface="+mn-lt"/>
                <a:ea typeface="+mn-lt"/>
                <a:cs typeface="+mn-lt"/>
                <a:sym typeface="+mn-ea"/>
              </a:rPr>
              <a:t>延迟低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Stateless function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en-US" altLang="zh-CN" sz="2000">
                <a:latin typeface="+mn-lt"/>
                <a:ea typeface="+mn-lt"/>
                <a:cs typeface="+mn-lt"/>
                <a:sym typeface="+mn-ea"/>
              </a:rPr>
              <a:t>使用本地磁盘来做临时存储，</a:t>
            </a:r>
            <a:endParaRPr lang="en-US" altLang="zh-CN" sz="2000">
              <a:latin typeface="+mn-lt"/>
              <a:ea typeface="+mn-lt"/>
              <a:cs typeface="+mn-lt"/>
              <a:sym typeface="+mn-ea"/>
            </a:endParaRPr>
          </a:p>
          <a:p>
            <a:pPr marL="457200" lvl="1" indent="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None/>
            </a:pPr>
            <a:r>
              <a:rPr lang="zh-CN" altLang="en-US" sz="2000">
                <a:latin typeface="+mn-lt"/>
                <a:ea typeface="+mn-lt"/>
                <a:cs typeface="+mn-lt"/>
                <a:sym typeface="+mn-ea"/>
              </a:rPr>
              <a:t>函数</a:t>
            </a:r>
            <a:r>
              <a:rPr lang="en-US" altLang="zh-CN" sz="2000">
                <a:latin typeface="+mn-lt"/>
                <a:ea typeface="+mn-lt"/>
                <a:cs typeface="+mn-lt"/>
                <a:sym typeface="+mn-ea"/>
              </a:rPr>
              <a:t>执行完临时存储也会清理掉。 </a:t>
            </a:r>
            <a:endParaRPr lang="en-US" altLang="zh-CN" sz="20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zh-CN" altLang="en-US" sz="2000">
                <a:latin typeface="+mn-lt"/>
                <a:ea typeface="+mn-lt"/>
                <a:cs typeface="+mn-lt"/>
                <a:sym typeface="+mn-ea"/>
              </a:rPr>
              <a:t>请求复杂、I/O延迟高、易伸缩</a:t>
            </a:r>
            <a:endParaRPr lang="en-US" altLang="zh-CN" sz="2000">
              <a:solidFill>
                <a:schemeClr val="tx1"/>
              </a:solidFill>
              <a:uFillTx/>
              <a:latin typeface="+mn-lt"/>
              <a:ea typeface="+mn-lt"/>
              <a:cs typeface="+mn-lt"/>
            </a:endParaRPr>
          </a:p>
        </p:txBody>
      </p:sp>
      <p:sp>
        <p:nvSpPr>
          <p:cNvPr id="44" name="右弧形箭头 43"/>
          <p:cNvSpPr/>
          <p:nvPr/>
        </p:nvSpPr>
        <p:spPr>
          <a:xfrm>
            <a:off x="4949825" y="2699385"/>
            <a:ext cx="461010" cy="183197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1760" y="2950845"/>
            <a:ext cx="591566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状态信息前置客户端，丰富入参</a:t>
            </a:r>
            <a:r>
              <a:rPr lang="en-US" altLang="zh-CN">
                <a:sym typeface="+mn-ea"/>
              </a:rPr>
              <a:t> - &gt; </a:t>
            </a:r>
            <a:r>
              <a:rPr lang="zh-CN" altLang="en-US">
                <a:sym typeface="+mn-ea"/>
              </a:rPr>
              <a:t>请求复杂，数据包变大</a:t>
            </a:r>
            <a:endParaRPr lang="zh-CN" altLang="en-US"/>
          </a:p>
          <a:p>
            <a:pPr marL="800100" lvl="1" indent="-342900">
              <a:lnSpc>
                <a:spcPct val="13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共享存储保存状态</a:t>
            </a:r>
            <a:r>
              <a:rPr lang="en-US" altLang="zh-CN">
                <a:sym typeface="+mn-ea"/>
              </a:rPr>
              <a:t> -&gt; I/O</a:t>
            </a:r>
            <a:r>
              <a:rPr lang="zh-CN" altLang="en-US">
                <a:sym typeface="+mn-ea"/>
              </a:rPr>
              <a:t>延迟高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分布式缓存数据需不需要</a:t>
            </a:r>
            <a:r>
              <a:rPr lang="zh-CN" altLang="en-US"/>
              <a:t>保证一致性？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538607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Stateful function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更新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原数据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Stateless function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创建新的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key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35020" y="2550160"/>
            <a:ext cx="2119630" cy="1276985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34385" y="2489200"/>
            <a:ext cx="2120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Increment</a:t>
            </a:r>
            <a:r>
              <a:rPr lang="zh-CN" altLang="en-US"/>
              <a:t>(){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return i++;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335020" y="5177790"/>
            <a:ext cx="2119630" cy="1276985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34385" y="5116830"/>
            <a:ext cx="2120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Increment</a:t>
            </a:r>
            <a:r>
              <a:rPr lang="zh-CN" altLang="en-US"/>
              <a:t>(</a:t>
            </a:r>
            <a:r>
              <a:rPr lang="zh-CN" altLang="en-US" b="1">
                <a:solidFill>
                  <a:srgbClr val="7030A0"/>
                </a:solidFill>
              </a:rPr>
              <a:t>i</a:t>
            </a:r>
            <a:r>
              <a:rPr lang="zh-CN" altLang="en-US"/>
              <a:t>){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return i+1;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如何</a:t>
            </a:r>
            <a:r>
              <a:rPr lang="zh-CN" altLang="en-US"/>
              <a:t>解决数据一致性的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5279390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分布式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扩展性高、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延迟低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一致性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sz="2400">
                <a:uFillTx/>
                <a:latin typeface="等线" panose="02010600030101010101" charset="-122"/>
                <a:sym typeface="+mn-ea"/>
              </a:rPr>
              <a:t>集中式缓存</a:t>
            </a:r>
            <a:endParaRPr lang="zh-CN" altLang="en-US" sz="24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 sz="2400">
                <a:uFillTx/>
                <a:latin typeface="等线" panose="02010600030101010101" charset="-122"/>
                <a:sym typeface="+mn-ea"/>
              </a:rPr>
              <a:t>保证一致性</a:t>
            </a:r>
            <a:endParaRPr lang="en-US" altLang="zh-CN" sz="24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 sz="2400">
                <a:uFillTx/>
                <a:latin typeface="等线" panose="02010600030101010101" charset="-122"/>
                <a:sym typeface="+mn-ea"/>
              </a:rPr>
              <a:t>扩展性差、</a:t>
            </a: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I/O</a:t>
            </a:r>
            <a:r>
              <a:rPr lang="zh-CN" altLang="en-US" sz="2400">
                <a:uFillTx/>
                <a:latin typeface="等线" panose="02010600030101010101" charset="-122"/>
                <a:sym typeface="+mn-ea"/>
              </a:rPr>
              <a:t>延迟高</a:t>
            </a:r>
            <a:endParaRPr lang="en-US" altLang="zh-CN" sz="24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4180" y="1691640"/>
            <a:ext cx="3261360" cy="18516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40" y="4096385"/>
            <a:ext cx="3291840" cy="233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如何</a:t>
            </a:r>
            <a:r>
              <a:rPr lang="zh-CN" altLang="en-US"/>
              <a:t>解决数据一致性的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535432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分布式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是否可以将有状态应用转换为无状态应用：用户编写函数，自动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转化比较困难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基于一致性协议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与现有的分布式缓存方案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不同点：不同的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间没有直接通信，全部通过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Remote storege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进行数据共享。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61970" y="4074795"/>
            <a:ext cx="6004560" cy="1451610"/>
            <a:chOff x="4493" y="7658"/>
            <a:chExt cx="11187" cy="2680"/>
          </a:xfrm>
        </p:grpSpPr>
        <p:sp>
          <p:nvSpPr>
            <p:cNvPr id="8" name="矩形 7"/>
            <p:cNvSpPr/>
            <p:nvPr/>
          </p:nvSpPr>
          <p:spPr>
            <a:xfrm>
              <a:off x="4525" y="7658"/>
              <a:ext cx="11155" cy="180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22" y="7768"/>
              <a:ext cx="2890" cy="140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01" y="7768"/>
              <a:ext cx="2890" cy="14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80" y="7768"/>
              <a:ext cx="2890" cy="1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493" y="9683"/>
              <a:ext cx="11186" cy="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73" y="9608"/>
              <a:ext cx="5948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AutoScaling Key-Vaule Store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上下箭头 15"/>
            <p:cNvSpPr/>
            <p:nvPr/>
          </p:nvSpPr>
          <p:spPr>
            <a:xfrm>
              <a:off x="724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上下箭头 16"/>
            <p:cNvSpPr/>
            <p:nvPr/>
          </p:nvSpPr>
          <p:spPr>
            <a:xfrm>
              <a:off x="1073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14108" y="9183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如何</a:t>
            </a:r>
            <a:r>
              <a:rPr lang="zh-CN" altLang="en-US"/>
              <a:t>解决数据一致性的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535432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集中式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不同应用可以不用保证一致性，不同的应用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使用不同的缓存节点，缓解扩展性的问题，同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时也提高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隔离性。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需要额外的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存储资源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buSzPct val="100000"/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 Memcached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：集中式缓存，分布式扩展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>
              <a:lnSpc>
                <a:spcPct val="120000"/>
              </a:lnSpc>
              <a:buSzPct val="80000"/>
              <a:buFont typeface="Wingdings" panose="05000000000000000000" charset="0"/>
              <a:buChar char="n"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可以将部署在多个机器上的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Memchached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服务端组成一个虚拟的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cluster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，避开了分布式Cache的传播问题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1740" y="1677035"/>
            <a:ext cx="2484120" cy="184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分布式缓存的</a:t>
            </a:r>
            <a:r>
              <a:rPr lang="zh-CN" altLang="en-US"/>
              <a:t>管理模式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34797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 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Cloudburst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：不同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独立管理本地存储，不同的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间不进行通信，只通过远程存储共享数据。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 Passing +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Remote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独立管理：减少跨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存数据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的的开销，根据动态维护的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图可以通过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的方式直接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获取数据。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统一管理：如果事先知道应用的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图，同时可以精准调度函数，也可以减少跨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获</a:t>
            </a: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取数据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的开销。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serverless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函数精准调度难度较大，不如独立管理。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 </a:t>
            </a:r>
            <a:r>
              <a:rPr lang="zh-CN" altLang="en-US"/>
              <a:t>三种传输方式</a:t>
            </a:r>
            <a:r>
              <a:rPr lang="zh-CN" altLang="en-US"/>
              <a:t>时延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13715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47630" y="1454150"/>
            <a:ext cx="1264285" cy="5198110"/>
            <a:chOff x="15607" y="2290"/>
            <a:chExt cx="2040" cy="818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80" y="2545"/>
              <a:ext cx="1601" cy="237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1" y="5153"/>
              <a:ext cx="1933" cy="214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2" y="7571"/>
              <a:ext cx="1933" cy="269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607" y="2290"/>
              <a:ext cx="2040" cy="818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内容占位符 2"/>
          <p:cNvSpPr>
            <a:spLocks noGrp="1"/>
          </p:cNvSpPr>
          <p:nvPr/>
        </p:nvSpPr>
        <p:spPr>
          <a:xfrm>
            <a:off x="838200" y="1395730"/>
            <a:ext cx="10910570" cy="5354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LightGBM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 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VM-Storage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：并发度低时，性能好；当接收函数并发度过高时，会导致单个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VM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负载过重，</a:t>
            </a:r>
            <a:endParaRPr lang="zh-CN" altLang="en-US" sz="1600">
              <a:uFillTx/>
              <a:latin typeface="等线" panose="02010600030101010101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而且会使接收函数进行排队，计算时间增加。</a:t>
            </a:r>
            <a:endParaRPr lang="zh-CN" altLang="en-US" sz="1600"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Direct-Passing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：没有调度限制，支持更高的并发度；当不同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VM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上的接收函数同时获取一</a:t>
            </a:r>
            <a:endParaRPr lang="zh-CN" altLang="en-US" sz="1600">
              <a:uFillTx/>
              <a:latin typeface="等线" panose="02010600030101010101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台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VM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上发送函数的输出数据，即并发度增加时，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VM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的网络带宽将成为瓶颈。</a:t>
            </a:r>
            <a:endParaRPr lang="zh-CN" altLang="en-US" sz="1600">
              <a:uFillTx/>
              <a:latin typeface="等线" panose="02010600030101010101" charset="-122"/>
              <a:sym typeface="+mn-ea"/>
            </a:endParaRPr>
          </a:p>
          <a:p>
            <a:pPr marL="457200" lvl="1" indent="0">
              <a:lnSpc>
                <a:spcPct val="130000"/>
              </a:lnSpc>
            </a:pP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 </a:t>
            </a:r>
            <a:r>
              <a:rPr lang="en-US" altLang="zh-CN" sz="1600">
                <a:uFillTx/>
                <a:latin typeface="等线" panose="02010600030101010101" charset="-122"/>
                <a:sym typeface="+mn-ea"/>
              </a:rPr>
              <a:t>Remote-Storage</a:t>
            </a:r>
            <a:r>
              <a:rPr lang="zh-CN" altLang="en-US" sz="1600">
                <a:uFillTx/>
                <a:latin typeface="等线" panose="02010600030101010101" charset="-122"/>
                <a:sym typeface="+mn-ea"/>
              </a:rPr>
              <a:t>：没有调度限制，网络带宽大；需要与远端存储系统通信两次，通信时延高。</a:t>
            </a:r>
            <a:endParaRPr lang="zh-CN" altLang="en-US" sz="2400">
              <a:uFillTx/>
              <a:latin typeface="等线" panose="02010600030101010101" charset="-122"/>
              <a:sym typeface="+mn-ea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30" y="4370070"/>
            <a:ext cx="5044440" cy="2487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47497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集中式缓存和分布式缓存的选择（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结合）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估计函数之间数据量的差异，最好有一个统计方差，为之后优化缓存的空间利用率提供支撑。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如何选择缓存数据？（如何冷热识别（基于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DAG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图的权重？）？、缓存数据的规模？）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Schedule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如何合理调度本地的数据，解决Direct-Passing带来的VM的网络带宽瓶颈问题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单个函数调度的详细过程，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request -&gt; output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。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复合函数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(function composition/function chain)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的调度，预先注册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1371600" lvl="3" indent="0">
              <a:lnSpc>
                <a:spcPct val="130000"/>
              </a:lnSpc>
              <a:buNone/>
            </a:pPr>
            <a:endParaRPr lang="zh-CN" altLang="en-US">
              <a:uFillTx/>
              <a:latin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916,&quot;width&quot;:5136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1563</Words>
  <Application>WPS 演示</Application>
  <PresentationFormat>宽屏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Arial Unicode MS</vt:lpstr>
      <vt:lpstr>等线 Light</vt:lpstr>
      <vt:lpstr>Calibri</vt:lpstr>
      <vt:lpstr>week3-k8s-网络通信及应用示例</vt:lpstr>
      <vt:lpstr>Serverless Data Analytics</vt:lpstr>
      <vt:lpstr>1. 分布式缓存在什么情况下数据保证一致性？</vt:lpstr>
      <vt:lpstr>1. 分布式缓存数据需不需要保证一致性？</vt:lpstr>
      <vt:lpstr>2. 如何解决数据一致性的问题？</vt:lpstr>
      <vt:lpstr>2. 如何解决数据一致性的问题？</vt:lpstr>
      <vt:lpstr>2. 如何解决数据一致性的问题？</vt:lpstr>
      <vt:lpstr>3. 分布式缓存的管理模式</vt:lpstr>
      <vt:lpstr>4. 三种传输方式时延</vt:lpstr>
      <vt:lpstr>下一步</vt:lpstr>
      <vt:lpstr>毕设题目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289</cp:revision>
  <dcterms:created xsi:type="dcterms:W3CDTF">2021-11-05T01:41:00Z</dcterms:created>
  <dcterms:modified xsi:type="dcterms:W3CDTF">2022-01-29T01:53:26Z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2052-11.1.0.11294</vt:lpwstr>
  </property>
</Properties>
</file>