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5" r:id="rId4"/>
    <p:sldId id="286" r:id="rId5"/>
    <p:sldId id="287" r:id="rId6"/>
    <p:sldId id="297" r:id="rId8"/>
    <p:sldId id="317" r:id="rId9"/>
    <p:sldId id="318" r:id="rId10"/>
    <p:sldId id="288" r:id="rId11"/>
    <p:sldId id="301" r:id="rId12"/>
    <p:sldId id="300" r:id="rId13"/>
    <p:sldId id="299" r:id="rId14"/>
    <p:sldId id="304" r:id="rId15"/>
    <p:sldId id="328" r:id="rId16"/>
    <p:sldId id="303" r:id="rId17"/>
    <p:sldId id="306" r:id="rId18"/>
    <p:sldId id="305" r:id="rId19"/>
    <p:sldId id="31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首先看</a:t>
            </a:r>
            <a:r>
              <a:rPr lang="en-US" altLang="zh-CN"/>
              <a:t>serverless</a:t>
            </a:r>
            <a:r>
              <a:rPr lang="zh-CN" altLang="en-US"/>
              <a:t>的计算模型，当接收到服务请求时，</a:t>
            </a:r>
            <a:r>
              <a:rPr lang="en-US" altLang="zh-CN"/>
              <a:t>serverless</a:t>
            </a:r>
            <a:r>
              <a:rPr lang="zh-CN" altLang="en-US"/>
              <a:t>平台分配一个临时执行沙箱，并在沙箱</a:t>
            </a:r>
            <a:r>
              <a:rPr lang="zh-CN" altLang="en-US"/>
              <a:t>中实例化一个用户定义的函数来处理请求</a:t>
            </a:r>
            <a:endParaRPr lang="zh-CN" altLang="en-US"/>
          </a:p>
          <a:p>
            <a:r>
              <a:rPr lang="en-US" altLang="zh-CN"/>
              <a:t>- sandbox</a:t>
            </a:r>
            <a:r>
              <a:rPr lang="zh-CN" altLang="en-US"/>
              <a:t>有几种类型</a:t>
            </a:r>
            <a:endParaRPr lang="en-US" altLang="zh-CN"/>
          </a:p>
          <a:p>
            <a:r>
              <a:rPr lang="en-US" altLang="zh-CN"/>
              <a:t>- container </a:t>
            </a:r>
            <a:r>
              <a:rPr lang="zh-CN" altLang="en-US"/>
              <a:t>隔离性相对较差，共享一个内核，容易出错；</a:t>
            </a:r>
            <a:r>
              <a:rPr lang="en-US" altLang="zh-CN"/>
              <a:t>VM</a:t>
            </a:r>
            <a:r>
              <a:rPr lang="zh-CN" altLang="en-US"/>
              <a:t>相对</a:t>
            </a:r>
            <a:r>
              <a:rPr lang="en-US" altLang="zh-CN"/>
              <a:t>serverless</a:t>
            </a:r>
            <a:r>
              <a:rPr lang="zh-CN" altLang="en-US"/>
              <a:t>函数太笨重，启动时间长，因此需要新的轻量级虚拟方案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C/R</a:t>
            </a:r>
            <a:r>
              <a:rPr lang="zh-CN" altLang="en-US"/>
              <a:t>将</a:t>
            </a:r>
            <a:r>
              <a:rPr lang="en-US" altLang="zh-CN"/>
              <a:t>app init</a:t>
            </a:r>
            <a:r>
              <a:rPr lang="zh-CN" altLang="en-US"/>
              <a:t>转化为</a:t>
            </a:r>
            <a:r>
              <a:rPr lang="en-US" altLang="zh-CN"/>
              <a:t>sandbox init</a:t>
            </a:r>
            <a:r>
              <a:rPr lang="zh-CN" altLang="en-US"/>
              <a:t>，但是</a:t>
            </a:r>
            <a:r>
              <a:rPr lang="en-US" altLang="zh-CN"/>
              <a:t>restore</a:t>
            </a:r>
            <a:r>
              <a:rPr lang="zh-CN" altLang="en-US"/>
              <a:t>的开销依旧</a:t>
            </a:r>
            <a:r>
              <a:rPr lang="zh-CN" altLang="en-US"/>
              <a:t>很大</a:t>
            </a:r>
            <a:endParaRPr lang="zh-CN" altLang="en-US"/>
          </a:p>
          <a:p>
            <a:r>
              <a:rPr lang="en-US" altLang="zh-CN"/>
              <a:t>- </a:t>
            </a:r>
            <a:r>
              <a:rPr lang="en-US" altLang="zh-CN"/>
              <a:t>restore</a:t>
            </a:r>
            <a:endParaRPr lang="en-US" altLang="zh-CN"/>
          </a:p>
          <a:p>
            <a:r>
              <a:rPr lang="en-US" altLang="zh-CN"/>
              <a:t>   - </a:t>
            </a:r>
            <a:r>
              <a:rPr lang="en-US" altLang="zh-CN"/>
              <a:t>kernel</a:t>
            </a:r>
            <a:endParaRPr lang="en-US" altLang="zh-CN"/>
          </a:p>
          <a:p>
            <a:r>
              <a:rPr lang="en-US" altLang="zh-CN"/>
              <a:t>   - </a:t>
            </a:r>
            <a:r>
              <a:rPr lang="en-US" altLang="zh-CN"/>
              <a:t>user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catalyzer</a:t>
            </a:r>
            <a:r>
              <a:rPr lang="zh-CN" altLang="en-US"/>
              <a:t>就是来解决</a:t>
            </a:r>
            <a:r>
              <a:rPr lang="en-US" altLang="zh-CN"/>
              <a:t>restore</a:t>
            </a:r>
            <a:r>
              <a:rPr lang="zh-CN" altLang="en-US"/>
              <a:t>的开销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先将</a:t>
            </a:r>
            <a:r>
              <a:rPr lang="en-US" altLang="zh-CN"/>
              <a:t>serverless</a:t>
            </a:r>
            <a:r>
              <a:rPr lang="zh-CN" altLang="en-US"/>
              <a:t>函数按照冷热程度分为三类，</a:t>
            </a:r>
            <a:r>
              <a:rPr lang="en-US" altLang="zh-CN"/>
              <a:t>cold</a:t>
            </a:r>
            <a:r>
              <a:rPr lang="zh-CN" altLang="en-US"/>
              <a:t>、</a:t>
            </a:r>
            <a:r>
              <a:rPr lang="en-US" altLang="zh-CN"/>
              <a:t>warm</a:t>
            </a:r>
            <a:r>
              <a:rPr lang="zh-CN" altLang="en-US"/>
              <a:t>、</a:t>
            </a:r>
            <a:r>
              <a:rPr lang="en-US" altLang="zh-CN"/>
              <a:t>hot</a:t>
            </a:r>
            <a:r>
              <a:rPr lang="zh-CN" altLang="en-US"/>
              <a:t>，然后分别采用不同的策略优化，</a:t>
            </a:r>
            <a:r>
              <a:rPr lang="en-US" altLang="zh-CN"/>
              <a:t>cold</a:t>
            </a:r>
            <a:r>
              <a:rPr lang="zh-CN" altLang="en-US"/>
              <a:t>需要将</a:t>
            </a:r>
            <a:r>
              <a:rPr lang="en-US" altLang="zh-CN"/>
              <a:t>func-image</a:t>
            </a:r>
            <a:r>
              <a:rPr lang="zh-CN" altLang="en-US"/>
              <a:t>全部加载进来，</a:t>
            </a:r>
            <a:r>
              <a:rPr lang="en-US" altLang="zh-CN"/>
              <a:t>warm</a:t>
            </a:r>
            <a:r>
              <a:rPr lang="zh-CN" altLang="en-US"/>
              <a:t>只需要加载部分的</a:t>
            </a:r>
            <a:r>
              <a:rPr lang="en-US" altLang="zh-CN"/>
              <a:t>func-image</a:t>
            </a:r>
            <a:r>
              <a:rPr lang="zh-CN" altLang="en-US"/>
              <a:t>，</a:t>
            </a:r>
            <a:r>
              <a:rPr lang="en-US" altLang="zh-CN"/>
              <a:t>hot</a:t>
            </a:r>
            <a:r>
              <a:rPr lang="zh-CN" altLang="en-US"/>
              <a:t>将沙箱模板放在内存，当有函数请求时，直接使用类似于</a:t>
            </a:r>
            <a:r>
              <a:rPr lang="en-US" altLang="zh-CN"/>
              <a:t>fork</a:t>
            </a:r>
            <a:r>
              <a:rPr lang="zh-CN" altLang="en-US"/>
              <a:t>的调用，生成新的</a:t>
            </a:r>
            <a:r>
              <a:rPr lang="zh-CN" altLang="en-US"/>
              <a:t>沙箱。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之前的</a:t>
            </a:r>
            <a:r>
              <a:rPr lang="en-US" altLang="zh-CN"/>
              <a:t>paper</a:t>
            </a:r>
            <a:r>
              <a:rPr lang="zh-CN" altLang="en-US"/>
              <a:t>问什么没有提</a:t>
            </a:r>
            <a:r>
              <a:rPr lang="en-US" altLang="zh-CN"/>
              <a:t>app init</a:t>
            </a:r>
            <a:r>
              <a:rPr lang="zh-CN" altLang="en-US"/>
              <a:t>开销，之前主要关注的是轻量级应用，这里更像是把原来的复杂应用的运行时间细化成</a:t>
            </a:r>
            <a:r>
              <a:rPr lang="en-US" altLang="zh-CN"/>
              <a:t>app init</a:t>
            </a:r>
            <a:r>
              <a:rPr lang="zh-CN" altLang="en-US"/>
              <a:t>和运行</a:t>
            </a:r>
            <a:r>
              <a:rPr lang="zh-CN" altLang="en-US"/>
              <a:t>时间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虚拟资源分配</a:t>
            </a:r>
            <a:r>
              <a:rPr lang="en-US" altLang="zh-CN"/>
              <a:t>VCPU</a:t>
            </a:r>
            <a:r>
              <a:rPr lang="zh-CN" altLang="en-US"/>
              <a:t>，</a:t>
            </a:r>
            <a:r>
              <a:rPr lang="zh-CN" altLang="en-US"/>
              <a:t>内存空间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同一个应用程序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函数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共享包含函数代码及其库的沙箱</a:t>
            </a:r>
            <a:r>
              <a:rPr lang="en-US" altLang="zh-CN" baseline="30000">
                <a:sym typeface="+mn-ea"/>
              </a:rPr>
              <a:t>[1] </a:t>
            </a:r>
            <a:endParaRPr lang="en-US" altLang="zh-CN" baseline="30000">
              <a:sym typeface="+mn-ea"/>
            </a:endParaRPr>
          </a:p>
          <a:p>
            <a:r>
              <a:rPr lang="en-US" altLang="zh-CN">
                <a:sym typeface="+mn-ea"/>
              </a:rPr>
              <a:t>缓存</a:t>
            </a:r>
            <a:r>
              <a:rPr lang="en-US" altLang="zh-CN">
                <a:sym typeface="+mn-ea"/>
              </a:rPr>
              <a:t>预热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Python解释器，函数可以使用已经加载必要库的解释器启动</a:t>
            </a:r>
            <a:r>
              <a:rPr lang="en-US" altLang="zh-CN" baseline="30000">
                <a:sym typeface="+mn-ea"/>
              </a:rPr>
              <a:t>[2]</a:t>
            </a:r>
            <a:endParaRPr lang="en-US" altLang="zh-CN" baseline="30000">
              <a:sym typeface="+mn-ea"/>
            </a:endParaRPr>
          </a:p>
          <a:p>
            <a:r>
              <a:rPr lang="en-US" altLang="zh-CN">
                <a:sym typeface="+mn-ea"/>
              </a:rPr>
              <a:t>Serverless</a:t>
            </a:r>
            <a:r>
              <a:rPr lang="zh-CN" altLang="en-US">
                <a:sym typeface="+mn-ea"/>
              </a:rPr>
              <a:t>函数单机整合度高，缓存会带来较大的</a:t>
            </a:r>
            <a:r>
              <a:rPr lang="zh-CN" altLang="en-US">
                <a:sym typeface="+mn-ea"/>
              </a:rPr>
              <a:t>内存开销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无法解决</a:t>
            </a:r>
            <a:r>
              <a:rPr lang="zh-CN" altLang="en-US">
                <a:sym typeface="+mn-ea"/>
              </a:rPr>
              <a:t>尾延迟？？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针对不同场景</a:t>
            </a:r>
            <a:r>
              <a:rPr lang="en-US" altLang="zh-CN"/>
              <a:t> </a:t>
            </a:r>
            <a:r>
              <a:rPr lang="zh-CN" altLang="en-US"/>
              <a:t>不同问题定制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C/R</a:t>
            </a:r>
            <a:r>
              <a:rPr lang="zh-CN" altLang="en-US"/>
              <a:t>将</a:t>
            </a:r>
            <a:r>
              <a:rPr lang="en-US" altLang="zh-CN"/>
              <a:t>app init</a:t>
            </a:r>
            <a:r>
              <a:rPr lang="zh-CN" altLang="en-US"/>
              <a:t>转化为</a:t>
            </a:r>
            <a:r>
              <a:rPr lang="en-US" altLang="zh-CN"/>
              <a:t>sandbox init</a:t>
            </a:r>
            <a:r>
              <a:rPr lang="zh-CN" altLang="en-US"/>
              <a:t>，但是</a:t>
            </a:r>
            <a:r>
              <a:rPr lang="en-US" altLang="zh-CN"/>
              <a:t>restore</a:t>
            </a:r>
            <a:r>
              <a:rPr lang="zh-CN" altLang="en-US"/>
              <a:t>的开销依旧</a:t>
            </a:r>
            <a:r>
              <a:rPr lang="zh-CN" altLang="en-US"/>
              <a:t>很大</a:t>
            </a:r>
            <a:endParaRPr lang="zh-CN" altLang="en-US"/>
          </a:p>
          <a:p>
            <a:r>
              <a:rPr lang="en-US" altLang="zh-CN"/>
              <a:t>- </a:t>
            </a:r>
            <a:r>
              <a:rPr lang="en-US" altLang="zh-CN"/>
              <a:t>restore</a:t>
            </a:r>
            <a:endParaRPr lang="en-US" altLang="zh-CN"/>
          </a:p>
          <a:p>
            <a:r>
              <a:rPr lang="en-US" altLang="zh-CN"/>
              <a:t>   - </a:t>
            </a:r>
            <a:r>
              <a:rPr lang="en-US" altLang="zh-CN"/>
              <a:t>kernel</a:t>
            </a:r>
            <a:endParaRPr lang="en-US" altLang="zh-CN"/>
          </a:p>
          <a:p>
            <a:r>
              <a:rPr lang="en-US" altLang="zh-CN"/>
              <a:t>   - </a:t>
            </a:r>
            <a:r>
              <a:rPr lang="en-US" altLang="zh-CN"/>
              <a:t>user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sz="2800" dirty="0"/>
              <a:t>Catalyzer: Sub-millisecond Startup for Serverless</a:t>
            </a:r>
            <a:br>
              <a:rPr sz="2800" dirty="0"/>
            </a:br>
            <a:r>
              <a:rPr sz="2800" dirty="0"/>
              <a:t>Computing with Initialization-less Booting</a:t>
            </a:r>
            <a:r>
              <a:rPr lang="en-US" sz="2800" dirty="0"/>
              <a:t> (ASPLOS’20)</a:t>
            </a:r>
            <a:endParaRPr 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55635" y="500570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2021.11.22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Customizing sandbox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latin typeface="+mn-lt"/>
                <a:ea typeface="+mn-lt"/>
                <a:sym typeface="+mn-ea"/>
              </a:rPr>
              <a:t>定制</a:t>
            </a:r>
            <a:r>
              <a:rPr lang="zh-CN" altLang="en-US">
                <a:latin typeface="+mn-lt"/>
                <a:ea typeface="+mn-lt"/>
                <a:sym typeface="+mn-ea"/>
              </a:rPr>
              <a:t>沙箱</a:t>
            </a:r>
            <a:r>
              <a:rPr lang="en-US" altLang="zh-CN">
                <a:latin typeface="+mn-lt"/>
                <a:ea typeface="+mn-lt"/>
                <a:sym typeface="+mn-ea"/>
              </a:rPr>
              <a:t> </a:t>
            </a:r>
            <a:r>
              <a:rPr lang="zh-CN" altLang="en-US">
                <a:latin typeface="+mn-lt"/>
                <a:ea typeface="+mn-lt"/>
                <a:sym typeface="+mn-ea"/>
              </a:rPr>
              <a:t>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+mn-lt"/>
                <a:ea typeface="+mn-lt"/>
                <a:sym typeface="+mn-ea"/>
              </a:rPr>
              <a:t>for Sandbox init</a:t>
            </a:r>
            <a:r>
              <a:rPr lang="zh-CN" altLang="en-US">
                <a:latin typeface="+mn-lt"/>
                <a:ea typeface="+mn-lt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+mn-lt"/>
              <a:ea typeface="+mn-lt"/>
              <a:sym typeface="+mn-ea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定制客户内核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  <a:sym typeface="+mn-ea"/>
              </a:rPr>
              <a:t>[3-4]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定制虚拟机监控程序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  <a:sym typeface="+mn-ea"/>
              </a:rPr>
              <a:t>[3-4]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减轻应用程序初始化延迟，如JVM或Python解释器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的启动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7290" y="5648960"/>
            <a:ext cx="8298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[3] Firecracker. htps://firecracker-microvm.github.io/. 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[4] Google gVisor: Container Runtime Sandbox. htps://github.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com/google/gvisor.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Checkpoint/Restore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135880"/>
          </a:xfrm>
        </p:spPr>
        <p:txBody>
          <a:bodyPr/>
          <a:p>
            <a:r>
              <a:rPr lang="en-US" altLang="zh-CN"/>
              <a:t> C/R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将运行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沙箱的状态保存到检查点映像中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 application state 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 sandbox </a:t>
            </a:r>
            <a:r>
              <a:rPr lang="en-US" altLang="zh-CN">
                <a:sym typeface="+mn-ea"/>
              </a:rPr>
              <a:t>state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沙箱可以从映像中恢复</a:t>
            </a:r>
            <a:r>
              <a:rPr lang="zh-CN" altLang="en-US">
                <a:sym typeface="+mn-ea"/>
              </a:rPr>
              <a:t>，减轻启动开销</a:t>
            </a:r>
            <a:endParaRPr lang="en-US" altLang="zh-CN">
              <a:sym typeface="+mn-ea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/>
              <a:t> Insight</a:t>
            </a:r>
            <a:r>
              <a:rPr lang="zh-CN" altLang="en-US"/>
              <a:t>：</a:t>
            </a:r>
            <a:r>
              <a:rPr lang="en-US" altLang="zh-CN"/>
              <a:t>C/R</a:t>
            </a:r>
            <a:r>
              <a:rPr lang="zh-CN" altLang="en-US"/>
              <a:t>将应用程序初始化成本转换为沙箱恢复成本(init</a:t>
            </a:r>
            <a:r>
              <a:rPr lang="en-US" altLang="zh-CN"/>
              <a:t>-</a:t>
            </a:r>
            <a:r>
              <a:rPr lang="zh-CN" altLang="en-US"/>
              <a:t>less</a:t>
            </a:r>
            <a:r>
              <a:rPr lang="en-US" altLang="zh-CN"/>
              <a:t> booting</a:t>
            </a:r>
            <a:r>
              <a:rPr lang="zh-CN" altLang="en-US"/>
              <a:t>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8920" y="4709795"/>
            <a:ext cx="4074795" cy="1753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65625" y="6424930"/>
            <a:ext cx="3970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gVisor和gVisor-restore的启动延迟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Checkpoint/Restore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13588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en-US" altLang="zh-CN"/>
              <a:t> Restore</a:t>
            </a:r>
            <a:r>
              <a:rPr lang="zh-CN" altLang="en-US"/>
              <a:t>的开销</a:t>
            </a:r>
            <a:endParaRPr lang="zh-CN" altLang="en-US"/>
          </a:p>
          <a:p>
            <a:pPr lvl="2"/>
            <a:r>
              <a:rPr lang="en-US" altLang="zh-CN">
                <a:solidFill>
                  <a:schemeClr val="tx1"/>
                </a:solidFill>
                <a:sym typeface="+mn-ea"/>
              </a:rPr>
              <a:t>guest kernel recovery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recover kernel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connect I/O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sym typeface="+mn-ea"/>
              </a:rPr>
              <a:t>user recovery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load App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memory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058670" y="4337685"/>
            <a:ext cx="744220" cy="9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12290" y="395351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802890" y="4157980"/>
            <a:ext cx="1882775" cy="326390"/>
          </a:xfrm>
          <a:prstGeom prst="rect">
            <a:avLst/>
          </a:prstGeom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69565" y="415798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Recover K</a:t>
            </a:r>
            <a:r>
              <a:rPr lang="en-US" altLang="zh-CN"/>
              <a:t>ernel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85665" y="4316730"/>
            <a:ext cx="61912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81930" y="4157980"/>
            <a:ext cx="1933575" cy="326390"/>
          </a:xfrm>
          <a:prstGeom prst="rect">
            <a:avLst/>
          </a:prstGeom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4935" y="4137025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Load App </a:t>
            </a:r>
            <a:r>
              <a:rPr lang="en-US" altLang="zh-CN"/>
              <a:t>memory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215505" y="4337685"/>
            <a:ext cx="61912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55585" y="4153535"/>
            <a:ext cx="1933575" cy="326390"/>
          </a:xfrm>
          <a:prstGeom prst="rect">
            <a:avLst/>
          </a:prstGeom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4630" y="4137025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</a:t>
            </a:r>
            <a:r>
              <a:rPr lang="en-US" altLang="zh-CN"/>
              <a:t>ait I/O finish</a:t>
            </a:r>
            <a:endParaRPr lang="en-US" altLang="zh-CN"/>
          </a:p>
        </p:txBody>
      </p:sp>
      <p:cxnSp>
        <p:nvCxnSpPr>
          <p:cNvPr id="17" name="肘形连接符 16"/>
          <p:cNvCxnSpPr/>
          <p:nvPr/>
        </p:nvCxnSpPr>
        <p:spPr>
          <a:xfrm rot="5400000" flipV="1">
            <a:off x="4060190" y="4241800"/>
            <a:ext cx="981075" cy="150749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04790" y="5309870"/>
            <a:ext cx="1933575" cy="326390"/>
          </a:xfrm>
          <a:prstGeom prst="rect">
            <a:avLst/>
          </a:prstGeom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81930" y="5309870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Reconnect I/O</a:t>
            </a:r>
            <a:endParaRPr lang="en-US" altLang="zh-CN"/>
          </a:p>
        </p:txBody>
      </p:sp>
      <p:cxnSp>
        <p:nvCxnSpPr>
          <p:cNvPr id="20" name="肘形连接符 19"/>
          <p:cNvCxnSpPr>
            <a:stCxn id="18" idx="3"/>
            <a:endCxn id="16" idx="2"/>
          </p:cNvCxnSpPr>
          <p:nvPr/>
        </p:nvCxnSpPr>
        <p:spPr>
          <a:xfrm flipV="1">
            <a:off x="7238365" y="4505325"/>
            <a:ext cx="1649730" cy="96774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810115" y="3943985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Execute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810115" y="4312285"/>
            <a:ext cx="744220" cy="9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20695" y="3768725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56.723 ms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13070" y="5678170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79.180 ms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13070" y="3768725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128.805 ms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4000" y="6148070"/>
            <a:ext cx="482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</a:t>
            </a:r>
            <a:r>
              <a:rPr lang="en-US" altLang="zh-CN" b="1">
                <a:sym typeface="+mn-ea"/>
              </a:rPr>
              <a:t>gVisor-restore</a:t>
            </a:r>
            <a:r>
              <a:rPr lang="zh-CN" altLang="en-US" b="1">
                <a:sym typeface="+mn-ea"/>
              </a:rPr>
              <a:t>的</a:t>
            </a:r>
            <a:r>
              <a:rPr lang="en-US" altLang="zh-CN" b="1">
                <a:sym typeface="+mn-ea"/>
              </a:rPr>
              <a:t>Java SPECjbb</a:t>
            </a:r>
            <a:r>
              <a:rPr lang="zh-CN" altLang="en-US" b="1">
                <a:sym typeface="+mn-ea"/>
              </a:rPr>
              <a:t>恢复</a:t>
            </a:r>
            <a:r>
              <a:rPr lang="zh-CN" altLang="en-US" b="1">
                <a:sym typeface="+mn-ea"/>
              </a:rPr>
              <a:t>流程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Checkpoint/Restore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13588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en-US" altLang="zh-CN"/>
              <a:t> Restore</a:t>
            </a:r>
            <a:r>
              <a:rPr lang="zh-CN" altLang="en-US"/>
              <a:t>的开销</a:t>
            </a:r>
            <a:endParaRPr lang="zh-CN" altLang="en-US"/>
          </a:p>
          <a:p>
            <a:pPr lvl="2"/>
            <a:r>
              <a:rPr lang="en-US" altLang="zh-CN">
                <a:solidFill>
                  <a:schemeClr val="tx1"/>
                </a:solidFill>
                <a:sym typeface="+mn-ea"/>
              </a:rPr>
              <a:t>guest kernel recovery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recover kernel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connect I/O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sym typeface="+mn-ea"/>
              </a:rPr>
              <a:t>user recovery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load App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memory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670" y="3583305"/>
            <a:ext cx="6297295" cy="2710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65625" y="6424930"/>
            <a:ext cx="3970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gVisor和gVisor-restore的启动延迟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Exsiting design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 cache-based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 sandbox init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 checkpiont/restore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en-US" altLang="zh-CN" b="1"/>
              <a:t>Catalyzer’s design</a:t>
            </a:r>
            <a:endParaRPr lang="en-US" altLang="zh-CN"/>
          </a:p>
          <a:p>
            <a:pPr lvl="1"/>
            <a:r>
              <a:rPr lang="en-US" altLang="zh-CN"/>
              <a:t> on-demand re</a:t>
            </a:r>
            <a:r>
              <a:rPr lang="en-US" altLang="zh-CN"/>
              <a:t>store</a:t>
            </a:r>
            <a:endParaRPr lang="en-US" altLang="zh-CN"/>
          </a:p>
          <a:p>
            <a:pPr lvl="1"/>
            <a:r>
              <a:rPr lang="en-US" altLang="zh-CN"/>
              <a:t> reuse sandbox template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Catalyzer’s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238760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O</a:t>
            </a:r>
            <a:r>
              <a:rPr lang="en-US" altLang="zh-CN">
                <a:sym typeface="+mn-ea"/>
              </a:rPr>
              <a:t>verview</a:t>
            </a:r>
            <a:endParaRPr lang="en-US" altLang="zh-CN"/>
          </a:p>
          <a:p>
            <a:pPr lvl="1"/>
            <a:r>
              <a:rPr lang="en-US" altLang="zh-CN"/>
              <a:t> cold boot</a:t>
            </a:r>
            <a:r>
              <a:rPr lang="zh-CN" altLang="en-US"/>
              <a:t>：通过</a:t>
            </a:r>
            <a:r>
              <a:rPr lang="en-US" altLang="zh-CN"/>
              <a:t>restore</a:t>
            </a:r>
            <a:r>
              <a:rPr lang="zh-CN" altLang="en-US"/>
              <a:t>从func-image创建一个</a:t>
            </a:r>
            <a:r>
              <a:rPr lang="zh-CN" altLang="en-US"/>
              <a:t>新的沙箱实例</a:t>
            </a:r>
            <a:endParaRPr lang="zh-CN" altLang="en-US"/>
          </a:p>
          <a:p>
            <a:pPr lvl="1"/>
            <a:r>
              <a:rPr lang="en-US" altLang="zh-CN"/>
              <a:t> warm boot</a:t>
            </a:r>
            <a:r>
              <a:rPr lang="zh-CN" altLang="en-US"/>
              <a:t>：有请求函数的运行实例，共享正在运行的实例的内存状态</a:t>
            </a:r>
            <a:endParaRPr lang="zh-CN" altLang="en-US"/>
          </a:p>
          <a:p>
            <a:pPr lvl="1"/>
            <a:r>
              <a:rPr lang="en-US" altLang="zh-CN"/>
              <a:t> fork boot</a:t>
            </a:r>
            <a:r>
              <a:rPr lang="zh-CN" altLang="en-US"/>
              <a:t>：对</a:t>
            </a:r>
            <a:r>
              <a:rPr lang="en-US" altLang="zh-CN"/>
              <a:t>hot function</a:t>
            </a:r>
            <a:r>
              <a:rPr lang="zh-CN" altLang="en-US"/>
              <a:t>创建</a:t>
            </a:r>
            <a:r>
              <a:rPr lang="en-US" altLang="zh-CN"/>
              <a:t>sandbox template</a:t>
            </a:r>
            <a:r>
              <a:rPr lang="zh-CN" altLang="en-US"/>
              <a:t>，包含初始化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1" name="流程图: 文档 10"/>
          <p:cNvSpPr/>
          <p:nvPr/>
        </p:nvSpPr>
        <p:spPr>
          <a:xfrm>
            <a:off x="1442085" y="5193665"/>
            <a:ext cx="1814830" cy="873125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Func-image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2" name="流程图: 文档 11"/>
          <p:cNvSpPr/>
          <p:nvPr/>
        </p:nvSpPr>
        <p:spPr>
          <a:xfrm>
            <a:off x="8392795" y="5193665"/>
            <a:ext cx="1814830" cy="873125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Func-image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3" name="流程图: 文档 12"/>
          <p:cNvSpPr/>
          <p:nvPr/>
        </p:nvSpPr>
        <p:spPr>
          <a:xfrm>
            <a:off x="4677410" y="5193665"/>
            <a:ext cx="1814830" cy="873125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Func-image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2725" y="3768090"/>
            <a:ext cx="1266825" cy="599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Running S</a:t>
            </a:r>
            <a:r>
              <a:rPr lang="en-US" altLang="zh-CN" dirty="0">
                <a:solidFill>
                  <a:schemeClr val="tx1"/>
                </a:solidFill>
              </a:rPr>
              <a:t>andbox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15025" y="3768090"/>
            <a:ext cx="1266825" cy="5994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Sa</a:t>
            </a:r>
            <a:r>
              <a:rPr lang="en-US" altLang="zh-CN" dirty="0">
                <a:solidFill>
                  <a:schemeClr val="tx1"/>
                </a:solidFill>
              </a:rPr>
              <a:t>ndbox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08845" y="3768090"/>
            <a:ext cx="1266825" cy="5994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Sa</a:t>
            </a:r>
            <a:r>
              <a:rPr lang="en-US" altLang="zh-CN" dirty="0">
                <a:solidFill>
                  <a:schemeClr val="tx1"/>
                </a:solidFill>
              </a:rPr>
              <a:t>ndbox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6405" y="3753485"/>
            <a:ext cx="1266825" cy="5994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Sa</a:t>
            </a:r>
            <a:r>
              <a:rPr lang="en-US" altLang="zh-CN" dirty="0">
                <a:solidFill>
                  <a:schemeClr val="tx1"/>
                </a:solidFill>
              </a:rPr>
              <a:t>ndbox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301750" y="4837430"/>
            <a:ext cx="2095500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07325" y="4824730"/>
            <a:ext cx="2769235" cy="10795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073525" y="4822825"/>
            <a:ext cx="3023235" cy="1905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0"/>
            <a:endCxn id="17" idx="2"/>
          </p:cNvCxnSpPr>
          <p:nvPr/>
        </p:nvCxnSpPr>
        <p:spPr>
          <a:xfrm flipV="1">
            <a:off x="2349500" y="4352925"/>
            <a:ext cx="635" cy="8407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11400" y="4456430"/>
            <a:ext cx="1146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fully load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07325" y="3766820"/>
            <a:ext cx="1266825" cy="5994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</a:rPr>
              <a:t>Sand</a:t>
            </a:r>
            <a:r>
              <a:rPr lang="en-US" altLang="zh-CN" dirty="0">
                <a:solidFill>
                  <a:schemeClr val="bg1"/>
                </a:solidFill>
              </a:rPr>
              <a:t>box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emplate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3" idx="0"/>
          </p:cNvCxnSpPr>
          <p:nvPr/>
        </p:nvCxnSpPr>
        <p:spPr>
          <a:xfrm flipV="1">
            <a:off x="5584825" y="4367530"/>
            <a:ext cx="697230" cy="8261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16625" y="4431030"/>
            <a:ext cx="1537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partially load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4305" y="3181985"/>
            <a:ext cx="73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share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65260" y="3724910"/>
            <a:ext cx="701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sfor</a:t>
            </a:r>
            <a:r>
              <a:rPr lang="en-US" altLang="zh-CN" b="1">
                <a:solidFill>
                  <a:srgbClr val="FF0000"/>
                </a:solidFill>
              </a:rPr>
              <a:t>k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8" name="曲线连接符 27"/>
          <p:cNvCxnSpPr>
            <a:stCxn id="14" idx="0"/>
            <a:endCxn id="15" idx="0"/>
          </p:cNvCxnSpPr>
          <p:nvPr/>
        </p:nvCxnSpPr>
        <p:spPr>
          <a:xfrm rot="16200000">
            <a:off x="5602605" y="2821940"/>
            <a:ext cx="3175" cy="1892300"/>
          </a:xfrm>
          <a:prstGeom prst="curvedConnector3">
            <a:avLst>
              <a:gd name="adj1" fmla="val 5950000"/>
            </a:avLst>
          </a:prstGeom>
          <a:ln w="254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3"/>
            <a:endCxn id="16" idx="1"/>
          </p:cNvCxnSpPr>
          <p:nvPr/>
        </p:nvCxnSpPr>
        <p:spPr>
          <a:xfrm>
            <a:off x="9074150" y="4066540"/>
            <a:ext cx="734695" cy="12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705860" y="3366770"/>
            <a:ext cx="5715" cy="30600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7569835" y="3310255"/>
            <a:ext cx="10795" cy="31165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742440" y="6257925"/>
            <a:ext cx="121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Cold boot</a:t>
            </a:r>
            <a:endParaRPr lang="en-US" altLang="zh-CN" b="1"/>
          </a:p>
        </p:txBody>
      </p:sp>
      <p:sp>
        <p:nvSpPr>
          <p:cNvPr id="33" name="文本框 32"/>
          <p:cNvSpPr txBox="1"/>
          <p:nvPr/>
        </p:nvSpPr>
        <p:spPr>
          <a:xfrm>
            <a:off x="5070475" y="6257925"/>
            <a:ext cx="1366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W</a:t>
            </a:r>
            <a:r>
              <a:rPr lang="en-US" altLang="zh-CN" b="1"/>
              <a:t>arm boot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8745220" y="6257925"/>
            <a:ext cx="1195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</a:t>
            </a:r>
            <a:r>
              <a:rPr lang="en-US" altLang="zh-CN" b="1"/>
              <a:t>ork boot</a:t>
            </a:r>
            <a:endParaRPr lang="en-US" altLang="zh-CN" b="1"/>
          </a:p>
        </p:txBody>
      </p:sp>
      <p:cxnSp>
        <p:nvCxnSpPr>
          <p:cNvPr id="35" name="曲线连接符 34"/>
          <p:cNvCxnSpPr>
            <a:stCxn id="32" idx="2"/>
            <a:endCxn id="33" idx="2"/>
          </p:cNvCxnSpPr>
          <p:nvPr/>
        </p:nvCxnSpPr>
        <p:spPr>
          <a:xfrm rot="5400000" flipV="1">
            <a:off x="4051935" y="4924425"/>
            <a:ext cx="3175" cy="3403600"/>
          </a:xfrm>
          <a:prstGeom prst="curvedConnector3">
            <a:avLst>
              <a:gd name="adj1" fmla="val 533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5400000" flipV="1">
            <a:off x="7572375" y="4927600"/>
            <a:ext cx="3175" cy="3403600"/>
          </a:xfrm>
          <a:prstGeom prst="curvedConnector3">
            <a:avLst>
              <a:gd name="adj1" fmla="val 541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82925" y="605853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cold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3714750" y="606679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</a:t>
            </a:r>
            <a:r>
              <a:rPr lang="en-US" altLang="zh-CN"/>
              <a:t>rm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724015" y="609727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</a:t>
            </a:r>
            <a:r>
              <a:rPr lang="en-US" altLang="zh-CN"/>
              <a:t>rm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673975" y="609727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cold</a:t>
            </a:r>
            <a:endParaRPr lang="en-US" altLang="zh-CN"/>
          </a:p>
        </p:txBody>
      </p:sp>
      <p:cxnSp>
        <p:nvCxnSpPr>
          <p:cNvPr id="42" name="曲线连接符 41"/>
          <p:cNvCxnSpPr>
            <a:stCxn id="37" idx="2"/>
            <a:endCxn id="38" idx="2"/>
          </p:cNvCxnSpPr>
          <p:nvPr/>
        </p:nvCxnSpPr>
        <p:spPr>
          <a:xfrm rot="5400000" flipV="1">
            <a:off x="3769995" y="6114415"/>
            <a:ext cx="8255" cy="631825"/>
          </a:xfrm>
          <a:prstGeom prst="curvedConnector3">
            <a:avLst>
              <a:gd name="adj1" fmla="val 29846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 flipV="1">
            <a:off x="7569835" y="6106160"/>
            <a:ext cx="8255" cy="631825"/>
          </a:xfrm>
          <a:prstGeom prst="curvedConnector3">
            <a:avLst>
              <a:gd name="adj1" fmla="val 29846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>
                <a:sym typeface="+mn-ea"/>
              </a:rPr>
              <a:t>Catalyzer’s design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On-demand Restore</a:t>
            </a:r>
            <a:r>
              <a:rPr lang="en-US" altLang="zh-CN">
                <a:sym typeface="+mn-ea"/>
              </a:rPr>
              <a:t>  [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for cold/warm boot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Serverless</a:t>
            </a:r>
            <a:r>
              <a:rPr lang="zh-CN" altLang="en-US">
                <a:sym typeface="+mn-ea"/>
              </a:rPr>
              <a:t>函数在</a:t>
            </a:r>
            <a:r>
              <a:rPr lang="zh-CN" altLang="en-US" b="1">
                <a:sym typeface="+mn-ea"/>
              </a:rPr>
              <a:t>执行阶段</a:t>
            </a:r>
            <a:r>
              <a:rPr lang="zh-CN" altLang="en-US">
                <a:sym typeface="+mn-ea"/>
              </a:rPr>
              <a:t>通常只访问初始化阶段使用的</a:t>
            </a:r>
            <a:r>
              <a:rPr lang="zh-CN" altLang="en-US" b="1">
                <a:sym typeface="+mn-ea"/>
              </a:rPr>
              <a:t>一小部分内存和文件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因此可以采用</a:t>
            </a:r>
            <a:r>
              <a:rPr lang="en-US" altLang="zh-CN">
                <a:sym typeface="+mn-ea"/>
              </a:rPr>
              <a:t>Lazy</a:t>
            </a:r>
            <a:r>
              <a:rPr lang="zh-CN" altLang="en-US">
                <a:sym typeface="+mn-ea"/>
              </a:rPr>
              <a:t>的方式，</a:t>
            </a:r>
            <a:r>
              <a:rPr lang="zh-CN" altLang="en-US" b="1">
                <a:sym typeface="+mn-ea"/>
              </a:rPr>
              <a:t>按需恢复</a:t>
            </a:r>
            <a:r>
              <a:rPr lang="zh-CN" altLang="en-US">
                <a:sym typeface="+mn-ea"/>
              </a:rPr>
              <a:t>应用程序状态和系统状态，降低</a:t>
            </a:r>
            <a:r>
              <a:rPr lang="zh-CN" altLang="en-US">
                <a:sym typeface="+mn-ea"/>
              </a:rPr>
              <a:t>延迟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Reuse template sandbox  [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for fork boot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b="1">
                <a:sym typeface="+mn-ea"/>
              </a:rPr>
              <a:t>相同函数</a:t>
            </a:r>
            <a:r>
              <a:rPr lang="zh-CN" altLang="en-US">
                <a:sym typeface="+mn-ea"/>
              </a:rPr>
              <a:t>的沙箱实例拥有几乎</a:t>
            </a:r>
            <a:r>
              <a:rPr lang="zh-CN" altLang="en-US" b="1">
                <a:sym typeface="+mn-ea"/>
              </a:rPr>
              <a:t>相同的初始化状态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因此可以通过直接</a:t>
            </a:r>
            <a:r>
              <a:rPr lang="zh-CN" altLang="en-US" b="1">
                <a:sym typeface="+mn-ea"/>
              </a:rPr>
              <a:t>重用</a:t>
            </a:r>
            <a:r>
              <a:rPr lang="zh-CN" altLang="en-US">
                <a:sym typeface="+mn-ea"/>
              </a:rPr>
              <a:t>一个正在运行的“</a:t>
            </a:r>
            <a:r>
              <a:rPr lang="zh-CN" altLang="en-US" b="1">
                <a:sym typeface="+mn-ea"/>
              </a:rPr>
              <a:t>模板沙箱</a:t>
            </a:r>
            <a:r>
              <a:rPr lang="zh-CN" altLang="en-US">
                <a:sym typeface="+mn-ea"/>
              </a:rPr>
              <a:t>”的状态来减少启动延迟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由于容器和</a:t>
            </a:r>
            <a:r>
              <a:rPr lang="en-US" altLang="zh-CN"/>
              <a:t>VM</a:t>
            </a:r>
            <a:r>
              <a:rPr lang="zh-CN" altLang="en-US"/>
              <a:t>的沙箱方案的缺点，使得需要新的</a:t>
            </a:r>
            <a:r>
              <a:rPr lang="zh-CN" altLang="en-US">
                <a:sym typeface="+mn-ea"/>
              </a:rPr>
              <a:t>轻量级沙箱方案。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/>
              <a:t>  </a:t>
            </a:r>
            <a:r>
              <a:rPr lang="zh-CN" altLang="en-US"/>
              <a:t>新的轻量级沙箱方案中，应用初始化会成为启动时延主要</a:t>
            </a:r>
            <a:r>
              <a:rPr lang="zh-CN" altLang="en-US"/>
              <a:t>瓶颈。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采用</a:t>
            </a:r>
            <a:r>
              <a:rPr lang="en-US" altLang="zh-CN"/>
              <a:t>Checkpoint/Restore</a:t>
            </a:r>
            <a:r>
              <a:rPr lang="zh-CN" altLang="en-US"/>
              <a:t>方案，将应用初始化成本转化为沙箱初始化成本。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On-demand restore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Reuse sandbox template</a:t>
            </a:r>
            <a:r>
              <a:rPr lang="zh-CN" altLang="en-US">
                <a:sym typeface="+mn-ea"/>
              </a:rPr>
              <a:t>，进一步降低</a:t>
            </a:r>
            <a:r>
              <a:rPr lang="en-US" altLang="zh-CN">
                <a:sym typeface="+mn-ea"/>
              </a:rPr>
              <a:t>restore</a:t>
            </a:r>
            <a:r>
              <a:rPr lang="zh-CN" altLang="en-US">
                <a:sym typeface="+mn-ea"/>
              </a:rPr>
              <a:t>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开销。</a:t>
            </a:r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 rot="5400000">
            <a:off x="5207000" y="2050415"/>
            <a:ext cx="756920" cy="44386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虚尾箭头 4"/>
          <p:cNvSpPr/>
          <p:nvPr/>
        </p:nvSpPr>
        <p:spPr>
          <a:xfrm rot="5400000">
            <a:off x="5207000" y="3206750"/>
            <a:ext cx="756920" cy="44386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虚尾箭头 5"/>
          <p:cNvSpPr/>
          <p:nvPr/>
        </p:nvSpPr>
        <p:spPr>
          <a:xfrm rot="5400000">
            <a:off x="5207000" y="4479925"/>
            <a:ext cx="756920" cy="44386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atalyzer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What’s  Catalyzer ?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Motivation ?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Design space ?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Catalyzer</a:t>
            </a:r>
            <a:endParaRPr lang="en-US" altLang="zh-CN"/>
          </a:p>
          <a:p>
            <a:pPr lvl="1"/>
            <a:r>
              <a:rPr lang="en-US" altLang="zh-CN"/>
              <a:t>采用</a:t>
            </a:r>
            <a:r>
              <a:rPr lang="en-US" altLang="zh-CN" b="1"/>
              <a:t>持久化方案</a:t>
            </a:r>
            <a:r>
              <a:rPr lang="en-US" altLang="zh-CN"/>
              <a:t>，</a:t>
            </a:r>
            <a:r>
              <a:rPr lang="zh-CN" altLang="en-US"/>
              <a:t>将运行中的沙箱状态保存为</a:t>
            </a:r>
            <a:r>
              <a:rPr lang="en-US" altLang="zh-CN" b="1"/>
              <a:t>C</a:t>
            </a:r>
            <a:r>
              <a:rPr lang="en-US" altLang="zh-CN" b="1"/>
              <a:t>heckpoint image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>
                <a:sym typeface="+mn-ea"/>
              </a:rPr>
              <a:t>从镜像</a:t>
            </a:r>
            <a:r>
              <a:rPr lang="en-US" altLang="zh-CN" b="1">
                <a:sym typeface="+mn-ea"/>
              </a:rPr>
              <a:t>Restore</a:t>
            </a:r>
            <a:r>
              <a:rPr lang="en-US" altLang="zh-CN">
                <a:sym typeface="+mn-ea"/>
              </a:rPr>
              <a:t>函数实例</a:t>
            </a:r>
            <a:r>
              <a:rPr lang="zh-CN" altLang="en-US">
                <a:sym typeface="+mn-ea"/>
              </a:rPr>
              <a:t>，</a:t>
            </a:r>
            <a:r>
              <a:rPr lang="en-US" altLang="zh-CN"/>
              <a:t>跳过</a:t>
            </a:r>
            <a:r>
              <a:rPr lang="zh-CN" altLang="en-US" b="1"/>
              <a:t>应用</a:t>
            </a:r>
            <a:r>
              <a:rPr lang="en-US" altLang="zh-CN" b="1"/>
              <a:t>初始化</a:t>
            </a:r>
            <a:r>
              <a:rPr lang="zh-CN" altLang="en-US"/>
              <a:t>，缓解冷启动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并且通过</a:t>
            </a:r>
            <a:r>
              <a:rPr lang="en-US" altLang="zh-CN" b="1"/>
              <a:t>On-demand restore</a:t>
            </a:r>
            <a:r>
              <a:rPr lang="en-US" altLang="zh-CN"/>
              <a:t>和</a:t>
            </a:r>
            <a:r>
              <a:rPr lang="en-US" altLang="zh-CN" b="1"/>
              <a:t>Reuse sandbox template</a:t>
            </a:r>
            <a:r>
              <a:rPr lang="en-US" altLang="zh-CN"/>
              <a:t>，优化R</a:t>
            </a:r>
            <a:r>
              <a:rPr lang="en-US" altLang="zh-CN"/>
              <a:t>estore过程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Sandbox</a:t>
            </a:r>
            <a:endParaRPr lang="en-US" altLang="zh-CN" b="1"/>
          </a:p>
          <a:p>
            <a:pPr lvl="1"/>
            <a:r>
              <a:rPr lang="en-US" altLang="zh-CN"/>
              <a:t> Container</a:t>
            </a:r>
            <a:r>
              <a:rPr lang="zh-CN" altLang="en-US"/>
              <a:t>：隔离性差，共享</a:t>
            </a:r>
            <a:r>
              <a:rPr lang="zh-CN" altLang="en-US"/>
              <a:t>内核，易出错</a:t>
            </a:r>
            <a:r>
              <a:rPr lang="en-US" altLang="zh-CN"/>
              <a:t>      </a:t>
            </a:r>
            <a:endParaRPr lang="en-US" altLang="zh-CN"/>
          </a:p>
          <a:p>
            <a:pPr lvl="1"/>
            <a:r>
              <a:rPr lang="en-US" altLang="zh-CN"/>
              <a:t> Virtual machines</a:t>
            </a:r>
            <a:r>
              <a:rPr lang="zh-CN" altLang="en-US"/>
              <a:t>：笨重，启动时间长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 Lightweight virtualization design</a:t>
            </a:r>
            <a:r>
              <a:rPr lang="zh-CN" altLang="en-US"/>
              <a:t>：</a:t>
            </a:r>
            <a:r>
              <a:rPr lang="en-US" altLang="zh-CN"/>
              <a:t>e.g. Google gVisor</a:t>
            </a:r>
            <a:r>
              <a:rPr lang="zh-CN" altLang="en-US"/>
              <a:t>、</a:t>
            </a:r>
            <a:r>
              <a:rPr lang="en-US" altLang="zh-CN"/>
              <a:t>Amazon FireCracker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78425" y="43516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686175" y="5071745"/>
            <a:ext cx="1492250" cy="1460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91610" y="470344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78425" y="43516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375910" y="4719955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19750" y="5006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366895" y="6063615"/>
            <a:ext cx="345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 computing model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1" name="左弧形箭头 10"/>
          <p:cNvSpPr/>
          <p:nvPr/>
        </p:nvSpPr>
        <p:spPr>
          <a:xfrm>
            <a:off x="624840" y="2315845"/>
            <a:ext cx="539115" cy="1135380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gVisor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优点：高性能、</a:t>
            </a:r>
            <a:r>
              <a:rPr lang="zh-CN" altLang="en-US">
                <a:sym typeface="+mn-ea"/>
              </a:rPr>
              <a:t>强隔离和</a:t>
            </a:r>
            <a:r>
              <a:rPr lang="zh-CN" altLang="en-US"/>
              <a:t>易</a:t>
            </a:r>
            <a:r>
              <a:rPr lang="zh-CN" altLang="en-US"/>
              <a:t>于资源管理</a:t>
            </a:r>
            <a:r>
              <a:rPr lang="en-US" altLang="zh-CN"/>
              <a:t>  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问题：</a:t>
            </a:r>
            <a:r>
              <a:rPr lang="en-US" altLang="zh-CN" b="1"/>
              <a:t>App init</a:t>
            </a:r>
            <a:r>
              <a:rPr lang="zh-CN" altLang="en-US" b="1"/>
              <a:t>成本</a:t>
            </a:r>
            <a:r>
              <a:rPr lang="zh-CN" altLang="en-US"/>
              <a:t>成为启动时延的主要开销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340" y="3150235"/>
            <a:ext cx="6243955" cy="3152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6550" y="630301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启动时延分布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gVisor</a:t>
            </a:r>
            <a:endParaRPr lang="zh-CN" altLang="en-US"/>
          </a:p>
          <a:p>
            <a:pPr lvl="1"/>
            <a:r>
              <a:rPr lang="en-US" altLang="zh-CN" b="1">
                <a:sym typeface="+mn-ea"/>
              </a:rPr>
              <a:t> App init</a:t>
            </a:r>
            <a:r>
              <a:rPr lang="en-US" altLang="zh-CN">
                <a:sym typeface="+mn-ea"/>
              </a:rPr>
              <a:t>成本在这</a:t>
            </a:r>
            <a:r>
              <a:rPr lang="en-US" altLang="zh-CN" b="1">
                <a:sym typeface="+mn-ea"/>
              </a:rPr>
              <a:t>复杂应用程序</a:t>
            </a:r>
            <a:r>
              <a:rPr lang="en-US" altLang="zh-CN">
                <a:sym typeface="+mn-ea"/>
              </a:rPr>
              <a:t>中占主导地位(e.g. </a:t>
            </a:r>
            <a:r>
              <a:rPr lang="en-US" altLang="zh-CN">
                <a:sym typeface="+mn-ea"/>
              </a:rPr>
              <a:t>Java SPECjbb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而</a:t>
            </a:r>
            <a:r>
              <a:rPr lang="en-US" altLang="zh-CN" b="1">
                <a:sym typeface="+mn-ea"/>
              </a:rPr>
              <a:t>Sandbox init</a:t>
            </a:r>
            <a:r>
              <a:rPr lang="en-US" altLang="zh-CN">
                <a:sym typeface="+mn-ea"/>
              </a:rPr>
              <a:t>成本对于</a:t>
            </a:r>
            <a:r>
              <a:rPr lang="en-US" altLang="zh-CN" b="1">
                <a:sym typeface="+mn-ea"/>
              </a:rPr>
              <a:t>轻量级应用程序</a:t>
            </a:r>
            <a:r>
              <a:rPr lang="en-US" altLang="zh-CN">
                <a:sym typeface="+mn-ea"/>
              </a:rPr>
              <a:t>来说非常重要(e.g. </a:t>
            </a:r>
            <a:r>
              <a:rPr lang="en-US" altLang="zh-CN">
                <a:sym typeface="+mn-ea"/>
              </a:rPr>
              <a:t>Python Hello</a:t>
            </a:r>
            <a:r>
              <a:rPr lang="en-US" altLang="zh-CN">
                <a:sym typeface="+mn-ea"/>
              </a:rPr>
              <a:t>)   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16550" y="630301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启动时延分布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340" y="3150235"/>
            <a:ext cx="6243955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577"/>
            <a:ext cx="10515600" cy="4796737"/>
          </a:xfrm>
        </p:spPr>
        <p:txBody>
          <a:bodyPr/>
          <a:p>
            <a:r>
              <a:rPr lang="en-US" altLang="zh-CN" b="1"/>
              <a:t> Sandbox init&amp;Application </a:t>
            </a:r>
            <a:r>
              <a:rPr lang="en-US" altLang="zh-CN" b="1"/>
              <a:t>init</a:t>
            </a:r>
            <a:endParaRPr lang="en-US" altLang="zh-CN" b="1"/>
          </a:p>
          <a:p>
            <a:pPr lvl="1"/>
            <a:r>
              <a:rPr lang="en-US" altLang="zh-CN"/>
              <a:t> sandbox init</a:t>
            </a:r>
            <a:endParaRPr lang="en-US" altLang="zh-CN"/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2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配置解析</a:t>
            </a:r>
            <a:endParaRPr lang="zh-CN" altLang="en-US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2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虚拟资源分配</a:t>
            </a:r>
            <a:endParaRPr lang="zh-CN" altLang="en-US" sz="2200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2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挂载根文件系统</a:t>
            </a:r>
            <a:endParaRPr lang="zh-CN" altLang="en-US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 内核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application init</a:t>
            </a:r>
            <a:endParaRPr lang="zh-CN" altLang="en-US"/>
          </a:p>
          <a:p>
            <a:pPr lvl="2"/>
            <a:r>
              <a:rPr lang="en-US" altLang="zh-CN"/>
              <a:t> </a:t>
            </a:r>
            <a:r>
              <a:rPr lang="zh-CN" altLang="en-US"/>
              <a:t>加载函数</a:t>
            </a:r>
            <a:r>
              <a:rPr lang="zh-CN" altLang="en-US"/>
              <a:t>镜像</a:t>
            </a:r>
            <a:endParaRPr lang="zh-CN" altLang="en-US"/>
          </a:p>
          <a:p>
            <a:pPr lvl="2"/>
            <a:r>
              <a:rPr lang="en-US" altLang="zh-CN"/>
              <a:t> </a:t>
            </a:r>
            <a:r>
              <a:rPr lang="zh-CN" altLang="en-US"/>
              <a:t>启动高级语言</a:t>
            </a:r>
            <a:r>
              <a:rPr lang="zh-CN" altLang="en-US"/>
              <a:t>运行时</a:t>
            </a:r>
            <a:endParaRPr lang="zh-CN" altLang="en-US"/>
          </a:p>
          <a:p>
            <a:pPr lvl="2"/>
            <a:r>
              <a:rPr lang="en-US" altLang="zh-CN"/>
              <a:t> </a:t>
            </a:r>
            <a:r>
              <a:rPr lang="zh-CN" altLang="en-US"/>
              <a:t>加载依赖</a:t>
            </a:r>
            <a:r>
              <a:rPr lang="zh-CN" altLang="en-US"/>
              <a:t>库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0405" y="1976755"/>
            <a:ext cx="7646035" cy="311912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125845" y="5377815"/>
            <a:ext cx="4415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gVisor-based</a:t>
            </a:r>
            <a:r>
              <a:rPr lang="zh-CN" altLang="en-US" b="1">
                <a:sym typeface="+mn-ea"/>
              </a:rPr>
              <a:t>的</a:t>
            </a:r>
            <a:r>
              <a:rPr lang="en-US" altLang="zh-CN" b="1">
                <a:sym typeface="+mn-ea"/>
              </a:rPr>
              <a:t>Java SPECjbb</a:t>
            </a:r>
            <a:r>
              <a:rPr lang="zh-CN" altLang="en-US" b="1">
                <a:sym typeface="+mn-ea"/>
              </a:rPr>
              <a:t>初始化流程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b="1"/>
              <a:t>Exsiting design</a:t>
            </a:r>
            <a:endParaRPr lang="en-US" altLang="zh-CN"/>
          </a:p>
          <a:p>
            <a:pPr lvl="1"/>
            <a:r>
              <a:rPr lang="en-US" altLang="zh-CN"/>
              <a:t> cache-</a:t>
            </a:r>
            <a:r>
              <a:rPr lang="en-US" altLang="zh-CN"/>
              <a:t>based</a:t>
            </a:r>
            <a:endParaRPr lang="en-US" altLang="zh-CN"/>
          </a:p>
          <a:p>
            <a:pPr lvl="1"/>
            <a:r>
              <a:rPr lang="en-US" altLang="zh-CN"/>
              <a:t> customizing </a:t>
            </a:r>
            <a:r>
              <a:rPr lang="en-US" altLang="zh-CN"/>
              <a:t>sandbox</a:t>
            </a:r>
            <a:endParaRPr lang="en-US" altLang="zh-CN"/>
          </a:p>
          <a:p>
            <a:pPr lvl="1"/>
            <a:r>
              <a:rPr lang="en-US" altLang="zh-CN"/>
              <a:t> checkpiont/restore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en-US" altLang="zh-CN" b="1"/>
              <a:t>Catalyzer’s design</a:t>
            </a:r>
            <a:endParaRPr lang="en-US" altLang="zh-CN"/>
          </a:p>
          <a:p>
            <a:pPr lvl="1"/>
            <a:r>
              <a:rPr lang="en-US" altLang="zh-CN"/>
              <a:t> on-demand re</a:t>
            </a:r>
            <a:r>
              <a:rPr lang="en-US" altLang="zh-CN"/>
              <a:t>store</a:t>
            </a:r>
            <a:endParaRPr lang="en-US" altLang="zh-CN"/>
          </a:p>
          <a:p>
            <a:pPr lvl="1"/>
            <a:r>
              <a:rPr lang="en-US" altLang="zh-CN"/>
              <a:t> reuse sandbox template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Cache-based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28447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 </a:t>
            </a:r>
            <a:r>
              <a:rPr lang="zh-CN" altLang="en-US" sz="2700">
                <a:sym typeface="+mn-ea"/>
              </a:rPr>
              <a:t>缓存函数依赖的热点库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for App init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 sz="2445"/>
              <a:t> 共享包含函数代码及其库</a:t>
            </a:r>
            <a:r>
              <a:rPr lang="zh-CN" altLang="en-US" sz="2445"/>
              <a:t>的沙箱</a:t>
            </a:r>
            <a:r>
              <a:rPr lang="en-US" altLang="zh-CN" sz="2445" baseline="30000">
                <a:sym typeface="+mn-ea"/>
              </a:rPr>
              <a:t>[1] </a:t>
            </a:r>
            <a:endParaRPr lang="en-US" altLang="zh-CN" sz="2445"/>
          </a:p>
          <a:p>
            <a:pPr lvl="1"/>
            <a:r>
              <a:rPr lang="en-US" altLang="zh-CN"/>
              <a:t> </a:t>
            </a:r>
            <a:r>
              <a:rPr lang="en-US" altLang="zh-CN" sz="2445">
                <a:sym typeface="+mn-ea"/>
              </a:rPr>
              <a:t>缓存</a:t>
            </a:r>
            <a:r>
              <a:rPr lang="en-US" altLang="zh-CN" sz="2445"/>
              <a:t>预热</a:t>
            </a:r>
            <a:r>
              <a:rPr lang="zh-CN" altLang="en-US" sz="2445"/>
              <a:t>的</a:t>
            </a:r>
            <a:r>
              <a:rPr lang="en-US" altLang="zh-CN" sz="2445"/>
              <a:t>Python解释器</a:t>
            </a:r>
            <a:r>
              <a:rPr lang="en-US" altLang="zh-CN" sz="2445" baseline="30000"/>
              <a:t>[2]</a:t>
            </a:r>
            <a:endParaRPr lang="en-US" altLang="zh-CN"/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sz="2700">
                <a:sym typeface="+mn-ea"/>
              </a:rPr>
              <a:t>问题</a:t>
            </a:r>
            <a:endParaRPr lang="zh-CN" altLang="en-US" sz="220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内存开销</a:t>
            </a:r>
            <a:endParaRPr lang="zh-CN" altLang="en-US" sz="220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zh-CN" altLang="en-US" sz="2200">
                <a:sym typeface="+mn-ea"/>
              </a:rPr>
              <a:t> 无法解决尾延迟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？）</a:t>
            </a:r>
            <a:endParaRPr lang="zh-CN" altLang="en-US" sz="220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</a:rPr>
              <a:t> 沙箱初始化依赖于函数特定的配</a:t>
            </a:r>
            <a:r>
              <a:rPr lang="zh-CN" altLang="en-US">
                <a:solidFill>
                  <a:schemeClr val="tx1"/>
                </a:solidFill>
              </a:rPr>
              <a:t>置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US" altLang="zh-CN"/>
          </a:p>
          <a:p>
            <a:pPr marL="1371600" lvl="3" indent="0">
              <a:buNone/>
            </a:pP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1371600" lvl="3" indent="0">
              <a:buNone/>
            </a:pPr>
            <a:endParaRPr lang="zh-CN" altLang="en-US"/>
          </a:p>
          <a:p>
            <a:pPr marL="1371600" lvl="3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7290" y="5648960"/>
            <a:ext cx="846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[1] {SOCK}: Rapid Task Provisioning with Serverless-Optimized Containers ATC’18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[2] {SAND}: Towards High-Performance Serverless Computing ATC’18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69,&quot;width&quot;:9917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2837</Words>
  <Application>WPS 演示</Application>
  <PresentationFormat>宽屏</PresentationFormat>
  <Paragraphs>261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Wingdings</vt:lpstr>
      <vt:lpstr>等线</vt:lpstr>
      <vt:lpstr>微软雅黑</vt:lpstr>
      <vt:lpstr>Arial Unicode MS</vt:lpstr>
      <vt:lpstr>等线 Light</vt:lpstr>
      <vt:lpstr>Calibri</vt:lpstr>
      <vt:lpstr>week3-k8s-网络通信及应用示例</vt:lpstr>
      <vt:lpstr>Catalyzer: Sub-millisecond Startup for Serverless Computing with Initialization-less Booting (ASPLOS’20)</vt:lpstr>
      <vt:lpstr>Catalyzer</vt:lpstr>
      <vt:lpstr>简介</vt:lpstr>
      <vt:lpstr>动机</vt:lpstr>
      <vt:lpstr>动机</vt:lpstr>
      <vt:lpstr>动机</vt:lpstr>
      <vt:lpstr>动机</vt:lpstr>
      <vt:lpstr>设计</vt:lpstr>
      <vt:lpstr>Cache-based</vt:lpstr>
      <vt:lpstr>Customizing sandbox</vt:lpstr>
      <vt:lpstr>Checkpoint/Restore</vt:lpstr>
      <vt:lpstr>Checkpoint/Restore</vt:lpstr>
      <vt:lpstr>Checkpoint/Restore</vt:lpstr>
      <vt:lpstr>设计</vt:lpstr>
      <vt:lpstr>Catalyzer’s design</vt:lpstr>
      <vt:lpstr>Catalyzer’s design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141</cp:revision>
  <dcterms:created xsi:type="dcterms:W3CDTF">2021-11-05T01:41:00Z</dcterms:created>
  <dcterms:modified xsi:type="dcterms:W3CDTF">2021-11-22T02:31:26Z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2052-11.1.0.11045</vt:lpwstr>
  </property>
</Properties>
</file>