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95" r:id="rId4"/>
    <p:sldId id="265" r:id="rId6"/>
    <p:sldId id="311" r:id="rId7"/>
    <p:sldId id="315" r:id="rId8"/>
    <p:sldId id="312" r:id="rId9"/>
    <p:sldId id="314" r:id="rId10"/>
    <p:sldId id="282" r:id="rId11"/>
    <p:sldId id="316" r:id="rId12"/>
    <p:sldId id="283" r:id="rId13"/>
    <p:sldId id="266" r:id="rId14"/>
    <p:sldId id="317" r:id="rId15"/>
    <p:sldId id="328" r:id="rId16"/>
    <p:sldId id="318" r:id="rId17"/>
    <p:sldId id="319" r:id="rId18"/>
    <p:sldId id="320" r:id="rId19"/>
    <p:sldId id="322" r:id="rId20"/>
    <p:sldId id="32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也就是将整个三层网络虚拟成二层交换机，通过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r>
              <a:rPr lang="zh-CN" altLang="en-US"/>
              <a:t>进行通信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二层网络和三层网络间的</a:t>
            </a:r>
            <a:r>
              <a:rPr lang="zh-CN" altLang="en-US"/>
              <a:t>映射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负载均衡：当一台主机过热时，我们需要将其上的工作负载分配到其他机器上；服务器整合：当多台主机都运行很少的工作负载时，我们可以将其整合在少数机器上，</a:t>
            </a:r>
            <a:r>
              <a:rPr lang="zh-CN" altLang="en-US"/>
              <a:t>降低能源消耗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将虚拟机的</a:t>
            </a:r>
            <a:r>
              <a:rPr lang="en-US" altLang="zh-CN"/>
              <a:t>IP</a:t>
            </a:r>
            <a:r>
              <a:rPr lang="zh-CN" altLang="en-US"/>
              <a:t>地址和物理位置解耦：虚拟机的</a:t>
            </a:r>
            <a:r>
              <a:rPr lang="en-US" altLang="zh-CN"/>
              <a:t>IP</a:t>
            </a:r>
            <a:r>
              <a:rPr lang="zh-CN" altLang="en-US"/>
              <a:t>地址可以跨二层域</a:t>
            </a:r>
            <a:r>
              <a:rPr lang="zh-CN" altLang="en-US"/>
              <a:t>转移</a:t>
            </a:r>
            <a:endParaRPr lang="zh-CN" altLang="en-US"/>
          </a:p>
          <a:p>
            <a:r>
              <a:rPr lang="zh-CN" altLang="en-US"/>
              <a:t>绿色部分是源虚拟机的原始二层报文，包含</a:t>
            </a:r>
            <a:r>
              <a:rPr lang="en-US" altLang="zh-CN"/>
              <a:t>MAC</a:t>
            </a:r>
            <a:r>
              <a:rPr lang="zh-CN" altLang="en-US"/>
              <a:t>地址，蓝色部分是封装部分，包含物理主机的</a:t>
            </a:r>
            <a:r>
              <a:rPr lang="en-US" altLang="zh-CN"/>
              <a:t>IP</a:t>
            </a:r>
            <a:r>
              <a:rPr lang="zh-CN" altLang="en-US"/>
              <a:t>和</a:t>
            </a:r>
            <a:r>
              <a:rPr lang="en-US" altLang="zh-CN"/>
              <a:t>MAC</a:t>
            </a:r>
            <a:r>
              <a:rPr lang="zh-CN" altLang="en-US"/>
              <a:t>地址，可以在三层网络中</a:t>
            </a:r>
            <a:r>
              <a:rPr lang="zh-CN" altLang="en-US"/>
              <a:t>转发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underlay</a:t>
            </a:r>
            <a:r>
              <a:rPr lang="zh-CN" altLang="en-US"/>
              <a:t>网络</a:t>
            </a:r>
            <a:r>
              <a:rPr lang="en-US" altLang="zh-CN"/>
              <a:t> node overlay</a:t>
            </a:r>
            <a:r>
              <a:rPr lang="zh-CN" altLang="en-US"/>
              <a:t>网络是</a:t>
            </a:r>
            <a:r>
              <a:rPr lang="en-US" altLang="zh-CN"/>
              <a:t>node</a:t>
            </a:r>
            <a:r>
              <a:rPr lang="zh-CN" altLang="en-US"/>
              <a:t>中的</a:t>
            </a:r>
            <a:r>
              <a:rPr lang="en-US" altLang="zh-CN"/>
              <a:t>pod</a:t>
            </a:r>
            <a:r>
              <a:rPr lang="zh-CN" altLang="en-US"/>
              <a:t>，通过隧道技术，只需要改变</a:t>
            </a:r>
            <a:r>
              <a:rPr lang="en-US" altLang="zh-CN"/>
              <a:t>node</a:t>
            </a:r>
            <a:r>
              <a:rPr lang="zh-CN" altLang="en-US"/>
              <a:t>和</a:t>
            </a:r>
            <a:r>
              <a:rPr lang="en-US" altLang="zh-CN"/>
              <a:t>pod</a:t>
            </a:r>
            <a:r>
              <a:rPr lang="zh-CN" altLang="en-US"/>
              <a:t>的映射关系，不要改变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地址，就可以实现虚拟机</a:t>
            </a:r>
            <a:r>
              <a:rPr lang="zh-CN" altLang="en-US"/>
              <a:t>迁移，就可以实现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zh-CN" altLang="en-US"/>
              <a:t>动态迁移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975" y="342265"/>
            <a:ext cx="9799320" cy="713105"/>
          </a:xfrm>
        </p:spPr>
        <p:txBody>
          <a:bodyPr>
            <a:normAutofit fontScale="90000"/>
          </a:bodyPr>
          <a:p>
            <a:r>
              <a:rPr lang="en-US" altLang="zh-CN" sz="5300"/>
              <a:t>Overlay Network &amp; Migration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 descr="src=http___pic2.zhimg.com_v2-63997184325ff1f331454c8d9ae0a495_1200x500.jpg&amp;refer=http___pic2.zh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1242060"/>
            <a:ext cx="8588375" cy="4373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89870" y="5984875"/>
            <a:ext cx="1638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/>
              <a:t>2021/8/13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 network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如何解决？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ym typeface="+mn-ea"/>
              </a:rPr>
              <a:t>流程</a:t>
            </a:r>
            <a:r>
              <a:rPr lang="zh-CN" altLang="en-US" sz="2250">
                <a:sym typeface="+mn-ea"/>
              </a:rPr>
              <a:t>：</a:t>
            </a:r>
            <a:endParaRPr lang="zh-CN" altLang="en-US" sz="2250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000">
                <a:sym typeface="+mn-ea"/>
              </a:rPr>
              <a:t>VTEP</a:t>
            </a:r>
            <a:r>
              <a:rPr lang="zh-CN" altLang="en-US" sz="2000">
                <a:sym typeface="+mn-ea"/>
              </a:rPr>
              <a:t>：（VXLAN Tunnel Endpoints，VXLAN隧道端点），对用户原始数据帧的封装和解封装</a:t>
            </a:r>
            <a:endParaRPr lang="zh-CN" altLang="en-US" sz="200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50">
                <a:sym typeface="+mn-ea"/>
              </a:rPr>
              <a:t>   </a:t>
            </a: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9420" y="3171190"/>
            <a:ext cx="8773160" cy="3576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Challenges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5177790"/>
          </a:xfrm>
        </p:spPr>
        <p:txBody>
          <a:bodyPr>
            <a:normAutofit lnSpcReduction="20000"/>
          </a:bodyPr>
          <a:p>
            <a:pPr marL="228600" lvl="0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优点：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解决了虚机迁移范围受到网络架构限制的问题</a:t>
            </a: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支持动态迁移（Live migration），容器在主机间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的迁移对用户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透明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13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Challenges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11505" y="861695"/>
            <a:ext cx="10968990" cy="4639945"/>
          </a:xfrm>
        </p:spPr>
        <p:txBody>
          <a:bodyPr>
            <a:normAutofit lnSpcReduction="20000"/>
          </a:bodyPr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挑战：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数据包处理开销成为容器网络中的主要瓶颈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6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数据包的封装和解封装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13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3285" y="2787650"/>
            <a:ext cx="7717790" cy="3754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cs typeface="Arial" panose="020B0604020202020204" pitchFamily="34" charset="0"/>
                <a:sym typeface="+mn-ea"/>
              </a:rPr>
              <a:t>其他</a:t>
            </a: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11505" y="861695"/>
            <a:ext cx="10968990" cy="4639945"/>
          </a:xfrm>
        </p:spPr>
        <p:txBody>
          <a:bodyPr>
            <a:normAutofit lnSpcReduction="20000"/>
          </a:bodyPr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altLang="zh-CN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default</a:t>
            </a:r>
            <a:r>
              <a:rPr lang="zh-CN" altLang="en-US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en-US" altLang="zh-CN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packet level</a:t>
            </a:r>
            <a:r>
              <a:rPr lang="zh-CN" altLang="en-US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的解决方案</a:t>
            </a:r>
            <a:endParaRPr lang="en-US" altLang="zh-CN" sz="213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altLang="zh-CN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slim</a:t>
            </a:r>
            <a:r>
              <a:rPr lang="zh-CN" altLang="en-US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en-US" altLang="zh-CN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connection level</a:t>
            </a:r>
            <a:r>
              <a:rPr lang="zh-CN" altLang="en-US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的解决</a:t>
            </a:r>
            <a:r>
              <a:rPr lang="zh-CN" altLang="en-US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方案</a:t>
            </a:r>
            <a:endParaRPr lang="zh-CN" altLang="en-US" sz="213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altLang="zh-CN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trade off</a:t>
            </a:r>
            <a:r>
              <a:rPr lang="zh-CN" altLang="en-US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：简单，调研了关于容器迁移的</a:t>
            </a:r>
            <a:r>
              <a:rPr lang="zh-CN" altLang="en-US" sz="213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</a:t>
            </a:r>
            <a:endParaRPr lang="zh-CN" altLang="en-US" sz="213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VMs M</a:t>
            </a:r>
            <a:r>
              <a:rPr lang="en-US" altLang="zh-CN"/>
              <a:t>igration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020"/>
          </a:xfrm>
        </p:spPr>
        <p:txBody>
          <a:bodyPr>
            <a:normAutofit fontScale="60000"/>
          </a:bodyPr>
          <a:p>
            <a:pPr>
              <a:lnSpc>
                <a:spcPct val="190000"/>
              </a:lnSpc>
            </a:pPr>
            <a:r>
              <a:rPr lang="en-US" altLang="zh-CN" sz="4800" b="1">
                <a:cs typeface="Arial" panose="020B0604020202020204" pitchFamily="34" charset="0"/>
              </a:rPr>
              <a:t>O</a:t>
            </a:r>
            <a:r>
              <a:rPr lang="en-US" altLang="zh-CN" sz="4800" b="1">
                <a:cs typeface="Arial" panose="020B0604020202020204" pitchFamily="34" charset="0"/>
              </a:rPr>
              <a:t>verview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r>
              <a:rPr lang="en-US" altLang="zh-CN" sz="4800" b="1">
                <a:cs typeface="Arial" panose="020B0604020202020204" pitchFamily="34" charset="0"/>
              </a:rPr>
              <a:t> </a:t>
            </a:r>
            <a:endParaRPr lang="en-US" altLang="zh-CN" sz="48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</a:rPr>
              <a:t>Benefit</a:t>
            </a:r>
            <a:r>
              <a:rPr lang="en-US" sz="4800" b="1">
                <a:cs typeface="Arial" panose="020B0604020202020204" pitchFamily="34" charset="0"/>
              </a:rPr>
              <a:t>s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en-US" sz="48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</a:rPr>
              <a:t>C</a:t>
            </a:r>
            <a:r>
              <a:rPr lang="en-US" sz="4800" b="1">
                <a:cs typeface="Arial" panose="020B0604020202020204" pitchFamily="34" charset="0"/>
              </a:rPr>
              <a:t>ost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en-US" sz="4800" b="1">
              <a:cs typeface="Arial" panose="020B0604020202020204" pitchFamily="34" charset="0"/>
            </a:endParaRPr>
          </a:p>
          <a:p>
            <a:endParaRPr lang="en-US" altLang="zh-CN" sz="2400" b="1">
              <a:cs typeface="Arial" panose="020B0604020202020204" pitchFamily="34" charset="0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altLang="zh-CN" sz="2570" i="1">
                <a:cs typeface="Arial" panose="020B0604020202020204" pitchFamily="34" charset="0"/>
              </a:rPr>
              <a:t>[1]  Virtual Machine Migration in Cloud Computing Environments: Benefits, Challenges, and Approaches</a:t>
            </a:r>
            <a:endParaRPr lang="en-US" altLang="zh-CN" sz="2570" i="1">
              <a:cs typeface="Arial" panose="020B0604020202020204" pitchFamily="34" charset="0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en-US" altLang="zh-CN" sz="2570" i="1">
                <a:cs typeface="Arial" panose="020B0604020202020204" pitchFamily="34" charset="0"/>
              </a:rPr>
              <a:t>Raouf Boutaba (University of Waterloo, Canada), Qi Zhang (University of Waterloo, Canada) and Mohamed Faten Zhani (University of Waterloo, Canada).</a:t>
            </a:r>
            <a:endParaRPr lang="en-US" altLang="zh-CN" sz="2570" i="1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570" i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view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11505" y="1211580"/>
            <a:ext cx="10968990" cy="5645785"/>
          </a:xfrm>
        </p:spPr>
        <p:txBody>
          <a:bodyPr/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虚拟机迁移的主要任务是迁移四种资源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CPU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memory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disk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、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network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lnSpc>
                <a:spcPct val="170000"/>
              </a:lnSpc>
              <a:buFont typeface="Arial" panose="020B0604020202020204" pitchFamily="34" charset="0"/>
              <a:buChar char="●"/>
            </a:pPr>
            <a:r>
              <a:rPr lang="en-US" altLang="zh-CN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Network migration(</a:t>
            </a: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跨子网</a:t>
            </a:r>
            <a:r>
              <a:rPr lang="en-US" altLang="zh-CN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endParaRPr lang="en-US" altLang="zh-CN" sz="225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70000"/>
              </a:lnSpc>
              <a:buFont typeface="Arial" panose="020B0604020202020204" pitchFamily="34" charset="0"/>
              <a:buChar char="●"/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二层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网络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转发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只使用二层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网络设备，采用一种特殊的转发方案，仅使用MAC地址来路由数据中心内的数据包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70000"/>
              </a:lnSpc>
              <a:buFont typeface="Arial" panose="020B0604020202020204" pitchFamily="34" charset="0"/>
              <a:buChar char="●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隧道：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VXLAN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（</a:t>
            </a:r>
            <a:r>
              <a:rPr lang="en-US" altLang="zh-CN" sz="2000">
                <a:solidFill>
                  <a:schemeClr val="accent1"/>
                </a:solidFill>
                <a:sym typeface="+mn-ea"/>
              </a:rPr>
              <a:t>overlay </a:t>
            </a:r>
            <a:r>
              <a:rPr lang="zh-CN" altLang="en-US" sz="2000">
                <a:solidFill>
                  <a:schemeClr val="accent1"/>
                </a:solidFill>
                <a:sym typeface="+mn-ea"/>
              </a:rPr>
              <a:t>网络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）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70000"/>
              </a:lnSpc>
              <a:buFont typeface="Arial" panose="020B0604020202020204" pitchFamily="34" charset="0"/>
              <a:buChar char="●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集中式管理地址/位置：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使用集中管理服务器动态更新交换机转发表，并将IP地址与位置映射，到达被迁移虚拟机的流量会根据新的映射重新路由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371600" lvl="3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Benef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its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5073015"/>
          </a:xfrm>
        </p:spPr>
        <p:txBody>
          <a:bodyPr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服务器整合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lnSpc>
                <a:spcPct val="150000"/>
              </a:lnSpc>
              <a:buSzPct val="90000"/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通过虚拟机迁移可以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整合多个虚拟机，并将它们打包到少量的物理机器中，这样没有托管任何正在运行的虚拟机的物理机器就可以休眠或关闭，以减少能耗 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负载均衡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buSzPct val="90000"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打包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很多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虚拟机到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少量物理机中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可能导致机器过载(热点)</a:t>
            </a:r>
            <a:r>
              <a:rPr lang="en-US" altLang="zh-CN" sz="1775" b="1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altLang="zh-CN" sz="1775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buSzPct val="90000"/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通过虚拟机迁移，数据中心可以平衡不同机器上的负载，避免出现过载的情况 </a:t>
            </a:r>
            <a:r>
              <a:rPr lang="en-US" altLang="zh-CN" sz="1775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zh-CN" sz="1775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50000"/>
              </a:lnSpc>
              <a:buSzPct val="80000"/>
              <a:buFont typeface="Wingdings" panose="05000000000000000000" charset="0"/>
              <a:buChar char="l"/>
            </a:pPr>
            <a:r>
              <a:rPr lang="en-US" altLang="zh-CN" sz="1995" b="1">
                <a:solidFill>
                  <a:schemeClr val="tx1">
                    <a:lumMod val="65000"/>
                    <a:lumOff val="35000"/>
                  </a:schemeClr>
                </a:solidFill>
              </a:rPr>
              <a:t>trade-off</a:t>
            </a:r>
            <a:endParaRPr lang="en-US" altLang="zh-CN" sz="1995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buSzPct val="90000"/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服务器整合试图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将虚拟机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整合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少数服务器上，从而导致出现机器过载的可能性更高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buSzPct val="90000"/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负载平衡试图将工作负载均匀地分布在所有机器上，这通常会导致资源利用率不足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Benef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its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5073015"/>
          </a:xfrm>
        </p:spPr>
        <p:txBody>
          <a:bodyPr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便于维护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lnSpc>
                <a:spcPct val="150000"/>
              </a:lnSpc>
              <a:buSzPct val="90000"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在进行数据中心清理、设备更换、设备重新配置等日常维护操作前，需要对业务进行迁移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lnSpc>
                <a:spcPct val="150000"/>
              </a:lnSpc>
              <a:buSzPct val="90000"/>
              <a:buFont typeface="Wingdings" panose="05000000000000000000" charset="0"/>
              <a:buChar char="Ø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C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osts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1868805"/>
          </a:xfrm>
        </p:spPr>
        <p:txBody>
          <a:bodyPr/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3"/>
          <p:cNvSpPr/>
          <p:nvPr/>
        </p:nvSpPr>
        <p:spPr>
          <a:xfrm>
            <a:off x="608330" y="1490345"/>
            <a:ext cx="10968990" cy="53676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资源消耗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lnSpc>
                <a:spcPct val="150000"/>
              </a:lnSpc>
              <a:buSzPct val="90000"/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将vm从一个位置迁移到另一个位置可能会消耗各种类型的资源，例如CPU、磁盘以及从源机器到目标机器的路径上的带宽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lnSpc>
                <a:spcPct val="150000"/>
              </a:lnSpc>
              <a:buSzPct val="90000"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在资源开销和总迁移时间之间存在着一个重要的权衡。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如果为迁移虚拟机分配更多的资源(如CPU、带宽等)，迁移完成的速度会更快；然而，迁移的CPU和带宽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开销将对源和目标机器上运行的vm的性能产生负面影响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lnSpc>
                <a:spcPct val="150000"/>
              </a:lnSpc>
              <a:buSzPct val="90000"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RDMA缩短VM迁移时间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服务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中断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buSzPct val="90000"/>
              <a:buFont typeface="Wingdings" panose="05000000000000000000" charset="0"/>
              <a:buChar char="Ø"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尽管当前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动态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迁移技术有所进步，但迁移导致的服务不可用或服务短暂停机仍然不可避免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775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zh-CN" sz="1775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lnSpc>
                <a:spcPct val="150000"/>
              </a:lnSpc>
              <a:buSzPct val="80000"/>
              <a:buFont typeface="Wingdings" panose="05000000000000000000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Overlay net</a:t>
            </a:r>
            <a:r>
              <a:rPr lang="en-US" altLang="zh-CN"/>
              <a:t>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020"/>
          </a:xfrm>
        </p:spPr>
        <p:txBody>
          <a:bodyPr>
            <a:normAutofit fontScale="60000"/>
          </a:bodyPr>
          <a:p>
            <a:pPr>
              <a:lnSpc>
                <a:spcPct val="190000"/>
              </a:lnSpc>
            </a:pPr>
            <a:r>
              <a:rPr lang="en-US" altLang="zh-CN" sz="4800" b="1">
                <a:cs typeface="Arial" panose="020B0604020202020204" pitchFamily="34" charset="0"/>
              </a:rPr>
              <a:t>What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r>
              <a:rPr lang="en-US" altLang="zh-CN" sz="4800" b="1">
                <a:cs typeface="Arial" panose="020B0604020202020204" pitchFamily="34" charset="0"/>
              </a:rPr>
              <a:t> </a:t>
            </a:r>
            <a:endParaRPr lang="en-US" altLang="zh-CN" sz="48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</a:rPr>
              <a:t>Why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en-US" sz="48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</a:rPr>
              <a:t>How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en-US" sz="4800" b="1">
              <a:cs typeface="Arial" panose="020B0604020202020204" pitchFamily="34" charset="0"/>
            </a:endParaRPr>
          </a:p>
          <a:p>
            <a:endParaRPr lang="en-US" altLang="zh-CN" sz="2400" b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570" i="1">
                <a:cs typeface="Arial" panose="020B0604020202020204" pitchFamily="34" charset="0"/>
              </a:rPr>
              <a:t>[1]  K. Suo, et al, “An Analysis and Empirical Study of Container Networks”, Proc. of IEEE Conference on Computer   Communica-tions (INFOCOM), pp. 189-197. 2018.</a:t>
            </a:r>
            <a:endParaRPr lang="en-US" altLang="zh-CN" sz="2570" i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570" i="1">
                <a:cs typeface="Arial" panose="020B0604020202020204" pitchFamily="34" charset="0"/>
              </a:rPr>
              <a:t>[2]</a:t>
            </a:r>
            <a:r>
              <a:rPr lang="zh-CN" altLang="en-US" sz="2570" i="1">
                <a:cs typeface="Arial" panose="020B0604020202020204" pitchFamily="34" charset="0"/>
              </a:rPr>
              <a:t> D. Zhuo, K. Zhang, Y. Zhu, H. H. Liu,M. Rockett, A. Krishnamurthy, and T. Anderson.Slim: OS Kernel Support for aLow-Overhead Container Overlay Network. In Proc.USENIX NSDI, 2019.</a:t>
            </a:r>
            <a:endParaRPr lang="zh-CN" altLang="en-US" sz="2570" i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 network</a:t>
            </a: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直观理解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：将已有的三层物理网络作为</a:t>
            </a:r>
            <a:r>
              <a:rPr lang="en-US" altLang="zh-CN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Underlay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网络，在其上构建出虚拟的二层网络，即Overlay网络。</a:t>
            </a: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0460" y="3141345"/>
            <a:ext cx="7922260" cy="34740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884160" y="4406900"/>
            <a:ext cx="1015365" cy="953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29245" y="4617085"/>
            <a:ext cx="924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二层</a:t>
            </a:r>
            <a:endParaRPr lang="zh-CN" altLang="en-US" sz="1600" b="1"/>
          </a:p>
          <a:p>
            <a:pPr algn="ctr"/>
            <a:r>
              <a:rPr lang="zh-CN" altLang="en-US" sz="1600" b="1"/>
              <a:t>交换机</a:t>
            </a:r>
            <a:endParaRPr lang="zh-CN" altLang="en-US" sz="1600" b="1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 network</a:t>
            </a: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直观理解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：将已有的三层物理网络作为</a:t>
            </a:r>
            <a:r>
              <a:rPr lang="en-US" altLang="zh-CN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Underlay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网络，在其上构建出虚拟的二层网络，即Overlay网络。</a:t>
            </a: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7500" y="2561590"/>
            <a:ext cx="6477000" cy="3688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cs typeface="Arial" panose="020B0604020202020204" pitchFamily="34" charset="0"/>
                <a:sym typeface="+mn-ea"/>
              </a:rPr>
              <a:t>为什么需要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网络？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 sz="2400" b="1">
                <a:sym typeface="+mn-ea"/>
              </a:rPr>
              <a:t>虚拟机的迁移</a:t>
            </a:r>
            <a:endParaRPr lang="en-US" altLang="zh-CN" sz="2400" b="1">
              <a:sym typeface="+mn-ea"/>
            </a:endParaRPr>
          </a:p>
          <a:p>
            <a:pPr marL="457200" lvl="1" indent="0">
              <a:lnSpc>
                <a:spcPct val="140000"/>
              </a:lnSpc>
              <a:buSzPct val="90000"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从一台物理机转移到另一台物理机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ct val="140000"/>
              </a:lnSpc>
              <a:buSzPct val="90000"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场景：负载均衡，服务器整合，物理维修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虚拟机动态迁移（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Live migration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SzPct val="90000"/>
              <a:buFont typeface="Wingdings" panose="05000000000000000000" charset="0"/>
              <a:buChar char="Ø"/>
            </a:pPr>
            <a:r>
              <a:rPr lang="zh-CN" altLang="en-US" sz="2000">
                <a:sym typeface="+mn-ea"/>
              </a:rPr>
              <a:t>保持网络连接</a:t>
            </a:r>
            <a:r>
              <a:rPr lang="zh-CN" altLang="en-US" sz="2000">
                <a:sym typeface="+mn-ea"/>
              </a:rPr>
              <a:t>不中断</a:t>
            </a:r>
            <a:endParaRPr lang="zh-CN" altLang="en-US" sz="2000">
              <a:sym typeface="+mn-ea"/>
            </a:endParaRPr>
          </a:p>
          <a:p>
            <a:pPr lvl="1">
              <a:lnSpc>
                <a:spcPct val="130000"/>
              </a:lnSpc>
              <a:buSzPct val="90000"/>
              <a:buFont typeface="Wingdings" panose="05000000000000000000" charset="0"/>
              <a:buChar char="Ø"/>
            </a:pPr>
            <a:r>
              <a:rPr lang="zh-CN" altLang="en-US" sz="2000">
                <a:sym typeface="+mn-ea"/>
              </a:rPr>
              <a:t>需要保持虚拟机的</a:t>
            </a:r>
            <a:r>
              <a:rPr lang="en-US" altLang="zh-CN" sz="2000">
                <a:sym typeface="+mn-ea"/>
              </a:rPr>
              <a:t>IP</a:t>
            </a:r>
            <a:r>
              <a:rPr lang="zh-CN" altLang="en-US" sz="2000">
                <a:sym typeface="+mn-ea"/>
              </a:rPr>
              <a:t>地址不变；</a:t>
            </a:r>
            <a:r>
              <a:rPr lang="zh-CN" altLang="en-US" sz="2000">
                <a:sym typeface="+mn-ea"/>
              </a:rPr>
              <a:t>同时虚拟机的运行状态也必须保持不变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例如</a:t>
            </a:r>
            <a:r>
              <a:rPr lang="en-US" altLang="zh-CN" sz="2000">
                <a:sym typeface="+mn-ea"/>
              </a:rPr>
              <a:t>TCP</a:t>
            </a:r>
            <a:r>
              <a:rPr lang="zh-CN" altLang="en-US" sz="2000">
                <a:sym typeface="+mn-ea"/>
              </a:rPr>
              <a:t>会话状态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pPr lvl="1">
              <a:lnSpc>
                <a:spcPct val="130000"/>
              </a:lnSpc>
              <a:buSzPct val="90000"/>
              <a:buFont typeface="Wingdings" panose="05000000000000000000" charset="0"/>
              <a:buChar char="Ø"/>
            </a:pPr>
            <a:r>
              <a:rPr lang="zh-CN" altLang="en-US" sz="2000">
                <a:sym typeface="+mn-ea"/>
              </a:rPr>
              <a:t>这就要求虚拟机的</a:t>
            </a:r>
            <a:r>
              <a:rPr lang="zh-CN" altLang="en-US" sz="2000" b="1">
                <a:sym typeface="+mn-ea"/>
              </a:rPr>
              <a:t>动态迁移只能在一个二层碰撞域（</a:t>
            </a:r>
            <a:r>
              <a:rPr lang="en-US" altLang="zh-CN" sz="2000" b="1">
                <a:sym typeface="+mn-ea"/>
              </a:rPr>
              <a:t>VLAN</a:t>
            </a:r>
            <a:r>
              <a:rPr lang="zh-CN" altLang="en-US" sz="2000" b="1">
                <a:sym typeface="+mn-ea"/>
              </a:rPr>
              <a:t>）中进行</a:t>
            </a:r>
            <a:r>
              <a:rPr lang="en-US" altLang="zh-CN" sz="2130" b="1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altLang="zh-CN" sz="213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cs typeface="Arial" panose="020B0604020202020204" pitchFamily="34" charset="0"/>
                <a:sym typeface="+mn-ea"/>
              </a:rPr>
              <a:t>为什么需要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网络？</a:t>
            </a: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0" lvl="1" indent="-228600">
              <a:buFont typeface="Arial" panose="020B0604020202020204" pitchFamily="34" charset="0"/>
              <a:buChar char="●"/>
            </a:pPr>
            <a:r>
              <a:rPr lang="zh-CN" altLang="en-US" sz="2400" b="1">
                <a:sym typeface="+mn-ea"/>
              </a:rPr>
              <a:t>传统数据中心网络架构</a:t>
            </a:r>
            <a:endParaRPr lang="en-US" altLang="zh-CN" sz="2400" b="1">
              <a:latin typeface="微软雅黑" panose="020B0503020204020204" pitchFamily="34" charset="-122"/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二层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+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三层网络架构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6480" y="2449830"/>
            <a:ext cx="5339080" cy="4064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cs typeface="Arial" panose="020B0604020202020204" pitchFamily="34" charset="0"/>
                <a:sym typeface="+mn-ea"/>
              </a:rPr>
              <a:t>为什么需要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网络？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 fontScale="90000"/>
          </a:bodyPr>
          <a:p>
            <a:pPr lvl="0"/>
            <a:r>
              <a:rPr lang="zh-CN" altLang="en-US" sz="2700" b="1">
                <a:sym typeface="+mn-ea"/>
              </a:rPr>
              <a:t>虚拟机的动态迁移</a:t>
            </a:r>
            <a:endParaRPr lang="zh-CN" altLang="en-US" sz="2700" b="1">
              <a:sym typeface="+mn-ea"/>
            </a:endParaRPr>
          </a:p>
          <a:p>
            <a:pPr lvl="1"/>
            <a:r>
              <a:rPr lang="zh-CN" altLang="en-US" sz="2395" b="1">
                <a:sym typeface="+mn-ea"/>
              </a:rPr>
              <a:t>问题</a:t>
            </a:r>
            <a:endParaRPr lang="en-US" altLang="zh-CN" sz="2395" b="1">
              <a:sym typeface="+mn-ea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r>
              <a:rPr lang="zh-CN" altLang="en-US" sz="2395">
                <a:sym typeface="+mn-ea"/>
              </a:rPr>
              <a:t>在传统的数据中心网路结构中，一个二层网络域大小有限制，导致虚拟机的迁移受限。</a:t>
            </a:r>
            <a:endParaRPr lang="zh-CN" altLang="en-US" sz="2395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395" b="1">
                <a:sym typeface="+mn-ea"/>
              </a:rPr>
              <a:t>原因</a:t>
            </a:r>
            <a:endParaRPr lang="zh-CN" altLang="en-US" sz="2395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395">
                <a:sym typeface="+mn-ea"/>
              </a:rPr>
              <a:t>二层网络的核心问题是环路问题以及由此产生的广播风暴问题。</a:t>
            </a:r>
            <a:endParaRPr lang="zh-CN" altLang="en-US" sz="239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057400" lvl="4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395">
                <a:sym typeface="+mn-ea"/>
              </a:rPr>
              <a:t>通过划分VLAN来缩小广播域的规模</a:t>
            </a:r>
            <a:endParaRPr lang="zh-CN" altLang="en-US" sz="239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057400" lvl="4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395">
                <a:sym typeface="+mn-ea"/>
              </a:rPr>
              <a:t>通过破环协议来防止环路的产生</a:t>
            </a:r>
            <a:endParaRPr lang="zh-CN" altLang="en-US" sz="239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395">
                <a:sym typeface="+mn-ea"/>
              </a:rPr>
              <a:t>以上两种方案都会制约单个二层网络域的大小。</a:t>
            </a:r>
            <a:endParaRPr lang="zh-CN" altLang="en-US" sz="239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Font typeface="Wingdings" panose="05000000000000000000" charset="0"/>
              <a:buChar char="l"/>
            </a:pPr>
            <a:endParaRPr lang="en-US" altLang="zh-CN" sz="239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sz="2130" b="1">
              <a:sym typeface="+mn-ea"/>
            </a:endParaRPr>
          </a:p>
          <a:p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 network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如何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解决？</a:t>
            </a: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ym typeface="+mn-ea"/>
              </a:rPr>
              <a:t>思想：将虚拟机的</a:t>
            </a:r>
            <a:r>
              <a:rPr lang="en-US" altLang="zh-CN" sz="2400" b="1">
                <a:sym typeface="+mn-ea"/>
              </a:rPr>
              <a:t>IP</a:t>
            </a:r>
            <a:r>
              <a:rPr lang="zh-CN" altLang="en-US" sz="2400" b="1">
                <a:sym typeface="+mn-ea"/>
              </a:rPr>
              <a:t>地址与物理位置解耦</a:t>
            </a:r>
            <a:endParaRPr lang="zh-CN" altLang="en-US" sz="2400" b="1">
              <a:sym typeface="+mn-ea"/>
            </a:endParaRPr>
          </a:p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ym typeface="+mn-ea"/>
              </a:rPr>
              <a:t>方案</a:t>
            </a:r>
            <a:r>
              <a:rPr lang="zh-CN" altLang="en-US" sz="2250">
                <a:sym typeface="+mn-ea"/>
              </a:rPr>
              <a:t>：</a:t>
            </a: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50">
                <a:sym typeface="+mn-ea"/>
              </a:rPr>
              <a:t>     </a:t>
            </a:r>
            <a:r>
              <a:rPr lang="zh-CN" altLang="en-US" sz="2250">
                <a:sym typeface="+mn-ea"/>
              </a:rPr>
              <a:t>通过用隧道封装的方式，将源主机发出的原始二层报文封装后，在现有三层物理网络中（</a:t>
            </a:r>
            <a:r>
              <a:rPr lang="en-US" altLang="zh-CN" sz="2250">
                <a:sym typeface="+mn-ea"/>
              </a:rPr>
              <a:t>Underlay</a:t>
            </a:r>
            <a:r>
              <a:rPr lang="zh-CN" altLang="en-US" sz="2250">
                <a:sym typeface="+mn-ea"/>
              </a:rPr>
              <a:t>）进行透明传输，到达目的地之后再解封装得到原始报文，通过</a:t>
            </a:r>
            <a:r>
              <a:rPr lang="en-US" altLang="zh-CN" sz="2250">
                <a:sym typeface="+mn-ea"/>
              </a:rPr>
              <a:t>MAC</a:t>
            </a:r>
            <a:r>
              <a:rPr lang="zh-CN" altLang="en-US" sz="2250">
                <a:sym typeface="+mn-ea"/>
              </a:rPr>
              <a:t>地址转发给目标主机，从而实现主机之间的二层通信，即虚拟出所谓的大二层网络（</a:t>
            </a:r>
            <a:r>
              <a:rPr lang="en-US" altLang="zh-CN" sz="2250">
                <a:sym typeface="+mn-ea"/>
              </a:rPr>
              <a:t>Overlay</a:t>
            </a:r>
            <a:r>
              <a:rPr lang="zh-CN" altLang="en-US" sz="2250">
                <a:sym typeface="+mn-ea"/>
              </a:rPr>
              <a:t>）</a:t>
            </a:r>
            <a:endParaRPr lang="zh-CN" altLang="en-US" sz="2250">
              <a:sym typeface="+mn-ea"/>
            </a:endParaRPr>
          </a:p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400" b="1">
                <a:sym typeface="+mn-ea"/>
              </a:rPr>
              <a:t>VXLAN</a:t>
            </a:r>
            <a:r>
              <a:rPr lang="zh-CN" altLang="en-US" sz="2400" b="1">
                <a:sym typeface="+mn-ea"/>
              </a:rPr>
              <a:t>隧道协议：</a:t>
            </a:r>
            <a:endParaRPr lang="zh-CN" altLang="en-US" sz="2400" b="1">
              <a:sym typeface="+mn-ea"/>
            </a:endParaRPr>
          </a:p>
          <a:p>
            <a:pPr marL="0" lvl="0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 descr="1_vNpxCLnAqyTWCIMJooQXX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080" y="5208270"/>
            <a:ext cx="9641840" cy="1649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 network 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如何解决？</a:t>
            </a: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ym typeface="+mn-ea"/>
              </a:rPr>
              <a:t>方案</a:t>
            </a:r>
            <a:r>
              <a:rPr lang="zh-CN" altLang="en-US" sz="2250">
                <a:sym typeface="+mn-ea"/>
              </a:rPr>
              <a:t>：</a:t>
            </a: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50">
                <a:sym typeface="+mn-ea"/>
              </a:rPr>
              <a:t>     </a:t>
            </a: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94610" y="2170430"/>
            <a:ext cx="7002780" cy="3987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86890" y="2549525"/>
            <a:ext cx="646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pod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1793875" y="4971415"/>
            <a:ext cx="80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node</a:t>
            </a:r>
            <a:endParaRPr lang="en-US" altLang="zh-CN" b="1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81555" y="2769235"/>
            <a:ext cx="1709420" cy="445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33320" y="5071745"/>
            <a:ext cx="1471295" cy="86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5808,&quot;width&quot;:1020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PLACING_PICTURE_USER_VIEWPORT" val="{&quot;height&quot;:5808,&quot;width&quot;:10200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2391</Words>
  <Application>WPS 演示</Application>
  <PresentationFormat>宽屏</PresentationFormat>
  <Paragraphs>169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Overlay Network &amp; Migration </vt:lpstr>
      <vt:lpstr>Overlay network</vt:lpstr>
      <vt:lpstr>Overlay network</vt:lpstr>
      <vt:lpstr>Overlay network</vt:lpstr>
      <vt:lpstr>为什么需要Overlay网络？</vt:lpstr>
      <vt:lpstr>为什么需要Overlay网络？</vt:lpstr>
      <vt:lpstr>为什么需要Overlay网络？</vt:lpstr>
      <vt:lpstr>Overlay network如何解决？</vt:lpstr>
      <vt:lpstr>Overlay network 如何解决？</vt:lpstr>
      <vt:lpstr>Overlay network如何解决？</vt:lpstr>
      <vt:lpstr>Challenges</vt:lpstr>
      <vt:lpstr>Challenges</vt:lpstr>
      <vt:lpstr>Challenges</vt:lpstr>
      <vt:lpstr>VMs Migration</vt:lpstr>
      <vt:lpstr>Overview</vt:lpstr>
      <vt:lpstr>Benefits</vt:lpstr>
      <vt:lpstr>Benefits</vt:lpstr>
      <vt:lpstr>Costs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青年</cp:lastModifiedBy>
  <cp:revision>168</cp:revision>
  <dcterms:created xsi:type="dcterms:W3CDTF">2019-06-19T02:08:00Z</dcterms:created>
  <dcterms:modified xsi:type="dcterms:W3CDTF">2021-08-13T06:55:03Z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93D7152125914316B0811F20D1CF68DB</vt:lpwstr>
  </property>
</Properties>
</file>