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351" r:id="rId6"/>
    <p:sldId id="440" r:id="rId7"/>
    <p:sldId id="461" r:id="rId8"/>
    <p:sldId id="448" r:id="rId9"/>
    <p:sldId id="449" r:id="rId10"/>
    <p:sldId id="436" r:id="rId11"/>
    <p:sldId id="439" r:id="rId12"/>
    <p:sldId id="453" r:id="rId13"/>
    <p:sldId id="450" r:id="rId14"/>
    <p:sldId id="455" r:id="rId15"/>
    <p:sldId id="462" r:id="rId16"/>
    <p:sldId id="354" r:id="rId17"/>
    <p:sldId id="452" r:id="rId18"/>
    <p:sldId id="456" r:id="rId19"/>
    <p:sldId id="457" r:id="rId20"/>
    <p:sldId id="45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为什么在其他论文中没有提到，网络创建是主要瓶颈，还是在高并发的前提下网络创建才是</a:t>
            </a:r>
            <a:r>
              <a:rPr lang="zh-CN" altLang="en-US"/>
              <a:t>主要瓶颈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457835"/>
            <a:ext cx="12019915" cy="1341755"/>
          </a:xfrm>
        </p:spPr>
        <p:txBody>
          <a:bodyPr>
            <a:normAutofit fontScale="90000"/>
          </a:bodyPr>
          <a:p>
            <a:r>
              <a:rPr lang="en-US" altLang="zh-CN"/>
              <a:t> </a:t>
            </a:r>
            <a:r>
              <a:rPr lang="en-US" altLang="zh-CN" sz="5300"/>
              <a:t>Particle</a:t>
            </a:r>
            <a:r>
              <a:rPr lang="zh-CN" altLang="en-US" sz="5300"/>
              <a:t>：</a:t>
            </a:r>
            <a:r>
              <a:rPr lang="en-US" altLang="zh-CN" sz="5300"/>
              <a:t>Ephemeral Endpoints for Serverless Networking</a:t>
            </a:r>
            <a:endParaRPr lang="en-US" altLang="zh-CN" sz="5300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79959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065" y="6173470"/>
            <a:ext cx="146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2021/10/28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3801110" y="5457825"/>
            <a:ext cx="941705" cy="983615"/>
          </a:xfrm>
          <a:prstGeom prst="round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startup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在突发并行应用的场景下，控制平面与数据平面谁是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瓶颈？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2680335"/>
            <a:ext cx="5207635" cy="2330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10885" y="2477135"/>
            <a:ext cx="4807585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/>
              <a:t>增加单个节点的连接数（</a:t>
            </a:r>
            <a:r>
              <a:rPr lang="zh-CN" altLang="en-US" b="1"/>
              <a:t>位扩展）</a:t>
            </a:r>
            <a:endParaRPr lang="zh-CN" altLang="en-US" b="1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连接就是</a:t>
            </a:r>
            <a:r>
              <a:rPr lang="en-US" altLang="zh-CN"/>
              <a:t>container</a:t>
            </a:r>
            <a:r>
              <a:rPr lang="zh-CN" altLang="en-US"/>
              <a:t>到</a:t>
            </a:r>
            <a:r>
              <a:rPr lang="en-US" altLang="zh-CN"/>
              <a:t>VTEP</a:t>
            </a:r>
            <a:r>
              <a:rPr lang="zh-CN" altLang="en-US"/>
              <a:t>的连接，也可以当作</a:t>
            </a:r>
            <a:r>
              <a:rPr lang="en-US" altLang="zh-CN"/>
              <a:t>node</a:t>
            </a:r>
            <a:r>
              <a:rPr lang="zh-CN" altLang="en-US"/>
              <a:t>中容器的</a:t>
            </a:r>
            <a:r>
              <a:rPr lang="zh-CN" altLang="en-US"/>
              <a:t>数量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增加单个</a:t>
            </a:r>
            <a:r>
              <a:rPr lang="zh-CN" altLang="en-US"/>
              <a:t>节点中的连接数，测量在该</a:t>
            </a:r>
            <a:r>
              <a:rPr lang="en-US" altLang="zh-CN"/>
              <a:t>node</a:t>
            </a:r>
            <a:r>
              <a:rPr lang="zh-CN" altLang="en-US"/>
              <a:t>上建立所有连接需要的</a:t>
            </a:r>
            <a:r>
              <a:rPr lang="en-US" altLang="zh-CN"/>
              <a:t>network startup</a:t>
            </a:r>
            <a:r>
              <a:rPr lang="zh-CN" altLang="en-US"/>
              <a:t>的</a:t>
            </a:r>
            <a:r>
              <a:rPr lang="zh-CN" altLang="en-US"/>
              <a:t>总时间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随着连接数的增加，网络启动时间线性增加，而突发并行应用通常会调用上千个</a:t>
            </a:r>
            <a:r>
              <a:rPr lang="en-US" altLang="zh-CN"/>
              <a:t>serverless</a:t>
            </a:r>
            <a:r>
              <a:rPr lang="zh-CN" altLang="en-US"/>
              <a:t>函数，因此在突发并行应用的场景下，数据平面平面是主要</a:t>
            </a:r>
            <a:r>
              <a:rPr lang="zh-CN" altLang="en-US"/>
              <a:t>瓶颈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229485" y="5414645"/>
            <a:ext cx="941705" cy="983615"/>
            <a:chOff x="396" y="8562"/>
            <a:chExt cx="1483" cy="1549"/>
          </a:xfrm>
        </p:grpSpPr>
        <p:sp>
          <p:nvSpPr>
            <p:cNvPr id="9" name="圆角矩形 8"/>
            <p:cNvSpPr/>
            <p:nvPr/>
          </p:nvSpPr>
          <p:spPr>
            <a:xfrm>
              <a:off x="396" y="8562"/>
              <a:ext cx="1483" cy="154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18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9" y="9581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18" y="9581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" y="5414645"/>
            <a:ext cx="941705" cy="983615"/>
            <a:chOff x="396" y="8562"/>
            <a:chExt cx="1483" cy="1549"/>
          </a:xfrm>
        </p:grpSpPr>
        <p:sp>
          <p:nvSpPr>
            <p:cNvPr id="14" name="圆角矩形 13"/>
            <p:cNvSpPr/>
            <p:nvPr/>
          </p:nvSpPr>
          <p:spPr>
            <a:xfrm>
              <a:off x="396" y="8562"/>
              <a:ext cx="1483" cy="154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02075" y="5591810"/>
            <a:ext cx="341630" cy="281305"/>
            <a:chOff x="639" y="8787"/>
            <a:chExt cx="829" cy="794"/>
          </a:xfrm>
        </p:grpSpPr>
        <p:sp>
          <p:nvSpPr>
            <p:cNvPr id="31" name="矩形 30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4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55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43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33875" y="5591810"/>
            <a:ext cx="341630" cy="281305"/>
            <a:chOff x="639" y="8787"/>
            <a:chExt cx="829" cy="794"/>
          </a:xfrm>
        </p:grpSpPr>
        <p:sp>
          <p:nvSpPr>
            <p:cNvPr id="38" name="矩形 37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4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5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43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02075" y="5994400"/>
            <a:ext cx="341630" cy="281305"/>
            <a:chOff x="639" y="8787"/>
            <a:chExt cx="829" cy="794"/>
          </a:xfrm>
        </p:grpSpPr>
        <p:sp>
          <p:nvSpPr>
            <p:cNvPr id="43" name="矩形 42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4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55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43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333875" y="5994400"/>
            <a:ext cx="341630" cy="281305"/>
            <a:chOff x="639" y="8787"/>
            <a:chExt cx="829" cy="794"/>
          </a:xfrm>
        </p:grpSpPr>
        <p:sp>
          <p:nvSpPr>
            <p:cNvPr id="48" name="矩形 47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4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55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143" y="9262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2" name="虚尾箭头 51"/>
          <p:cNvSpPr/>
          <p:nvPr/>
        </p:nvSpPr>
        <p:spPr>
          <a:xfrm>
            <a:off x="1638300" y="5807075"/>
            <a:ext cx="528320" cy="2844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虚尾箭头 52"/>
          <p:cNvSpPr/>
          <p:nvPr/>
        </p:nvSpPr>
        <p:spPr>
          <a:xfrm>
            <a:off x="3221990" y="5777230"/>
            <a:ext cx="528320" cy="2844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数据平面的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主要开销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5205" y="1128395"/>
            <a:ext cx="4749800" cy="5631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03855"/>
            <a:ext cx="5090160" cy="317754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494280" y="3848735"/>
            <a:ext cx="3164840" cy="47688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虚尾箭头 12"/>
          <p:cNvSpPr/>
          <p:nvPr/>
        </p:nvSpPr>
        <p:spPr>
          <a:xfrm rot="9780000">
            <a:off x="5776595" y="3485515"/>
            <a:ext cx="1568450" cy="3041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537527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Move VETH breakdown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内核首先通知通知链上的所有设备VETH正在被注销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从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host netns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中删除VETH设备句柄并刷新旧配置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更新VETH数据结构以指向新的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netns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通知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命名空间和通知程序链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设备是活动的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105" y="295910"/>
            <a:ext cx="4937760" cy="1714500"/>
          </a:xfrm>
          <a:prstGeom prst="rect">
            <a:avLst/>
          </a:prstGeom>
        </p:spPr>
      </p:pic>
      <p:sp>
        <p:nvSpPr>
          <p:cNvPr id="7" name="右弧形箭头 6"/>
          <p:cNvSpPr/>
          <p:nvPr/>
        </p:nvSpPr>
        <p:spPr>
          <a:xfrm>
            <a:off x="9324340" y="2010410"/>
            <a:ext cx="501015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Design S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pace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ym typeface="+mn-ea"/>
              </a:rPr>
              <a:t>Namespace Consolidation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ym typeface="+mn-ea"/>
              </a:rPr>
              <a:t>Virtual Interface Consolidation</a:t>
            </a:r>
            <a:endParaRPr lang="zh-CN" altLang="en-US" sz="2800" b="1"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ym typeface="+mn-ea"/>
              </a:rPr>
              <a:t>Batching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esign Space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>
            <a:normAutofit/>
          </a:bodyPr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Namespace Consolidation（</a:t>
            </a:r>
            <a:r>
              <a:rPr lang="en-US" altLang="zh-CN" sz="2400" b="1">
                <a:sym typeface="+mn-ea"/>
              </a:rPr>
              <a:t>S1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方案：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为一个突发并行应用的容器组创建一个新的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根网络名称空间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，但是每个容器维护单独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的其他内核名称空间(mnt, pid, ipc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等)来实现其他类型的隔离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每个容器都附加到Particle根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名称空间，并继承它的所有iptables和路由配置，而不创建网络名称空间本身;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然后为每个容器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创建一个VETH接口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并分配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一个IP和MAC地址。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实现应用级隔离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，而非容器级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隔离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隔离性和性能的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1980" y="232410"/>
            <a:ext cx="2950845" cy="2244725"/>
          </a:xfrm>
          <a:prstGeom prst="rect">
            <a:avLst/>
          </a:prstGeom>
        </p:spPr>
      </p:pic>
      <p:sp>
        <p:nvSpPr>
          <p:cNvPr id="5" name="虚尾箭头 4"/>
          <p:cNvSpPr/>
          <p:nvPr/>
        </p:nvSpPr>
        <p:spPr>
          <a:xfrm rot="9360000">
            <a:off x="6888480" y="1433830"/>
            <a:ext cx="1309370" cy="4972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40" y="4330700"/>
            <a:ext cx="3904615" cy="2455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33435" y="5481955"/>
            <a:ext cx="1196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" panose="02040503050406030204" charset="0"/>
                <a:ea typeface="+mj-ea"/>
                <a:cs typeface="Cambria" panose="02040503050406030204" charset="0"/>
              </a:rPr>
              <a:t>VETH</a:t>
            </a:r>
            <a:endParaRPr lang="en-US" altLang="zh-CN">
              <a:latin typeface="Cambria" panose="02040503050406030204" charset="0"/>
              <a:ea typeface="+mj-ea"/>
              <a:cs typeface="Cambria" panose="02040503050406030204" charset="0"/>
            </a:endParaRPr>
          </a:p>
          <a:p>
            <a:endParaRPr lang="en-US" altLang="zh-CN">
              <a:latin typeface="Cambria" panose="02040503050406030204" charset="0"/>
              <a:ea typeface="+mj-ea"/>
              <a:cs typeface="Cambria" panose="0204050305040603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433435" y="5553075"/>
            <a:ext cx="2363470" cy="263525"/>
          </a:xfrm>
          <a:prstGeom prst="roundRect">
            <a:avLst/>
          </a:prstGeom>
          <a:solidFill>
            <a:schemeClr val="accent6">
              <a:lumMod val="75000"/>
              <a:alpha val="0"/>
            </a:schemeClr>
          </a:solidFill>
          <a:ln w="34925" cmpd="sng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esign Space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Virtual Interface Consolidation（</a:t>
            </a:r>
            <a:r>
              <a:rPr lang="en-US" altLang="zh-CN" sz="2400" b="1">
                <a:sym typeface="+mn-ea"/>
              </a:rPr>
              <a:t>S2</a:t>
            </a:r>
            <a:r>
              <a:rPr lang="zh-CN" altLang="en-US" sz="2400" b="1">
                <a:sym typeface="+mn-ea"/>
              </a:rPr>
              <a:t>、</a:t>
            </a:r>
            <a:r>
              <a:rPr lang="en-US" altLang="zh-CN" sz="2400" b="1">
                <a:sym typeface="+mn-ea"/>
              </a:rPr>
              <a:t>S3</a:t>
            </a:r>
            <a:r>
              <a:rPr lang="zh-CN" altLang="en-US" sz="2400" b="1">
                <a:sym typeface="+mn-ea"/>
              </a:rPr>
              <a:t>、</a:t>
            </a:r>
            <a:r>
              <a:rPr lang="en-US" altLang="zh-CN" sz="2400" b="1">
                <a:sym typeface="+mn-ea"/>
              </a:rPr>
              <a:t>S4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方案：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我们在根名称空间中创建一个VETH设备，并将多个ip连接到这个根VETH接口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。这样对于一个并行突发任务只需要创建一个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接口对，并且只需要移动一次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接口，开销会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极大降低。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隔离性和性能的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445" y="0"/>
            <a:ext cx="2499360" cy="179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15" y="26670"/>
            <a:ext cx="4968240" cy="1744980"/>
          </a:xfrm>
          <a:prstGeom prst="rect">
            <a:avLst/>
          </a:prstGeom>
        </p:spPr>
      </p:pic>
      <p:sp>
        <p:nvSpPr>
          <p:cNvPr id="6" name="右弧形箭头 5"/>
          <p:cNvSpPr/>
          <p:nvPr/>
        </p:nvSpPr>
        <p:spPr>
          <a:xfrm>
            <a:off x="9128125" y="1771650"/>
            <a:ext cx="507365" cy="6896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4066540"/>
            <a:ext cx="4099560" cy="257873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896100" y="5309870"/>
            <a:ext cx="720725" cy="263525"/>
          </a:xfrm>
          <a:prstGeom prst="roundRect">
            <a:avLst/>
          </a:prstGeom>
          <a:solidFill>
            <a:schemeClr val="accent6">
              <a:lumMod val="75000"/>
              <a:alpha val="0"/>
            </a:schemeClr>
          </a:solidFill>
          <a:ln w="34925" cmpd="sng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esign Space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48665" y="1884680"/>
            <a:ext cx="10968990" cy="4972685"/>
          </a:xfrm>
        </p:spPr>
        <p:txBody>
          <a:bodyPr>
            <a:normAutofit/>
          </a:bodyPr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ym typeface="+mn-ea"/>
              </a:rPr>
              <a:t>Batching and IP pool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方案：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当接收到突发并行请求时，系统根据指定的IP范围和容器数量创建一个IP池。数据平面的所有必要虚拟接口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都立即创建，并连接到根网络名称空间，而不是等到创建容器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后依次创建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VETH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批处理减少了上下文切换和系统调用的数量，相当于将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syscall()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，转化成一次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sys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call(N)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隔离性和性能的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esign Space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515" y="1313815"/>
            <a:ext cx="1052258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隔离性和性能的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权衡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2325" y="1897380"/>
            <a:ext cx="5564505" cy="4721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Particle vs Pod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11505" y="124269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ym typeface="+mn-ea"/>
              </a:rPr>
              <a:t>为什么不将一个突发并行应用放在一个</a:t>
            </a:r>
            <a:r>
              <a:rPr lang="en-US" altLang="zh-CN" sz="2400" b="1">
                <a:sym typeface="+mn-ea"/>
              </a:rPr>
              <a:t>pod</a:t>
            </a:r>
            <a:r>
              <a:rPr lang="zh-CN" altLang="en-US" sz="2400" b="1">
                <a:sym typeface="+mn-ea"/>
              </a:rPr>
              <a:t>中？</a:t>
            </a:r>
            <a:endParaRPr lang="zh-CN" altLang="en-US" sz="2400" b="1">
              <a:sym typeface="+mn-ea"/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突发并行应用通常是由上千个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函数组成的并行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任务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如果将突发并行应用放在一个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中太笨重，单个pod需要的资源是各个容器资源的总和，如果每台机器上剩余资源都比较少，很可能找不到合适的节点调度。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k8s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一般不同的业务功能各自以独立的容器部署，现在的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pod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通常采用的是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“per container per pod”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的模式，就是为了把不同的逻辑解耦开，减轻组件间的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依赖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Particle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70000"/>
          </a:bodyPr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Contribution</a:t>
            </a:r>
            <a:r>
              <a:rPr lang="en-US" sz="4800" b="1">
                <a:cs typeface="Arial" panose="020B0604020202020204" pitchFamily="34" charset="0"/>
              </a:rPr>
              <a:t> ?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Motivation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4800" b="1">
                <a:cs typeface="Arial" panose="020B0604020202020204" pitchFamily="34" charset="0"/>
              </a:rPr>
              <a:t> Design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zh-CN" sz="4800" b="1">
                <a:cs typeface="Arial" panose="020B0604020202020204" pitchFamily="34" charset="0"/>
              </a:rPr>
              <a:t> Particle vs Pod </a:t>
            </a:r>
            <a:r>
              <a:rPr lang="zh-CN" altLang="en-US" sz="4800" b="1">
                <a:cs typeface="Arial" panose="020B0604020202020204" pitchFamily="34" charset="0"/>
              </a:rPr>
              <a:t>？</a:t>
            </a:r>
            <a:endParaRPr lang="zh-CN" altLang="en-US" sz="4800" b="1"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Particle: Ephemeral Endpoints for Serverless Networking SoCC’20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Con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tribution 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694690"/>
            <a:ext cx="11203940" cy="585279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595959"/>
                </a:solidFill>
              </a:rPr>
              <a:t>利用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突发并行应用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关联度高且隔离性要求低</a:t>
            </a:r>
            <a:r>
              <a:rPr lang="zh-CN" altLang="en-US" sz="2400" b="1">
                <a:sym typeface="+mn-ea"/>
              </a:rPr>
              <a:t>的</a:t>
            </a:r>
            <a:r>
              <a:rPr lang="zh-CN" altLang="en-US" sz="2400" b="1">
                <a:solidFill>
                  <a:srgbClr val="595959"/>
                </a:solidFill>
              </a:rPr>
              <a:t>特性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，将同一突发并行应用的容器组织到一个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暂存端点（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</a:rPr>
              <a:t>Particle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），</a:t>
            </a:r>
            <a:r>
              <a:rPr lang="zh-CN" altLang="en-US" sz="2400" b="1">
                <a:solidFill>
                  <a:srgbClr val="595959"/>
                </a:solidFill>
              </a:rPr>
              <a:t>再通过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共享这些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容器命名空间和网络接口</a:t>
            </a:r>
            <a:r>
              <a:rPr lang="zh-CN" altLang="en-US" sz="2400" b="1">
                <a:solidFill>
                  <a:srgbClr val="595959"/>
                </a:solidFill>
              </a:rPr>
              <a:t>的方式，降低</a:t>
            </a:r>
            <a:r>
              <a:rPr lang="en-US" altLang="zh-CN" sz="2400" b="1">
                <a:solidFill>
                  <a:srgbClr val="595959"/>
                </a:solidFill>
              </a:rPr>
              <a:t>serverless 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</a:rPr>
              <a:t>overlay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网络的启动开销</a:t>
            </a:r>
            <a:r>
              <a:rPr lang="zh-CN" altLang="en-US" sz="2400" b="1">
                <a:solidFill>
                  <a:srgbClr val="595959"/>
                </a:solidFill>
              </a:rPr>
              <a:t>，从而缓解</a:t>
            </a:r>
            <a:r>
              <a:rPr lang="en-US" altLang="zh-CN" sz="2400" b="1">
                <a:solidFill>
                  <a:srgbClr val="595959"/>
                </a:solidFill>
              </a:rPr>
              <a:t>serverless</a:t>
            </a:r>
            <a:r>
              <a:rPr lang="zh-CN" altLang="en-US" sz="2400" b="1">
                <a:solidFill>
                  <a:srgbClr val="595959"/>
                </a:solidFill>
              </a:rPr>
              <a:t>函数的</a:t>
            </a:r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冷启动问题</a:t>
            </a:r>
            <a:endParaRPr lang="zh-CN" altLang="en-US" sz="2400" b="1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rgbClr val="595959"/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endParaRPr lang="zh-CN" altLang="en-US" sz="2400" b="1">
              <a:solidFill>
                <a:srgbClr val="595959"/>
              </a:solidFill>
            </a:endParaRP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595959"/>
                </a:solidFill>
              </a:rPr>
              <a:t>关键词：</a:t>
            </a:r>
            <a:r>
              <a:rPr lang="en-US" altLang="zh-CN" sz="2400" b="1">
                <a:solidFill>
                  <a:srgbClr val="595959"/>
                </a:solidFill>
              </a:rPr>
              <a:t>burst parallel applications</a:t>
            </a:r>
            <a:r>
              <a:rPr lang="zh-CN" altLang="en-US" sz="2400" b="1">
                <a:solidFill>
                  <a:srgbClr val="595959"/>
                </a:solidFill>
              </a:rPr>
              <a:t>、</a:t>
            </a:r>
            <a:r>
              <a:rPr lang="en-US" altLang="zh-CN" sz="2400" b="1">
                <a:solidFill>
                  <a:srgbClr val="595959"/>
                </a:solidFill>
              </a:rPr>
              <a:t>overlay network cold start</a:t>
            </a:r>
            <a:r>
              <a:rPr lang="zh-CN" altLang="en-US" sz="2400" b="1">
                <a:solidFill>
                  <a:srgbClr val="595959"/>
                </a:solidFill>
              </a:rPr>
              <a:t>、</a:t>
            </a:r>
            <a:r>
              <a:rPr lang="en-US" altLang="zh-CN" sz="2400" b="1">
                <a:solidFill>
                  <a:srgbClr val="595959"/>
                </a:solidFill>
              </a:rPr>
              <a:t>namespace consolidation</a:t>
            </a:r>
            <a:r>
              <a:rPr lang="zh-CN" altLang="en-US" sz="2400" b="1">
                <a:solidFill>
                  <a:srgbClr val="595959"/>
                </a:solidFill>
              </a:rPr>
              <a:t>、</a:t>
            </a:r>
            <a:r>
              <a:rPr lang="en-US" altLang="zh-CN" sz="2400" b="1">
                <a:solidFill>
                  <a:srgbClr val="595959"/>
                </a:solidFill>
              </a:rPr>
              <a:t>virtual interface consolidation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ym typeface="+mn-ea"/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otivation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595959"/>
                </a:solidFill>
              </a:rPr>
              <a:t>Burst-parallel apps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startup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otivation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Burst-parallel app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背景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随着</a:t>
            </a:r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short-lived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serverless</a:t>
            </a:r>
            <a:r>
              <a:rPr lang="zh-CN" altLang="en-US" sz="2000">
                <a:sym typeface="+mn-ea"/>
              </a:rPr>
              <a:t>函数的广泛应用，出现</a:t>
            </a:r>
            <a:r>
              <a:rPr lang="zh-CN" altLang="en-US" sz="2000">
                <a:sym typeface="+mn-ea"/>
              </a:rPr>
              <a:t>许多了</a:t>
            </a:r>
            <a:r>
              <a:rPr lang="zh-CN" altLang="en-US" sz="2000" b="1">
                <a:solidFill>
                  <a:schemeClr val="accent3">
                    <a:lumMod val="50000"/>
                  </a:schemeClr>
                </a:solidFill>
                <a:sym typeface="+mn-ea"/>
              </a:rPr>
              <a:t>突发</a:t>
            </a:r>
            <a:r>
              <a:rPr lang="zh-CN" altLang="en-US" sz="2000">
                <a:sym typeface="+mn-ea"/>
              </a:rPr>
              <a:t>并行应用</a:t>
            </a:r>
            <a:endParaRPr lang="zh-CN" altLang="en-US" sz="2000">
              <a:sym typeface="+mn-ea"/>
            </a:endParaRPr>
          </a:p>
          <a:p>
            <a:pPr lvl="3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MapReduce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应用的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shuffle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阶段</a:t>
            </a:r>
            <a:endParaRPr 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数据流系统通信图中的顶点遍历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6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典型科学计算应用中的消息传递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>
            <a:off x="3580130" y="2353310"/>
            <a:ext cx="5933440" cy="26352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otivation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Burst-parallel app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特性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突发</a:t>
            </a:r>
            <a:endParaRPr lang="zh-CN" altLang="en-US" sz="2000">
              <a:sym typeface="+mn-ea"/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这是由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short-lived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的特点决定的，因此这种应用对延迟敏感，快速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启动非常重要，因此要解决冷启动的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问题。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并行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突发并行应用的逻辑计算单元是朝着一个目标工作的一批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实例，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关联度高，因此可以适当降低隔离性来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提高性能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Motivation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55441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端到端的启动时间：包含容器的启动时间和容器网络互连的时间，即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container startup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network startup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占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serverless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总启动时间的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66%-84%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，是冷启动的主要瓶颈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1940" y="3451225"/>
            <a:ext cx="4323080" cy="3406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0265" y="4264025"/>
            <a:ext cx="3180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同时连接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100</a:t>
            </a:r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container</a:t>
            </a:r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到三种商业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serverless overlay</a:t>
            </a:r>
            <a:r>
              <a:rPr lang="zh-CN" altLang="en-US" b="1">
                <a:solidFill>
                  <a:schemeClr val="accent3">
                    <a:lumMod val="50000"/>
                  </a:schemeClr>
                </a:solidFill>
              </a:rPr>
              <a:t>网络的时间</a:t>
            </a:r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31381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</a:t>
            </a: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控制平面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平面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控制平面</a:t>
            </a:r>
            <a:endParaRPr lang="zh-CN" altLang="en-US" sz="2000">
              <a:sym typeface="+mn-ea"/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管理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路由信息，机制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是维护主机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VTEP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和容器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地址的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映射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实现控制平面的策略有多种：虚拟路由、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KVstores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BGP...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数据平面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创建网络命名空间，连接容器和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VTEP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，然后基于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VxLAN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协议，通过</a:t>
            </a:r>
            <a:r>
              <a:rPr lang="en-US" altLang="zh-CN" sz="1750">
                <a:solidFill>
                  <a:schemeClr val="tx1">
                    <a:lumMod val="65000"/>
                    <a:lumOff val="35000"/>
                  </a:schemeClr>
                </a:solidFill>
              </a:rPr>
              <a:t>VTEP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的封装和解封装将数据转发到正确的</a:t>
            </a:r>
            <a:r>
              <a:rPr lang="zh-CN" alt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容器</a:t>
            </a: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Motivation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758825" y="1265555"/>
            <a:ext cx="10968990" cy="4972685"/>
          </a:xfrm>
        </p:spPr>
        <p:txBody>
          <a:bodyPr/>
          <a:p>
            <a:pPr marL="457200" lvl="1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Overlay network cold startup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在突发并行应用的场景下，控制平面与数据平面谁是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主要瓶颈？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2477135"/>
            <a:ext cx="5179060" cy="2646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2805" y="2477135"/>
            <a:ext cx="4533900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b="1"/>
              <a:t>扩展节点数（</a:t>
            </a:r>
            <a:r>
              <a:rPr lang="zh-CN" altLang="en-US" b="1"/>
              <a:t>字扩展）</a:t>
            </a:r>
            <a:endParaRPr lang="zh-CN" altLang="en-US" b="1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每个节点包含</a:t>
            </a:r>
            <a:r>
              <a:rPr lang="en-US" altLang="zh-CN"/>
              <a:t>100</a:t>
            </a:r>
            <a:r>
              <a:rPr lang="zh-CN" altLang="en-US"/>
              <a:t>个</a:t>
            </a:r>
            <a:r>
              <a:rPr lang="en-US" altLang="zh-CN"/>
              <a:t>container</a:t>
            </a:r>
            <a:r>
              <a:rPr lang="zh-CN" altLang="en-US"/>
              <a:t>，每个</a:t>
            </a:r>
            <a:r>
              <a:rPr lang="en-US" altLang="zh-CN"/>
              <a:t>container</a:t>
            </a:r>
            <a:r>
              <a:rPr lang="zh-CN" altLang="en-US"/>
              <a:t>建立一个到</a:t>
            </a:r>
            <a:r>
              <a:rPr lang="en-US" altLang="zh-CN"/>
              <a:t>VTEP</a:t>
            </a:r>
            <a:r>
              <a:rPr lang="zh-CN" altLang="en-US"/>
              <a:t>的连接，每个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/>
              <a:t>VTEP</a:t>
            </a:r>
            <a:r>
              <a:rPr lang="zh-CN" altLang="en-US"/>
              <a:t>之间建立一</a:t>
            </a:r>
            <a:r>
              <a:rPr lang="zh-CN" altLang="en-US"/>
              <a:t>个连接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保持每个</a:t>
            </a:r>
            <a:r>
              <a:rPr lang="en-US" altLang="zh-CN"/>
              <a:t>node</a:t>
            </a:r>
            <a:r>
              <a:rPr lang="zh-CN" altLang="en-US"/>
              <a:t>上的连接数不变，扩展节点数，测量</a:t>
            </a:r>
            <a:r>
              <a:rPr lang="zh-CN" altLang="en-US"/>
              <a:t>单个</a:t>
            </a:r>
            <a:r>
              <a:rPr lang="en-US" altLang="zh-CN"/>
              <a:t>node</a:t>
            </a:r>
            <a:r>
              <a:rPr lang="zh-CN" altLang="en-US"/>
              <a:t>上建立所有连接需要的</a:t>
            </a:r>
            <a:r>
              <a:rPr lang="zh-CN" altLang="en-US"/>
              <a:t>时间</a:t>
            </a: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随着节点增加，每个</a:t>
            </a:r>
            <a:r>
              <a:rPr lang="en-US" altLang="zh-CN"/>
              <a:t>node</a:t>
            </a:r>
            <a:r>
              <a:rPr lang="zh-CN" altLang="en-US"/>
              <a:t>上的连接时间增加不大，在高并发应用</a:t>
            </a:r>
            <a:r>
              <a:rPr lang="zh-CN" altLang="en-US"/>
              <a:t>场景下，控制平面的开销</a:t>
            </a:r>
            <a:r>
              <a:rPr lang="zh-CN" altLang="en-US"/>
              <a:t>较小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62660" y="5439410"/>
            <a:ext cx="941705" cy="1000760"/>
            <a:chOff x="396" y="8534"/>
            <a:chExt cx="1483" cy="1576"/>
          </a:xfrm>
        </p:grpSpPr>
        <p:sp>
          <p:nvSpPr>
            <p:cNvPr id="9" name="圆角矩形 8"/>
            <p:cNvSpPr/>
            <p:nvPr/>
          </p:nvSpPr>
          <p:spPr>
            <a:xfrm>
              <a:off x="396" y="8562"/>
              <a:ext cx="1483" cy="154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18" y="8787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9" y="9581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18" y="9581"/>
              <a:ext cx="319" cy="31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7" y="8534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7" y="9320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19" name="文本框 18"/>
            <p:cNvSpPr txBox="1"/>
            <p:nvPr/>
          </p:nvSpPr>
          <p:spPr>
            <a:xfrm rot="5400000">
              <a:off x="625" y="9011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20" name="文本框 19"/>
            <p:cNvSpPr txBox="1"/>
            <p:nvPr/>
          </p:nvSpPr>
          <p:spPr>
            <a:xfrm rot="5400000">
              <a:off x="1309" y="9011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...</a:t>
              </a:r>
              <a:endParaRPr lang="en-US" altLang="zh-CN" b="1"/>
            </a:p>
          </p:txBody>
        </p:sp>
        <p:sp>
          <p:nvSpPr>
            <p:cNvPr id="21" name="文本框 20"/>
            <p:cNvSpPr txBox="1"/>
            <p:nvPr/>
          </p:nvSpPr>
          <p:spPr>
            <a:xfrm rot="2940000">
              <a:off x="721" y="9130"/>
              <a:ext cx="11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.....</a:t>
              </a:r>
              <a:endParaRPr lang="en-US" altLang="zh-CN" b="1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172585" y="5570855"/>
            <a:ext cx="291465" cy="294640"/>
            <a:chOff x="2839" y="8660"/>
            <a:chExt cx="1418" cy="1241"/>
          </a:xfrm>
        </p:grpSpPr>
        <p:grpSp>
          <p:nvGrpSpPr>
            <p:cNvPr id="44" name="组合 43"/>
            <p:cNvGrpSpPr/>
            <p:nvPr/>
          </p:nvGrpSpPr>
          <p:grpSpPr>
            <a:xfrm>
              <a:off x="2839" y="8660"/>
              <a:ext cx="548" cy="419"/>
              <a:chOff x="396" y="8562"/>
              <a:chExt cx="1483" cy="1549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709" y="8661"/>
              <a:ext cx="548" cy="419"/>
              <a:chOff x="396" y="8562"/>
              <a:chExt cx="1483" cy="1549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839" y="9483"/>
              <a:ext cx="548" cy="419"/>
              <a:chOff x="396" y="8562"/>
              <a:chExt cx="1483" cy="1549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709" y="9483"/>
              <a:ext cx="548" cy="419"/>
              <a:chOff x="396" y="8562"/>
              <a:chExt cx="1483" cy="1549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73" name="虚尾箭头 72"/>
          <p:cNvSpPr/>
          <p:nvPr/>
        </p:nvSpPr>
        <p:spPr>
          <a:xfrm>
            <a:off x="2066290" y="5833110"/>
            <a:ext cx="365760" cy="1873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531745" y="5565775"/>
            <a:ext cx="900430" cy="788035"/>
            <a:chOff x="2839" y="8660"/>
            <a:chExt cx="1418" cy="1241"/>
          </a:xfrm>
        </p:grpSpPr>
        <p:grpSp>
          <p:nvGrpSpPr>
            <p:cNvPr id="76" name="组合 75"/>
            <p:cNvGrpSpPr/>
            <p:nvPr/>
          </p:nvGrpSpPr>
          <p:grpSpPr>
            <a:xfrm>
              <a:off x="2839" y="8660"/>
              <a:ext cx="548" cy="419"/>
              <a:chOff x="396" y="8562"/>
              <a:chExt cx="1483" cy="1549"/>
            </a:xfrm>
          </p:grpSpPr>
          <p:sp>
            <p:nvSpPr>
              <p:cNvPr id="77" name="圆角矩形 76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709" y="8661"/>
              <a:ext cx="548" cy="419"/>
              <a:chOff x="396" y="8562"/>
              <a:chExt cx="1483" cy="1549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2839" y="9483"/>
              <a:ext cx="548" cy="419"/>
              <a:chOff x="396" y="8562"/>
              <a:chExt cx="1483" cy="1549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3709" y="9483"/>
              <a:ext cx="548" cy="419"/>
              <a:chOff x="396" y="8562"/>
              <a:chExt cx="1483" cy="1549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652645" y="5550535"/>
            <a:ext cx="291465" cy="294640"/>
            <a:chOff x="2839" y="8660"/>
            <a:chExt cx="1418" cy="1241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839" y="8660"/>
              <a:ext cx="548" cy="419"/>
              <a:chOff x="396" y="8562"/>
              <a:chExt cx="1483" cy="1549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709" y="8661"/>
              <a:ext cx="548" cy="419"/>
              <a:chOff x="396" y="8562"/>
              <a:chExt cx="1483" cy="1549"/>
            </a:xfrm>
          </p:grpSpPr>
          <p:sp>
            <p:nvSpPr>
              <p:cNvPr id="108" name="圆角矩形 107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2839" y="9483"/>
              <a:ext cx="548" cy="419"/>
              <a:chOff x="396" y="8562"/>
              <a:chExt cx="1483" cy="1549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3709" y="9483"/>
              <a:ext cx="548" cy="419"/>
              <a:chOff x="396" y="8562"/>
              <a:chExt cx="1483" cy="1549"/>
            </a:xfrm>
          </p:grpSpPr>
          <p:sp>
            <p:nvSpPr>
              <p:cNvPr id="120" name="圆角矩形 119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4172585" y="6076315"/>
            <a:ext cx="291465" cy="294640"/>
            <a:chOff x="2839" y="8660"/>
            <a:chExt cx="1418" cy="124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2839" y="8660"/>
              <a:ext cx="548" cy="419"/>
              <a:chOff x="396" y="8562"/>
              <a:chExt cx="1483" cy="154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3709" y="8661"/>
              <a:ext cx="548" cy="419"/>
              <a:chOff x="396" y="8562"/>
              <a:chExt cx="1483" cy="1549"/>
            </a:xfrm>
          </p:grpSpPr>
          <p:sp>
            <p:nvSpPr>
              <p:cNvPr id="133" name="圆角矩形 132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2839" y="9483"/>
              <a:ext cx="548" cy="419"/>
              <a:chOff x="396" y="8562"/>
              <a:chExt cx="1483" cy="1549"/>
            </a:xfrm>
          </p:grpSpPr>
          <p:sp>
            <p:nvSpPr>
              <p:cNvPr id="139" name="圆角矩形 138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3709" y="9483"/>
              <a:ext cx="548" cy="419"/>
              <a:chOff x="396" y="8562"/>
              <a:chExt cx="1483" cy="1549"/>
            </a:xfrm>
          </p:grpSpPr>
          <p:sp>
            <p:nvSpPr>
              <p:cNvPr id="145" name="圆角矩形 144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4652645" y="6090285"/>
            <a:ext cx="291465" cy="294640"/>
            <a:chOff x="2839" y="8660"/>
            <a:chExt cx="1418" cy="1241"/>
          </a:xfrm>
        </p:grpSpPr>
        <p:grpSp>
          <p:nvGrpSpPr>
            <p:cNvPr id="151" name="组合 150"/>
            <p:cNvGrpSpPr/>
            <p:nvPr/>
          </p:nvGrpSpPr>
          <p:grpSpPr>
            <a:xfrm>
              <a:off x="2839" y="8660"/>
              <a:ext cx="548" cy="419"/>
              <a:chOff x="396" y="8562"/>
              <a:chExt cx="1483" cy="1549"/>
            </a:xfrm>
          </p:grpSpPr>
          <p:sp>
            <p:nvSpPr>
              <p:cNvPr id="152" name="圆角矩形 151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3709" y="8661"/>
              <a:ext cx="548" cy="419"/>
              <a:chOff x="396" y="8562"/>
              <a:chExt cx="1483" cy="1549"/>
            </a:xfrm>
          </p:grpSpPr>
          <p:sp>
            <p:nvSpPr>
              <p:cNvPr id="158" name="圆角矩形 157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2839" y="9483"/>
              <a:ext cx="548" cy="419"/>
              <a:chOff x="396" y="8562"/>
              <a:chExt cx="1483" cy="1549"/>
            </a:xfrm>
          </p:grpSpPr>
          <p:sp>
            <p:nvSpPr>
              <p:cNvPr id="164" name="圆角矩形 163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3709" y="9483"/>
              <a:ext cx="548" cy="419"/>
              <a:chOff x="396" y="8562"/>
              <a:chExt cx="1483" cy="1549"/>
            </a:xfrm>
          </p:grpSpPr>
          <p:sp>
            <p:nvSpPr>
              <p:cNvPr id="170" name="圆角矩形 169"/>
              <p:cNvSpPr/>
              <p:nvPr/>
            </p:nvSpPr>
            <p:spPr>
              <a:xfrm>
                <a:off x="396" y="8562"/>
                <a:ext cx="1483" cy="1549"/>
              </a:xfrm>
              <a:prstGeom prst="roundRect">
                <a:avLst/>
              </a:prstGeom>
              <a:solidFill>
                <a:schemeClr val="accent1">
                  <a:alpha val="7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639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318" y="8787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639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318" y="9581"/>
                <a:ext cx="319" cy="3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75" name="虚尾箭头 174"/>
          <p:cNvSpPr/>
          <p:nvPr/>
        </p:nvSpPr>
        <p:spPr>
          <a:xfrm>
            <a:off x="3552190" y="5855335"/>
            <a:ext cx="365760" cy="1873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演示</Application>
  <PresentationFormat>宽屏</PresentationFormat>
  <Paragraphs>186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Cambria</vt:lpstr>
      <vt:lpstr>Arial Unicode MS</vt:lpstr>
      <vt:lpstr>Calibri</vt:lpstr>
      <vt:lpstr>Office 主题​​</vt:lpstr>
      <vt:lpstr> Particle：Ephemeral Endpoints for Serverless Networking</vt:lpstr>
      <vt:lpstr>Particle</vt:lpstr>
      <vt:lpstr>Contribution 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Motivation </vt:lpstr>
      <vt:lpstr>Design Space </vt:lpstr>
      <vt:lpstr>Design Space</vt:lpstr>
      <vt:lpstr>Design Space</vt:lpstr>
      <vt:lpstr>Design Space</vt:lpstr>
      <vt:lpstr>Particle vs Pod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217</cp:revision>
  <dcterms:created xsi:type="dcterms:W3CDTF">2019-06-19T02:08:00Z</dcterms:created>
  <dcterms:modified xsi:type="dcterms:W3CDTF">2021-10-29T01:16:24Z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93D7152125914316B0811F20D1CF68DB</vt:lpwstr>
  </property>
</Properties>
</file>