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47" r:id="rId3"/>
    <p:sldId id="256" r:id="rId4"/>
    <p:sldId id="285" r:id="rId5"/>
    <p:sldId id="287" r:id="rId6"/>
    <p:sldId id="350" r:id="rId8"/>
    <p:sldId id="352" r:id="rId9"/>
    <p:sldId id="353" r:id="rId10"/>
    <p:sldId id="354" r:id="rId11"/>
    <p:sldId id="351" r:id="rId12"/>
    <p:sldId id="355" r:id="rId13"/>
    <p:sldId id="357" r:id="rId14"/>
    <p:sldId id="358" r:id="rId15"/>
    <p:sldId id="359" r:id="rId16"/>
    <p:sldId id="297" r:id="rId17"/>
    <p:sldId id="349" r:id="rId18"/>
    <p:sldId id="317" r:id="rId19"/>
    <p:sldId id="360" r:id="rId20"/>
    <p:sldId id="361" r:id="rId21"/>
    <p:sldId id="348" r:id="rId22"/>
    <p:sldId id="288" r:id="rId23"/>
    <p:sldId id="301" r:id="rId24"/>
    <p:sldId id="29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stateless</a:t>
            </a:r>
            <a:endParaRPr lang="en-US" altLang="zh-CN"/>
          </a:p>
          <a:p>
            <a:r>
              <a:rPr lang="en-US" altLang="zh-CN"/>
              <a:t>    - </a:t>
            </a:r>
            <a:r>
              <a:rPr lang="zh-CN" altLang="en-US"/>
              <a:t>不是说一定没有状态，而是采用的极端的存储计算分离的方案，状态不放在</a:t>
            </a:r>
            <a:r>
              <a:rPr lang="en-US" altLang="zh-CN"/>
              <a:t>server</a:t>
            </a:r>
            <a:r>
              <a:rPr lang="zh-CN" altLang="en-US"/>
              <a:t>端</a:t>
            </a:r>
            <a:endParaRPr lang="zh-CN" altLang="en-US"/>
          </a:p>
          <a:p>
            <a:r>
              <a:rPr lang="en-US" altLang="zh-CN"/>
              <a:t>    - </a:t>
            </a:r>
            <a:r>
              <a:rPr lang="zh-CN" altLang="en-US"/>
              <a:t>因为</a:t>
            </a:r>
            <a:r>
              <a:rPr lang="en-US" altLang="zh-CN"/>
              <a:t>server</a:t>
            </a:r>
            <a:r>
              <a:rPr lang="zh-CN" altLang="en-US"/>
              <a:t>端没有之前到达</a:t>
            </a:r>
            <a:r>
              <a:rPr lang="en-US" altLang="zh-CN"/>
              <a:t>request</a:t>
            </a:r>
            <a:r>
              <a:rPr lang="zh-CN" altLang="en-US"/>
              <a:t>的历史信息和状态，</a:t>
            </a:r>
            <a:r>
              <a:rPr lang="en-US" altLang="zh-CN"/>
              <a:t>request</a:t>
            </a:r>
            <a:r>
              <a:rPr lang="zh-CN" altLang="en-US"/>
              <a:t>之间相互独立，因此</a:t>
            </a:r>
            <a:r>
              <a:rPr lang="en-US" altLang="zh-CN"/>
              <a:t>request</a:t>
            </a:r>
            <a:r>
              <a:rPr lang="zh-CN" altLang="en-US"/>
              <a:t>相对比较复杂，必须包含所有必须的信息，使得</a:t>
            </a:r>
            <a:r>
              <a:rPr lang="en-US" altLang="zh-CN"/>
              <a:t>server</a:t>
            </a:r>
            <a:r>
              <a:rPr lang="zh-CN" altLang="en-US"/>
              <a:t>端理解</a:t>
            </a:r>
            <a:r>
              <a:rPr lang="zh-CN" altLang="en-US"/>
              <a:t>需求</a:t>
            </a:r>
            <a:endParaRPr lang="zh-CN" altLang="en-US"/>
          </a:p>
          <a:p>
            <a:r>
              <a:rPr lang="en-US" altLang="zh-CN"/>
              <a:t>- </a:t>
            </a:r>
            <a:r>
              <a:rPr lang="en-US" altLang="zh-CN"/>
              <a:t>stateful</a:t>
            </a:r>
            <a:endParaRPr lang="en-US" altLang="zh-CN"/>
          </a:p>
          <a:p>
            <a:r>
              <a:rPr lang="en-US" altLang="zh-CN"/>
              <a:t>    - </a:t>
            </a:r>
            <a:r>
              <a:rPr lang="zh-CN" altLang="en-US"/>
              <a:t>状态放在</a:t>
            </a:r>
            <a:r>
              <a:rPr lang="en-US" altLang="zh-CN"/>
              <a:t>server</a:t>
            </a:r>
            <a:r>
              <a:rPr lang="zh-CN" altLang="en-US"/>
              <a:t>端</a:t>
            </a:r>
            <a:endParaRPr lang="zh-CN" altLang="en-US"/>
          </a:p>
          <a:p>
            <a:r>
              <a:rPr lang="en-US" altLang="zh-CN"/>
              <a:t>    - </a:t>
            </a:r>
            <a:r>
              <a:rPr lang="zh-CN" altLang="en-US"/>
              <a:t>因为可以利用储存的之前的</a:t>
            </a:r>
            <a:r>
              <a:rPr lang="en-US" altLang="zh-CN"/>
              <a:t>request</a:t>
            </a:r>
            <a:r>
              <a:rPr lang="zh-CN" altLang="en-US"/>
              <a:t>的历史数据和状态，</a:t>
            </a:r>
            <a:r>
              <a:rPr lang="en-US" altLang="zh-CN"/>
              <a:t>request</a:t>
            </a:r>
            <a:r>
              <a:rPr lang="zh-CN" altLang="en-US"/>
              <a:t>可以</a:t>
            </a:r>
            <a:r>
              <a:rPr lang="zh-CN" altLang="en-US"/>
              <a:t>相对简单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stateless</a:t>
            </a:r>
            <a:endParaRPr lang="en-US" altLang="zh-CN"/>
          </a:p>
          <a:p>
            <a:r>
              <a:rPr lang="en-US" altLang="zh-CN"/>
              <a:t>- </a:t>
            </a:r>
            <a:r>
              <a:rPr lang="en-US" altLang="zh-CN"/>
              <a:t>stateful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同一个应用程序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函数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共享包含函数代码及其库的沙箱</a:t>
            </a:r>
            <a:r>
              <a:rPr lang="en-US" altLang="zh-CN" baseline="30000">
                <a:sym typeface="+mn-ea"/>
              </a:rPr>
              <a:t>[1] </a:t>
            </a:r>
            <a:endParaRPr lang="en-US" altLang="zh-CN" baseline="30000">
              <a:sym typeface="+mn-ea"/>
            </a:endParaRPr>
          </a:p>
          <a:p>
            <a:r>
              <a:rPr lang="en-US" altLang="zh-CN">
                <a:sym typeface="+mn-ea"/>
              </a:rPr>
              <a:t>缓存</a:t>
            </a:r>
            <a:r>
              <a:rPr lang="en-US" altLang="zh-CN">
                <a:sym typeface="+mn-ea"/>
              </a:rPr>
              <a:t>预热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Python解释器，函数可以使用已经加载必要库的解释器启动</a:t>
            </a:r>
            <a:r>
              <a:rPr lang="en-US" altLang="zh-CN" baseline="30000">
                <a:sym typeface="+mn-ea"/>
              </a:rPr>
              <a:t>[2]</a:t>
            </a:r>
            <a:endParaRPr lang="en-US" altLang="zh-CN" baseline="30000">
              <a:sym typeface="+mn-ea"/>
            </a:endParaRPr>
          </a:p>
          <a:p>
            <a:r>
              <a:rPr lang="en-US" altLang="zh-CN">
                <a:sym typeface="+mn-ea"/>
              </a:rPr>
              <a:t>Serverless</a:t>
            </a:r>
            <a:r>
              <a:rPr lang="zh-CN" altLang="en-US">
                <a:sym typeface="+mn-ea"/>
              </a:rPr>
              <a:t>函数单机整合度高，缓存会带来较大的</a:t>
            </a:r>
            <a:r>
              <a:rPr lang="zh-CN" altLang="en-US">
                <a:sym typeface="+mn-ea"/>
              </a:rPr>
              <a:t>内存开销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无法解决</a:t>
            </a:r>
            <a:r>
              <a:rPr lang="zh-CN" altLang="en-US">
                <a:sym typeface="+mn-ea"/>
              </a:rPr>
              <a:t>尾延迟？？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以一个复合函数</a:t>
            </a:r>
            <a:r>
              <a:rPr lang="en-US" altLang="zh-CN"/>
              <a:t>square(increment(x))</a:t>
            </a:r>
            <a:r>
              <a:rPr lang="zh-CN" altLang="en-US"/>
              <a:t>展示</a:t>
            </a:r>
            <a:r>
              <a:rPr lang="en-US" altLang="zh-CN"/>
              <a:t>stateless</a:t>
            </a:r>
            <a:r>
              <a:rPr lang="zh-CN" altLang="en-US"/>
              <a:t>和</a:t>
            </a:r>
            <a:r>
              <a:rPr lang="en-US" altLang="zh-CN"/>
              <a:t>stateful</a:t>
            </a:r>
            <a:r>
              <a:rPr lang="zh-CN" altLang="en-US"/>
              <a:t>各自的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以一个复合函数</a:t>
            </a:r>
            <a:r>
              <a:rPr lang="en-US" altLang="zh-CN"/>
              <a:t>square(increment(x))</a:t>
            </a:r>
            <a:r>
              <a:rPr lang="zh-CN" altLang="en-US"/>
              <a:t>展示</a:t>
            </a:r>
            <a:r>
              <a:rPr lang="en-US" altLang="zh-CN"/>
              <a:t>stateless</a:t>
            </a:r>
            <a:r>
              <a:rPr lang="zh-CN" altLang="en-US"/>
              <a:t>和</a:t>
            </a:r>
            <a:r>
              <a:rPr lang="en-US" altLang="zh-CN"/>
              <a:t>stateful</a:t>
            </a:r>
            <a:r>
              <a:rPr lang="zh-CN" altLang="en-US"/>
              <a:t>各自的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以一个复合函数</a:t>
            </a:r>
            <a:r>
              <a:rPr lang="en-US" altLang="zh-CN"/>
              <a:t>square(increment(x))</a:t>
            </a:r>
            <a:r>
              <a:rPr lang="zh-CN" altLang="en-US"/>
              <a:t>展示</a:t>
            </a:r>
            <a:r>
              <a:rPr lang="en-US" altLang="zh-CN"/>
              <a:t>stateless</a:t>
            </a:r>
            <a:r>
              <a:rPr lang="zh-CN" altLang="en-US"/>
              <a:t>和</a:t>
            </a:r>
            <a:r>
              <a:rPr lang="en-US" altLang="zh-CN"/>
              <a:t>stateful</a:t>
            </a:r>
            <a:r>
              <a:rPr lang="zh-CN" altLang="en-US"/>
              <a:t>各自的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以一个复合函数</a:t>
            </a:r>
            <a:r>
              <a:rPr lang="en-US" altLang="zh-CN"/>
              <a:t>square(increment(x))</a:t>
            </a:r>
            <a:r>
              <a:rPr lang="zh-CN" altLang="en-US"/>
              <a:t>展示</a:t>
            </a:r>
            <a:r>
              <a:rPr lang="en-US" altLang="zh-CN"/>
              <a:t>stateless</a:t>
            </a:r>
            <a:r>
              <a:rPr lang="zh-CN" altLang="en-US"/>
              <a:t>和</a:t>
            </a:r>
            <a:r>
              <a:rPr lang="en-US" altLang="zh-CN"/>
              <a:t>stateful</a:t>
            </a:r>
            <a:r>
              <a:rPr lang="zh-CN" altLang="en-US"/>
              <a:t>各自的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以一个复合函数</a:t>
            </a:r>
            <a:r>
              <a:rPr lang="en-US" altLang="zh-CN"/>
              <a:t>square(increment(x))</a:t>
            </a:r>
            <a:r>
              <a:rPr lang="zh-CN" altLang="en-US"/>
              <a:t>展示</a:t>
            </a:r>
            <a:r>
              <a:rPr lang="en-US" altLang="zh-CN"/>
              <a:t>stateless</a:t>
            </a:r>
            <a:r>
              <a:rPr lang="zh-CN" altLang="en-US"/>
              <a:t>和</a:t>
            </a:r>
            <a:r>
              <a:rPr lang="en-US" altLang="zh-CN"/>
              <a:t>stateful</a:t>
            </a:r>
            <a:r>
              <a:rPr lang="zh-CN" altLang="en-US"/>
              <a:t>各自的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以一个复合函数</a:t>
            </a:r>
            <a:r>
              <a:rPr lang="en-US" altLang="zh-CN"/>
              <a:t>square(increment(x))</a:t>
            </a:r>
            <a:r>
              <a:rPr lang="zh-CN" altLang="en-US"/>
              <a:t>展示</a:t>
            </a:r>
            <a:r>
              <a:rPr lang="en-US" altLang="zh-CN"/>
              <a:t>stateless</a:t>
            </a:r>
            <a:r>
              <a:rPr lang="zh-CN" altLang="en-US"/>
              <a:t>和</a:t>
            </a:r>
            <a:r>
              <a:rPr lang="en-US" altLang="zh-CN"/>
              <a:t>stateful</a:t>
            </a:r>
            <a:r>
              <a:rPr lang="zh-CN" altLang="en-US"/>
              <a:t>各自的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以一个复合函数</a:t>
            </a:r>
            <a:r>
              <a:rPr lang="en-US" altLang="zh-CN"/>
              <a:t>square(increment(x))</a:t>
            </a:r>
            <a:r>
              <a:rPr lang="zh-CN" altLang="en-US"/>
              <a:t>展示</a:t>
            </a:r>
            <a:r>
              <a:rPr lang="en-US" altLang="zh-CN"/>
              <a:t>stateless</a:t>
            </a:r>
            <a:r>
              <a:rPr lang="zh-CN" altLang="en-US"/>
              <a:t>和</a:t>
            </a:r>
            <a:r>
              <a:rPr lang="en-US" altLang="zh-CN"/>
              <a:t>stateful</a:t>
            </a:r>
            <a:r>
              <a:rPr lang="zh-CN" altLang="en-US"/>
              <a:t>各自的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以一个复合函数</a:t>
            </a:r>
            <a:r>
              <a:rPr lang="en-US" altLang="zh-CN"/>
              <a:t>square(increment(x))</a:t>
            </a:r>
            <a:r>
              <a:rPr lang="zh-CN" altLang="en-US"/>
              <a:t>展示</a:t>
            </a:r>
            <a:r>
              <a:rPr lang="en-US" altLang="zh-CN"/>
              <a:t>stateless</a:t>
            </a:r>
            <a:r>
              <a:rPr lang="zh-CN" altLang="en-US"/>
              <a:t>和</a:t>
            </a:r>
            <a:r>
              <a:rPr lang="en-US" altLang="zh-CN"/>
              <a:t>stateful</a:t>
            </a:r>
            <a:r>
              <a:rPr lang="zh-CN" altLang="en-US"/>
              <a:t>各自的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sz="3600" dirty="0"/>
              <a:t>Serverless Computing &amp; S</a:t>
            </a:r>
            <a:r>
              <a:rPr lang="en-US" sz="3600" dirty="0"/>
              <a:t>tartNIC</a:t>
            </a:r>
            <a:endParaRPr 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121910" y="4934585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2021.12.6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 Instance: Square(Increment(int: x))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831215"/>
          </a:xfrm>
        </p:spPr>
        <p:txBody>
          <a:bodyPr/>
          <a:p>
            <a:r>
              <a:rPr lang="en-US" altLang="zh-CN" b="1"/>
              <a:t> Stateful Serverless</a:t>
            </a:r>
            <a:endParaRPr lang="en-US" altLang="zh-CN" b="1"/>
          </a:p>
          <a:p>
            <a:pPr marL="457200" lvl="1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b="1"/>
          </a:p>
        </p:txBody>
      </p:sp>
      <p:sp>
        <p:nvSpPr>
          <p:cNvPr id="4" name="单圆角矩形 3"/>
          <p:cNvSpPr/>
          <p:nvPr/>
        </p:nvSpPr>
        <p:spPr>
          <a:xfrm>
            <a:off x="2529840" y="3458845"/>
            <a:ext cx="923925" cy="1095375"/>
          </a:xfrm>
          <a:prstGeom prst="round1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4140" y="3610610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9840" y="4643120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</a:t>
            </a:r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565975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6120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472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FaaS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886650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6045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480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796915" y="3701415"/>
            <a:ext cx="1125855" cy="941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4225" y="3843655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4" idx="3"/>
          </p:cNvCxnSpPr>
          <p:nvPr/>
        </p:nvCxnSpPr>
        <p:spPr>
          <a:xfrm>
            <a:off x="3453765" y="4006850"/>
            <a:ext cx="2174240" cy="7112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25160" y="3901440"/>
            <a:ext cx="1409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Increment()</a:t>
            </a:r>
            <a:endParaRPr lang="en-US" alt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4533900" y="4156075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2729765" y="3843698"/>
            <a:ext cx="499235" cy="499809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10650" y="3154680"/>
            <a:ext cx="1125855" cy="852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40165" y="31394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DB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3534410" y="35604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1</a:t>
            </a:r>
            <a:endParaRPr lang="en-US" altLang="zh-CN" b="1"/>
          </a:p>
        </p:txBody>
      </p:sp>
      <p:sp>
        <p:nvSpPr>
          <p:cNvPr id="27" name="文本框 26"/>
          <p:cNvSpPr txBox="1"/>
          <p:nvPr/>
        </p:nvSpPr>
        <p:spPr>
          <a:xfrm>
            <a:off x="5836920" y="4274185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int: x+1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796915" y="471932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2</a:t>
            </a:r>
            <a:endParaRPr lang="en-US" altLang="zh-CN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 Instance: Square(Increment(int: x))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831215"/>
          </a:xfrm>
        </p:spPr>
        <p:txBody>
          <a:bodyPr/>
          <a:p>
            <a:r>
              <a:rPr lang="en-US" altLang="zh-CN" b="1"/>
              <a:t> Stateful Serverless</a:t>
            </a:r>
            <a:endParaRPr lang="en-US" altLang="zh-CN" b="1"/>
          </a:p>
          <a:p>
            <a:pPr marL="457200" lvl="1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b="1"/>
          </a:p>
        </p:txBody>
      </p:sp>
      <p:sp>
        <p:nvSpPr>
          <p:cNvPr id="4" name="单圆角矩形 3"/>
          <p:cNvSpPr/>
          <p:nvPr/>
        </p:nvSpPr>
        <p:spPr>
          <a:xfrm>
            <a:off x="2529840" y="3458845"/>
            <a:ext cx="923925" cy="1095375"/>
          </a:xfrm>
          <a:prstGeom prst="round1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4140" y="3610610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9840" y="4643120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</a:t>
            </a:r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565975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6120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472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FaaS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886650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6045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480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796915" y="3701415"/>
            <a:ext cx="1125855" cy="941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4225" y="3843655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4" idx="3"/>
          </p:cNvCxnSpPr>
          <p:nvPr/>
        </p:nvCxnSpPr>
        <p:spPr>
          <a:xfrm>
            <a:off x="3453765" y="4006850"/>
            <a:ext cx="2174240" cy="7112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52795" y="3879850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Square()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533900" y="4156075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2729765" y="3843698"/>
            <a:ext cx="499235" cy="499809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10650" y="3154680"/>
            <a:ext cx="1125855" cy="852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40165" y="31394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DB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3534410" y="35604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3</a:t>
            </a:r>
            <a:endParaRPr lang="en-US" altLang="zh-CN" b="1"/>
          </a:p>
        </p:txBody>
      </p:sp>
      <p:sp>
        <p:nvSpPr>
          <p:cNvPr id="27" name="文本框 26"/>
          <p:cNvSpPr txBox="1"/>
          <p:nvPr/>
        </p:nvSpPr>
        <p:spPr>
          <a:xfrm>
            <a:off x="5836920" y="4274185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int: x+1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796915" y="471932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2</a:t>
            </a:r>
            <a:endParaRPr lang="en-US" altLang="zh-CN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 Instance: Square(Increment(int: x))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831215"/>
          </a:xfrm>
        </p:spPr>
        <p:txBody>
          <a:bodyPr/>
          <a:p>
            <a:r>
              <a:rPr lang="en-US" altLang="zh-CN" b="1"/>
              <a:t> Stateful Serverless</a:t>
            </a:r>
            <a:endParaRPr lang="en-US" altLang="zh-CN" b="1"/>
          </a:p>
          <a:p>
            <a:pPr marL="457200" lvl="1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b="1"/>
          </a:p>
        </p:txBody>
      </p:sp>
      <p:sp>
        <p:nvSpPr>
          <p:cNvPr id="4" name="单圆角矩形 3"/>
          <p:cNvSpPr/>
          <p:nvPr/>
        </p:nvSpPr>
        <p:spPr>
          <a:xfrm>
            <a:off x="2529840" y="3458845"/>
            <a:ext cx="923925" cy="1095375"/>
          </a:xfrm>
          <a:prstGeom prst="round1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4140" y="3610610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9840" y="4643120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</a:t>
            </a:r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565975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6120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472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FaaS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886650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6045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480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796915" y="3701415"/>
            <a:ext cx="1125855" cy="941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4225" y="3843655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4" idx="3"/>
          </p:cNvCxnSpPr>
          <p:nvPr/>
        </p:nvCxnSpPr>
        <p:spPr>
          <a:xfrm>
            <a:off x="3453765" y="4006850"/>
            <a:ext cx="2174240" cy="7112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52795" y="3879850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Square()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660265" y="3701415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2729765" y="3843698"/>
            <a:ext cx="499235" cy="499809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10650" y="3154680"/>
            <a:ext cx="1125855" cy="852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40165" y="31394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DB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3534410" y="35604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3</a:t>
            </a:r>
            <a:endParaRPr lang="en-US" altLang="zh-CN" b="1"/>
          </a:p>
        </p:txBody>
      </p:sp>
      <p:sp>
        <p:nvSpPr>
          <p:cNvPr id="27" name="文本框 26"/>
          <p:cNvSpPr txBox="1"/>
          <p:nvPr/>
        </p:nvSpPr>
        <p:spPr>
          <a:xfrm>
            <a:off x="5836920" y="4274185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int: (x+1)</a:t>
            </a:r>
            <a:r>
              <a:rPr lang="en-US" altLang="zh-CN" baseline="30000"/>
              <a:t>2</a:t>
            </a:r>
            <a:endParaRPr lang="en-US" altLang="zh-CN" baseline="30000"/>
          </a:p>
        </p:txBody>
      </p:sp>
      <p:sp>
        <p:nvSpPr>
          <p:cNvPr id="16" name="文本框 15"/>
          <p:cNvSpPr txBox="1"/>
          <p:nvPr/>
        </p:nvSpPr>
        <p:spPr>
          <a:xfrm>
            <a:off x="5796915" y="471932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2</a:t>
            </a:r>
            <a:endParaRPr lang="en-US" altLang="zh-CN" b="1"/>
          </a:p>
        </p:txBody>
      </p:sp>
      <p:cxnSp>
        <p:nvCxnSpPr>
          <p:cNvPr id="15" name="曲线连接符 14"/>
          <p:cNvCxnSpPr/>
          <p:nvPr/>
        </p:nvCxnSpPr>
        <p:spPr>
          <a:xfrm rot="10800000">
            <a:off x="3445510" y="4302760"/>
            <a:ext cx="2216785" cy="121285"/>
          </a:xfrm>
          <a:prstGeom prst="curvedConnector3">
            <a:avLst>
              <a:gd name="adj1" fmla="val 49986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29330" y="434340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4</a:t>
            </a:r>
            <a:endParaRPr lang="en-US" altLang="zh-CN" b="1"/>
          </a:p>
        </p:txBody>
      </p:sp>
      <p:sp>
        <p:nvSpPr>
          <p:cNvPr id="32" name="文本框 31"/>
          <p:cNvSpPr txBox="1"/>
          <p:nvPr/>
        </p:nvSpPr>
        <p:spPr>
          <a:xfrm>
            <a:off x="4505325" y="4424045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int: (x+1)</a:t>
            </a:r>
            <a:r>
              <a:rPr lang="en-US" altLang="zh-CN" baseline="30000"/>
              <a:t>2</a:t>
            </a:r>
            <a:endParaRPr lang="en-US" altLang="zh-CN" baseline="30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Stateless </a:t>
            </a:r>
            <a:r>
              <a:rPr lang="en-US" altLang="zh-CN" i="1"/>
              <a:t>vs </a:t>
            </a:r>
            <a:r>
              <a:rPr lang="en-US" altLang="zh-CN"/>
              <a:t>Stateful S</a:t>
            </a:r>
            <a:r>
              <a:rPr lang="en-US" altLang="zh-CN"/>
              <a:t>erverless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 Stateless Serverless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zh-CN" altLang="en-US"/>
              <a:t>伸缩性高，水平扩展能力</a:t>
            </a:r>
            <a:r>
              <a:rPr lang="zh-CN" altLang="en-US"/>
              <a:t>强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时延</a:t>
            </a:r>
            <a:r>
              <a:rPr lang="zh-CN" altLang="en-US"/>
              <a:t>高</a:t>
            </a:r>
            <a:endParaRPr lang="zh-CN" altLang="en-US"/>
          </a:p>
          <a:p>
            <a:r>
              <a:rPr lang="en-US" altLang="zh-CN" b="1"/>
              <a:t> Stateful Serverless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zh-CN" altLang="en-US"/>
              <a:t>时延</a:t>
            </a:r>
            <a:r>
              <a:rPr lang="zh-CN" altLang="en-US"/>
              <a:t>低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扩展性差</a:t>
            </a:r>
            <a:endParaRPr lang="zh-CN" altLang="en-US"/>
          </a:p>
          <a:p>
            <a:pPr lvl="0"/>
            <a:r>
              <a:rPr lang="en-US" altLang="zh-CN"/>
              <a:t> </a:t>
            </a:r>
            <a:r>
              <a:rPr lang="en-US" altLang="zh-CN" b="1"/>
              <a:t>Tradeoff </a:t>
            </a:r>
            <a:endParaRPr lang="en-US" altLang="zh-CN" b="1" baseline="30000"/>
          </a:p>
          <a:p>
            <a:pPr lvl="1"/>
            <a:r>
              <a:rPr lang="en-US" altLang="zh-CN"/>
              <a:t> Re-architect platform</a:t>
            </a:r>
            <a:r>
              <a:rPr lang="en-US" altLang="zh-CN" baseline="30000">
                <a:sym typeface="+mn-ea"/>
              </a:rPr>
              <a:t>[2][3] </a:t>
            </a:r>
            <a:r>
              <a:rPr lang="en-US" altLang="zh-CN">
                <a:sym typeface="+mn-ea"/>
              </a:rPr>
              <a:t>    : cache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shared logs...</a:t>
            </a:r>
            <a:endParaRPr lang="en-US" altLang="zh-CN"/>
          </a:p>
          <a:p>
            <a:pPr lvl="1"/>
            <a:r>
              <a:rPr lang="en-US" altLang="zh-CN"/>
              <a:t> Re-architect application</a:t>
            </a:r>
            <a:r>
              <a:rPr lang="en-US" altLang="zh-CN" baseline="30000"/>
              <a:t>[4][5] </a:t>
            </a:r>
            <a:r>
              <a:rPr lang="en-US" altLang="zh-CN"/>
              <a:t>: stateless RPC...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36550" y="5789930"/>
            <a:ext cx="95269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2">
                    <a:lumMod val="50000"/>
                  </a:schemeClr>
                </a:solidFill>
              </a:rPr>
              <a:t>[2] Cloudburst: stateful functions-as-a-service VLDB’20</a:t>
            </a:r>
            <a:endParaRPr lang="en-US" altLang="zh-CN" sz="1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>
                <a:solidFill>
                  <a:schemeClr val="bg2">
                    <a:lumMod val="50000"/>
                  </a:schemeClr>
                </a:solidFill>
              </a:rPr>
              <a:t>[3] Boki: Stateful Serverless Computing with Shared Logs SOSP’21</a:t>
            </a:r>
            <a:endParaRPr lang="en-US" altLang="zh-CN" sz="1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>
                <a:solidFill>
                  <a:schemeClr val="bg2">
                    <a:lumMod val="50000"/>
                  </a:schemeClr>
                </a:solidFill>
              </a:rPr>
              <a:t>[4] Nightcore: Efficient and Scalable Serverless Computing for Latency-Sensitive, Interactive Microservices ASPLOS’21</a:t>
            </a:r>
            <a:endParaRPr lang="en-US" altLang="zh-CN" sz="1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>
                <a:solidFill>
                  <a:schemeClr val="bg2">
                    <a:lumMod val="50000"/>
                  </a:schemeClr>
                </a:solidFill>
              </a:rPr>
              <a:t>[5] Lessons Learned from Migrating Complex Stateful Applications onto Serverless Platforms APSys’21</a:t>
            </a:r>
            <a:endParaRPr lang="en-US" altLang="zh-CN"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en-US" altLang="zh-CN"/>
              <a:t>erverless A</a:t>
            </a:r>
            <a:r>
              <a:rPr lang="en-US" altLang="zh-CN"/>
              <a:t>pplications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Video processing</a:t>
            </a:r>
            <a:r>
              <a:rPr lang="en-US" altLang="zh-CN" baseline="30000"/>
              <a:t>[6][7]</a:t>
            </a:r>
            <a:endParaRPr lang="en-US" altLang="zh-CN"/>
          </a:p>
          <a:p>
            <a:pPr lvl="1"/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Data analytics</a:t>
            </a:r>
            <a:r>
              <a:rPr lang="en-US" altLang="zh-CN" baseline="30000"/>
              <a:t>[8][9]</a:t>
            </a:r>
            <a:endParaRPr lang="en-US" altLang="zh-CN"/>
          </a:p>
          <a:p>
            <a:pPr lvl="1"/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Machine learning</a:t>
            </a:r>
            <a:r>
              <a:rPr lang="en-US" altLang="zh-CN" baseline="30000"/>
              <a:t>[10][11]</a:t>
            </a:r>
            <a:endParaRPr lang="en-US" altLang="zh-CN"/>
          </a:p>
          <a:p>
            <a:pPr lvl="1"/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/>
              <a:t> 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136390" y="5384165"/>
            <a:ext cx="79914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2">
                    <a:lumMod val="50000"/>
                  </a:schemeClr>
                </a:solidFill>
              </a:rPr>
              <a:t>[6] Sprocket: A Serverless Video Processing Framework SoCC’18</a:t>
            </a:r>
            <a:endParaRPr lang="en-US" altLang="zh-CN" sz="1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>
                <a:solidFill>
                  <a:schemeClr val="bg2">
                    <a:lumMod val="50000"/>
                  </a:schemeClr>
                </a:solidFill>
              </a:rPr>
              <a:t>[7] Encoding, Fast and Slow: Low-Latency Video Processing Using Thousands of Tiny Threads NSDI’17</a:t>
            </a:r>
            <a:endParaRPr lang="en-US" altLang="zh-CN" sz="1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>
                <a:solidFill>
                  <a:schemeClr val="bg2">
                    <a:lumMod val="50000"/>
                  </a:schemeClr>
                </a:solidFill>
              </a:rPr>
              <a:t>[8] Occupy the Cloud: Distributed Computing for the 99% SoCC’17</a:t>
            </a:r>
            <a:endParaRPr lang="en-US" altLang="zh-CN" sz="1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>
                <a:solidFill>
                  <a:schemeClr val="bg2">
                    <a:lumMod val="50000"/>
                  </a:schemeClr>
                </a:solidFill>
              </a:rPr>
              <a:t>[9] Shufing, Fast and Slow: Scalable Analytics on Serverless Infrastructure NSDI’19</a:t>
            </a:r>
            <a:endParaRPr lang="en-US" altLang="zh-CN" sz="1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>
                <a:solidFill>
                  <a:schemeClr val="bg2">
                    <a:lumMod val="50000"/>
                  </a:schemeClr>
                </a:solidFill>
              </a:rPr>
              <a:t>[10] Cirrus: A Serverless Framework for Endto-End ML Workﬂows SoCC’19</a:t>
            </a:r>
            <a:endParaRPr lang="en-US" altLang="zh-CN" sz="1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>
                <a:solidFill>
                  <a:schemeClr val="bg2">
                    <a:lumMod val="50000"/>
                  </a:schemeClr>
                </a:solidFill>
              </a:rPr>
              <a:t>[11] Faasm: Lightweight Isolation for Efcient Stateful Serverless Computing  ATC’20</a:t>
            </a:r>
            <a:endParaRPr lang="en-US" altLang="zh-CN"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en-US" altLang="zh-CN"/>
              <a:t>erverless A</a:t>
            </a:r>
            <a:r>
              <a:rPr lang="en-US" altLang="zh-CN"/>
              <a:t>pplications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 Distributed compilation</a:t>
            </a:r>
            <a:r>
              <a:rPr lang="en-US" altLang="zh-CN" baseline="30000">
                <a:sym typeface="+mn-ea"/>
              </a:rPr>
              <a:t>[12]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 </a:t>
            </a:r>
            <a:endParaRPr lang="en-US" altLang="zh-CN"/>
          </a:p>
          <a:p>
            <a:r>
              <a:rPr lang="en-US" altLang="zh-CN">
                <a:sym typeface="+mn-ea"/>
              </a:rPr>
              <a:t> Transcational workflows</a:t>
            </a:r>
            <a:r>
              <a:rPr lang="en-US" altLang="zh-CN" baseline="30000">
                <a:sym typeface="+mn-ea"/>
              </a:rPr>
              <a:t>[13]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 </a:t>
            </a:r>
            <a:endParaRPr lang="en-US" altLang="zh-CN"/>
          </a:p>
          <a:p>
            <a:r>
              <a:rPr lang="en-US" altLang="zh-CN">
                <a:sym typeface="+mn-ea"/>
              </a:rPr>
              <a:t> Interactive microservices</a:t>
            </a:r>
            <a:r>
              <a:rPr lang="en-US" altLang="zh-CN" baseline="30000">
                <a:sym typeface="+mn-ea"/>
              </a:rPr>
              <a:t>[4]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27660" y="6177280"/>
            <a:ext cx="10153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[12] From Laptop to Lambda: Outsourcing Everyday Jobs to Thousands of Transient Functional Containers ATC’19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[13] Fault-tolerant and transactional stateful serverless workflows OSDI’20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Computing </a:t>
            </a:r>
            <a:r>
              <a:rPr lang="en-US" dirty="0">
                <a:sym typeface="+mn-ea"/>
              </a:rPr>
              <a:t>Characteristics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b="1"/>
              <a:t>Burst</a:t>
            </a:r>
            <a:endParaRPr lang="zh-CN" altLang="en-US"/>
          </a:p>
          <a:p>
            <a:pPr lvl="1"/>
            <a:r>
              <a:rPr lang="en-US" altLang="zh-CN" b="1">
                <a:sym typeface="+mn-ea"/>
              </a:rPr>
              <a:t> </a:t>
            </a:r>
            <a:endParaRPr lang="zh-CN" altLang="en-US"/>
          </a:p>
          <a:p>
            <a:pPr lvl="1"/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Computing </a:t>
            </a:r>
            <a:r>
              <a:rPr lang="en-US" dirty="0">
                <a:sym typeface="+mn-ea"/>
              </a:rPr>
              <a:t>Characteristics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b="1"/>
              <a:t>Parallel</a:t>
            </a:r>
            <a:endParaRPr lang="zh-CN" altLang="en-US"/>
          </a:p>
          <a:p>
            <a:pPr lvl="1"/>
            <a:r>
              <a:rPr lang="en-US" altLang="zh-CN" b="1">
                <a:sym typeface="+mn-ea"/>
              </a:rPr>
              <a:t> </a:t>
            </a:r>
            <a:r>
              <a:rPr lang="en-US" altLang="zh-CN">
                <a:sym typeface="+mn-ea"/>
              </a:rPr>
              <a:t>  </a:t>
            </a:r>
            <a:endParaRPr lang="zh-CN" altLang="en-US"/>
          </a:p>
          <a:p>
            <a:pPr lvl="1"/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Computing </a:t>
            </a:r>
            <a:r>
              <a:rPr lang="en-US" dirty="0">
                <a:sym typeface="+mn-ea"/>
              </a:rPr>
              <a:t>Characteristics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b="1"/>
              <a:t>Vraying Workload</a:t>
            </a:r>
            <a:endParaRPr lang="zh-CN" altLang="en-US" b="1"/>
          </a:p>
          <a:p>
            <a:pPr lvl="1"/>
            <a:r>
              <a:rPr lang="en-US" altLang="zh-CN" b="1">
                <a:sym typeface="+mn-ea"/>
              </a:rPr>
              <a:t> </a:t>
            </a:r>
            <a:r>
              <a:rPr lang="en-US" altLang="zh-CN">
                <a:sym typeface="+mn-ea"/>
              </a:rPr>
              <a:t>  </a:t>
            </a:r>
            <a:endParaRPr lang="zh-CN" altLang="en-US"/>
          </a:p>
          <a:p>
            <a:pPr lvl="1"/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sz="3600" dirty="0"/>
              <a:t>Part Ⅱ: StartNIC 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sz="3600" dirty="0"/>
              <a:t>Part Ⅰ: Serverless Computing Applications and Characteristics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b="1"/>
              <a:t>Exsiting design</a:t>
            </a:r>
            <a:endParaRPr lang="en-US" altLang="zh-CN"/>
          </a:p>
          <a:p>
            <a:pPr lvl="1"/>
            <a:r>
              <a:rPr lang="en-US" altLang="zh-CN"/>
              <a:t> cache-</a:t>
            </a:r>
            <a:r>
              <a:rPr lang="en-US" altLang="zh-CN"/>
              <a:t>based</a:t>
            </a:r>
            <a:endParaRPr lang="en-US" altLang="zh-CN"/>
          </a:p>
          <a:p>
            <a:pPr lvl="1"/>
            <a:r>
              <a:rPr lang="en-US" altLang="zh-CN"/>
              <a:t> customizing </a:t>
            </a:r>
            <a:r>
              <a:rPr lang="en-US" altLang="zh-CN"/>
              <a:t>sandbox</a:t>
            </a:r>
            <a:endParaRPr lang="en-US" altLang="zh-CN"/>
          </a:p>
          <a:p>
            <a:pPr lvl="1"/>
            <a:r>
              <a:rPr lang="en-US" altLang="zh-CN"/>
              <a:t> checkpiont/restore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 </a:t>
            </a:r>
            <a:r>
              <a:rPr lang="en-US" altLang="zh-CN" b="1"/>
              <a:t>Catalyzer’s design</a:t>
            </a:r>
            <a:endParaRPr lang="en-US" altLang="zh-CN"/>
          </a:p>
          <a:p>
            <a:pPr lvl="1"/>
            <a:r>
              <a:rPr lang="en-US" altLang="zh-CN"/>
              <a:t> on-demand re</a:t>
            </a:r>
            <a:r>
              <a:rPr lang="en-US" altLang="zh-CN"/>
              <a:t>store</a:t>
            </a:r>
            <a:endParaRPr lang="en-US" altLang="zh-CN"/>
          </a:p>
          <a:p>
            <a:pPr lvl="1"/>
            <a:r>
              <a:rPr lang="en-US" altLang="zh-CN"/>
              <a:t> reuse sandbox template</a:t>
            </a:r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528447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 </a:t>
            </a:r>
            <a:r>
              <a:rPr lang="zh-CN" altLang="en-US" sz="2700">
                <a:sym typeface="+mn-ea"/>
              </a:rPr>
              <a:t>缓存函数依赖的热点库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for App init</a:t>
            </a:r>
            <a:r>
              <a:rPr lang="zh-CN" altLang="en-US"/>
              <a:t>）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 sz="2445"/>
              <a:t> 共享包含函数代码及其库</a:t>
            </a:r>
            <a:r>
              <a:rPr lang="zh-CN" altLang="en-US" sz="2445"/>
              <a:t>的沙箱</a:t>
            </a:r>
            <a:r>
              <a:rPr lang="en-US" altLang="zh-CN" sz="2445" baseline="30000">
                <a:sym typeface="+mn-ea"/>
              </a:rPr>
              <a:t>[1] </a:t>
            </a:r>
            <a:endParaRPr lang="en-US" altLang="zh-CN" sz="2445"/>
          </a:p>
          <a:p>
            <a:pPr lvl="1"/>
            <a:r>
              <a:rPr lang="en-US" altLang="zh-CN"/>
              <a:t> </a:t>
            </a:r>
            <a:r>
              <a:rPr lang="en-US" altLang="zh-CN" sz="2445">
                <a:sym typeface="+mn-ea"/>
              </a:rPr>
              <a:t>缓存</a:t>
            </a:r>
            <a:r>
              <a:rPr lang="en-US" altLang="zh-CN" sz="2445"/>
              <a:t>预热</a:t>
            </a:r>
            <a:r>
              <a:rPr lang="zh-CN" altLang="en-US" sz="2445"/>
              <a:t>的</a:t>
            </a:r>
            <a:r>
              <a:rPr lang="en-US" altLang="zh-CN" sz="2445"/>
              <a:t>Python解释器</a:t>
            </a:r>
            <a:r>
              <a:rPr lang="en-US" altLang="zh-CN" sz="2445" baseline="30000"/>
              <a:t>[2]</a:t>
            </a:r>
            <a:endParaRPr lang="en-US" altLang="zh-CN"/>
          </a:p>
          <a:p>
            <a:pPr marL="0" lvl="0" indent="0">
              <a:buFont typeface="Wingdings" panose="05000000000000000000" charset="0"/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 sz="2700">
                <a:sym typeface="+mn-ea"/>
              </a:rPr>
              <a:t>问题</a:t>
            </a:r>
            <a:endParaRPr lang="zh-CN" altLang="en-US" sz="2200">
              <a:solidFill>
                <a:schemeClr val="tx1"/>
              </a:solidFill>
            </a:endParaRPr>
          </a:p>
          <a:p>
            <a:pPr marL="685800" lvl="1" indent="-228600">
              <a:buFont typeface="Wingdings" panose="05000000000000000000" charset="0"/>
              <a:buChar char="n"/>
            </a:pPr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内存开销</a:t>
            </a:r>
            <a:endParaRPr lang="zh-CN" altLang="en-US" sz="2200">
              <a:solidFill>
                <a:schemeClr val="tx1"/>
              </a:solidFill>
            </a:endParaRPr>
          </a:p>
          <a:p>
            <a:pPr marL="685800" lvl="1" indent="-228600">
              <a:buFont typeface="Wingdings" panose="05000000000000000000" charset="0"/>
              <a:buChar char="n"/>
            </a:pPr>
            <a:r>
              <a:rPr lang="zh-CN" altLang="en-US" sz="2200">
                <a:sym typeface="+mn-ea"/>
              </a:rPr>
              <a:t> 无法解决尾延迟</a:t>
            </a:r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？）</a:t>
            </a:r>
            <a:endParaRPr lang="zh-CN" altLang="en-US" sz="2200">
              <a:solidFill>
                <a:schemeClr val="tx1"/>
              </a:solidFill>
            </a:endParaRPr>
          </a:p>
          <a:p>
            <a:pPr marL="685800" lvl="1" indent="-228600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</a:rPr>
              <a:t> 沙箱初始化依赖于函数特定的配</a:t>
            </a:r>
            <a:r>
              <a:rPr lang="zh-CN" altLang="en-US">
                <a:solidFill>
                  <a:schemeClr val="tx1"/>
                </a:solidFill>
              </a:rPr>
              <a:t>置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US" altLang="zh-CN"/>
          </a:p>
          <a:p>
            <a:pPr marL="1371600" lvl="3" indent="0">
              <a:buNone/>
            </a:pPr>
            <a:endParaRPr lang="en-US" altLang="zh-CN"/>
          </a:p>
          <a:p>
            <a:pPr marL="1371600" lvl="3" indent="0">
              <a:buNone/>
            </a:pPr>
            <a:r>
              <a:rPr lang="en-US" altLang="zh-CN"/>
              <a:t> </a:t>
            </a:r>
            <a:endParaRPr lang="en-US" altLang="zh-CN"/>
          </a:p>
          <a:p>
            <a:pPr marL="1371600" lvl="3" indent="0">
              <a:buNone/>
            </a:pPr>
            <a:endParaRPr lang="zh-CN" altLang="en-US"/>
          </a:p>
          <a:p>
            <a:pPr marL="1371600" lvl="3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7290" y="5648960"/>
            <a:ext cx="8467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[1] {SOCK}: Rapid Task Provisioning with Serverless-Optimized Containers ATC’18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[2] {SAND}: Towards High-Performance Serverless Computing ATC’18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5135880"/>
          </a:xfrm>
        </p:spPr>
        <p:txBody>
          <a:bodyPr/>
          <a:p>
            <a:r>
              <a:rPr lang="en-US" altLang="zh-CN"/>
              <a:t> C/R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将运行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沙箱的状态保存到检查点映像中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 application state 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 sandbox </a:t>
            </a:r>
            <a:r>
              <a:rPr lang="en-US" altLang="zh-CN">
                <a:sym typeface="+mn-ea"/>
              </a:rPr>
              <a:t>state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 沙箱可以从映像中恢复</a:t>
            </a:r>
            <a:r>
              <a:rPr lang="zh-CN" altLang="en-US">
                <a:sym typeface="+mn-ea"/>
              </a:rPr>
              <a:t>，减轻启动开销</a:t>
            </a:r>
            <a:endParaRPr lang="en-US" altLang="zh-CN">
              <a:sym typeface="+mn-ea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/>
              <a:t> Insight</a:t>
            </a:r>
            <a:r>
              <a:rPr lang="zh-CN" altLang="en-US"/>
              <a:t>：</a:t>
            </a:r>
            <a:r>
              <a:rPr lang="en-US" altLang="zh-CN"/>
              <a:t>C/R</a:t>
            </a:r>
            <a:r>
              <a:rPr lang="zh-CN" altLang="en-US"/>
              <a:t>将应用程序初始化成本转换为沙箱恢复成本(init</a:t>
            </a:r>
            <a:r>
              <a:rPr lang="en-US" altLang="zh-CN"/>
              <a:t>-</a:t>
            </a:r>
            <a:r>
              <a:rPr lang="zh-CN" altLang="en-US"/>
              <a:t>less</a:t>
            </a:r>
            <a:r>
              <a:rPr lang="en-US" altLang="zh-CN"/>
              <a:t> booting</a:t>
            </a:r>
            <a:r>
              <a:rPr lang="zh-CN" altLang="en-US"/>
              <a:t>)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 </a:t>
            </a:r>
            <a:endParaRPr lang="en-US" altLang="zh-CN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58920" y="4709795"/>
            <a:ext cx="4074795" cy="17538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65625" y="6424930"/>
            <a:ext cx="3970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gVisor和gVisor-restore的启动延迟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Com</a:t>
            </a:r>
            <a:r>
              <a:rPr lang="en-US" altLang="zh-CN"/>
              <a:t>puting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存储计算</a:t>
            </a:r>
            <a:r>
              <a:rPr lang="zh-CN" altLang="en-US"/>
              <a:t>分离</a:t>
            </a:r>
            <a:endParaRPr lang="zh-CN" altLang="en-US"/>
          </a:p>
          <a:p>
            <a:pPr lvl="1"/>
            <a:r>
              <a:rPr lang="en-US" altLang="zh-CN"/>
              <a:t> Serverless = FaaS + BaaS </a:t>
            </a:r>
            <a:r>
              <a:rPr lang="en-US" altLang="zh-CN" baseline="30000"/>
              <a:t>[1]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66490" y="3035300"/>
            <a:ext cx="1835785" cy="1450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875790" y="3773805"/>
            <a:ext cx="1835785" cy="952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894840" y="3415030"/>
            <a:ext cx="93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66490" y="3035300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sandbox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863975" y="3403600"/>
            <a:ext cx="1430655" cy="9417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90975" y="3552190"/>
            <a:ext cx="1186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stateless</a:t>
            </a:r>
            <a:endParaRPr lang="en-US" altLang="zh-CN"/>
          </a:p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661535" y="5619115"/>
            <a:ext cx="3458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Serverless computing model</a:t>
            </a:r>
            <a:r>
              <a:rPr lang="en-US" altLang="zh-CN" sz="20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699375" y="3056255"/>
            <a:ext cx="1835785" cy="1450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843520" y="3186430"/>
            <a:ext cx="1546225" cy="384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843520" y="3700780"/>
            <a:ext cx="1545590" cy="384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86370" y="3194685"/>
            <a:ext cx="1662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object </a:t>
            </a:r>
            <a:r>
              <a:rPr lang="en-US" altLang="zh-CN"/>
              <a:t>storage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902575" y="3716655"/>
            <a:ext cx="1427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KV </a:t>
            </a:r>
            <a:r>
              <a:rPr lang="en-US" altLang="zh-CN"/>
              <a:t>database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371205" y="4084955"/>
            <a:ext cx="490220" cy="375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/>
              <a:t>.....</a:t>
            </a:r>
            <a:endParaRPr lang="en-US" altLang="zh-CN" sz="2000" b="1"/>
          </a:p>
        </p:txBody>
      </p:sp>
      <p:sp>
        <p:nvSpPr>
          <p:cNvPr id="17" name="文本框 16"/>
          <p:cNvSpPr txBox="1"/>
          <p:nvPr/>
        </p:nvSpPr>
        <p:spPr>
          <a:xfrm>
            <a:off x="4220845" y="461581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FaaS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8371205" y="4615180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BaaS</a:t>
            </a:r>
            <a:endParaRPr lang="en-US" altLang="zh-CN" b="1"/>
          </a:p>
        </p:txBody>
      </p:sp>
      <p:sp>
        <p:nvSpPr>
          <p:cNvPr id="19" name="单圆角矩形 18"/>
          <p:cNvSpPr/>
          <p:nvPr/>
        </p:nvSpPr>
        <p:spPr>
          <a:xfrm>
            <a:off x="2828925" y="2434590"/>
            <a:ext cx="7425055" cy="2840355"/>
          </a:xfrm>
          <a:prstGeom prst="round1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21635" y="2536825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Serverless</a:t>
            </a:r>
            <a:endParaRPr lang="en-US" altLang="zh-CN" b="1"/>
          </a:p>
        </p:txBody>
      </p:sp>
      <p:sp>
        <p:nvSpPr>
          <p:cNvPr id="21" name="左右箭头 20"/>
          <p:cNvSpPr/>
          <p:nvPr/>
        </p:nvSpPr>
        <p:spPr>
          <a:xfrm>
            <a:off x="5515610" y="3587750"/>
            <a:ext cx="2165350" cy="497205"/>
          </a:xfrm>
          <a:prstGeom prst="leftRightArrow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2270" y="6059805"/>
            <a:ext cx="789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[1] Cloud Programming Simplified: A Berkeley View onServerless Computing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61685" y="365252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</a:t>
            </a:r>
            <a:r>
              <a:rPr lang="zh-CN" altLang="en-US"/>
              <a:t>、</a:t>
            </a:r>
            <a:r>
              <a:rPr lang="en-US" altLang="zh-CN"/>
              <a:t>state....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Stateless </a:t>
            </a:r>
            <a:r>
              <a:rPr lang="en-US" altLang="zh-CN" i="1"/>
              <a:t>vs </a:t>
            </a:r>
            <a:r>
              <a:rPr lang="en-US" altLang="zh-CN"/>
              <a:t>Stateful S</a:t>
            </a:r>
            <a:r>
              <a:rPr lang="en-US" altLang="zh-CN"/>
              <a:t>erverless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 Stateless Serverless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zh-CN" altLang="en-US"/>
              <a:t>状态不存在</a:t>
            </a:r>
            <a:r>
              <a:rPr lang="en-US" altLang="zh-CN"/>
              <a:t>server</a:t>
            </a:r>
            <a:r>
              <a:rPr lang="zh-CN" altLang="en-US"/>
              <a:t>，放在</a:t>
            </a:r>
            <a:r>
              <a:rPr lang="en-US" altLang="zh-CN"/>
              <a:t>client</a:t>
            </a:r>
            <a:r>
              <a:rPr lang="zh-CN" altLang="en-US"/>
              <a:t>或者</a:t>
            </a:r>
            <a:r>
              <a:rPr lang="en-US" altLang="zh-CN"/>
              <a:t>database</a:t>
            </a:r>
            <a:endParaRPr lang="en-US" altLang="zh-CN"/>
          </a:p>
          <a:p>
            <a:pPr lvl="1"/>
            <a:r>
              <a:rPr lang="en-US" altLang="zh-CN"/>
              <a:t> request</a:t>
            </a:r>
            <a:r>
              <a:rPr lang="zh-CN" altLang="en-US"/>
              <a:t>复杂，</a:t>
            </a:r>
            <a:r>
              <a:rPr lang="en-US" altLang="zh-CN"/>
              <a:t>request</a:t>
            </a:r>
            <a:r>
              <a:rPr lang="zh-CN" altLang="en-US"/>
              <a:t>之间相互</a:t>
            </a:r>
            <a:r>
              <a:rPr lang="zh-CN" altLang="en-US"/>
              <a:t>独立</a:t>
            </a:r>
            <a:endParaRPr lang="zh-CN" altLang="en-US"/>
          </a:p>
          <a:p>
            <a:pPr lvl="1"/>
            <a:endParaRPr lang="en-US" altLang="zh-CN"/>
          </a:p>
          <a:p>
            <a:r>
              <a:rPr lang="en-US" altLang="zh-CN" b="1"/>
              <a:t> Stateful Serverless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zh-CN" altLang="en-US"/>
              <a:t>状态放在</a:t>
            </a:r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 request</a:t>
            </a:r>
            <a:r>
              <a:rPr lang="zh-CN" altLang="en-US"/>
              <a:t>简单，</a:t>
            </a:r>
            <a:r>
              <a:rPr lang="en-US" altLang="zh-CN"/>
              <a:t>request</a:t>
            </a:r>
            <a:r>
              <a:rPr lang="zh-CN" altLang="en-US"/>
              <a:t>之间</a:t>
            </a:r>
            <a:r>
              <a:rPr lang="zh-CN" altLang="en-US"/>
              <a:t>有所依赖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 Instance: Square(Increment(int: x))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781050"/>
          </a:xfrm>
        </p:spPr>
        <p:txBody>
          <a:bodyPr/>
          <a:p>
            <a:r>
              <a:rPr lang="en-US" altLang="zh-CN" b="1"/>
              <a:t> Stateless Serverless</a:t>
            </a:r>
            <a:endParaRPr lang="en-US" altLang="zh-CN" b="1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en-US" altLang="zh-CN" b="1"/>
          </a:p>
        </p:txBody>
      </p:sp>
      <p:sp>
        <p:nvSpPr>
          <p:cNvPr id="4" name="单圆角矩形 3"/>
          <p:cNvSpPr/>
          <p:nvPr/>
        </p:nvSpPr>
        <p:spPr>
          <a:xfrm>
            <a:off x="2529840" y="3458845"/>
            <a:ext cx="923925" cy="1095375"/>
          </a:xfrm>
          <a:prstGeom prst="round1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4140" y="3610610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9840" y="4643120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</a:t>
            </a:r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565975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6120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472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FaaS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8869680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6045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480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796915" y="3154680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4225" y="3296920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6915" y="4251960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64225" y="4394200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4" idx="3"/>
          </p:cNvCxnSpPr>
          <p:nvPr/>
        </p:nvCxnSpPr>
        <p:spPr>
          <a:xfrm flipV="1">
            <a:off x="3453765" y="3469005"/>
            <a:ext cx="2185670" cy="537845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3"/>
          </p:cNvCxnSpPr>
          <p:nvPr/>
        </p:nvCxnSpPr>
        <p:spPr>
          <a:xfrm>
            <a:off x="3453765" y="4006850"/>
            <a:ext cx="2216150" cy="69977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25160" y="3354705"/>
            <a:ext cx="1409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Increment()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5864225" y="4431030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Square()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341495" y="3154680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4665345" y="4251960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2729765" y="3843698"/>
            <a:ext cx="499235" cy="499809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10650" y="3154680"/>
            <a:ext cx="1125855" cy="852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40165" y="31394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DB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3534410" y="35604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1</a:t>
            </a:r>
            <a:endParaRPr lang="en-US" altLang="zh-CN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 Instance: Square(Increment(int: x))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781050"/>
          </a:xfrm>
        </p:spPr>
        <p:txBody>
          <a:bodyPr/>
          <a:p>
            <a:r>
              <a:rPr lang="en-US" altLang="zh-CN" b="1"/>
              <a:t> Stateless Serverless</a:t>
            </a:r>
            <a:endParaRPr lang="en-US" altLang="zh-CN" b="1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en-US" altLang="zh-CN" b="1"/>
          </a:p>
        </p:txBody>
      </p:sp>
      <p:sp>
        <p:nvSpPr>
          <p:cNvPr id="4" name="单圆角矩形 3"/>
          <p:cNvSpPr/>
          <p:nvPr/>
        </p:nvSpPr>
        <p:spPr>
          <a:xfrm>
            <a:off x="2529840" y="3458845"/>
            <a:ext cx="923925" cy="1095375"/>
          </a:xfrm>
          <a:prstGeom prst="round1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4140" y="3610610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9840" y="4643120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</a:t>
            </a:r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565975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6120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472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FaaS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8869680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6045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480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796915" y="3154680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4225" y="3296920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6915" y="4251960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64225" y="4394200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4" idx="3"/>
          </p:cNvCxnSpPr>
          <p:nvPr/>
        </p:nvCxnSpPr>
        <p:spPr>
          <a:xfrm flipV="1">
            <a:off x="3453765" y="3469005"/>
            <a:ext cx="2185670" cy="537845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3"/>
          </p:cNvCxnSpPr>
          <p:nvPr/>
        </p:nvCxnSpPr>
        <p:spPr>
          <a:xfrm>
            <a:off x="3453765" y="4006850"/>
            <a:ext cx="2216150" cy="69977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25160" y="3354705"/>
            <a:ext cx="1409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Increment()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5864225" y="4431030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Square()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341495" y="3154680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4665345" y="4251960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2729765" y="3843698"/>
            <a:ext cx="499235" cy="499809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10650" y="3154680"/>
            <a:ext cx="1125855" cy="852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40165" y="31394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DB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7415530" y="315468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2</a:t>
            </a:r>
            <a:endParaRPr lang="en-US" altLang="zh-CN" b="1"/>
          </a:p>
        </p:txBody>
      </p:sp>
      <p:cxnSp>
        <p:nvCxnSpPr>
          <p:cNvPr id="26" name="曲线连接符 25"/>
          <p:cNvCxnSpPr/>
          <p:nvPr/>
        </p:nvCxnSpPr>
        <p:spPr>
          <a:xfrm>
            <a:off x="7048500" y="3428365"/>
            <a:ext cx="1826260" cy="111760"/>
          </a:xfrm>
          <a:prstGeom prst="curvedConnector3">
            <a:avLst>
              <a:gd name="adj1" fmla="val 50035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091930" y="3507740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int: x+1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3534410" y="35604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1</a:t>
            </a:r>
            <a:endParaRPr lang="en-US" altLang="zh-CN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 Instance: Square(Increment(int: x))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781050"/>
          </a:xfrm>
        </p:spPr>
        <p:txBody>
          <a:bodyPr/>
          <a:p>
            <a:r>
              <a:rPr lang="en-US" altLang="zh-CN" b="1"/>
              <a:t> Stateless Serverless</a:t>
            </a:r>
            <a:endParaRPr lang="en-US" altLang="zh-CN" b="1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en-US" altLang="zh-CN" b="1"/>
          </a:p>
        </p:txBody>
      </p:sp>
      <p:sp>
        <p:nvSpPr>
          <p:cNvPr id="4" name="单圆角矩形 3"/>
          <p:cNvSpPr/>
          <p:nvPr/>
        </p:nvSpPr>
        <p:spPr>
          <a:xfrm>
            <a:off x="2529840" y="3458845"/>
            <a:ext cx="923925" cy="1095375"/>
          </a:xfrm>
          <a:prstGeom prst="round1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4140" y="3610610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9840" y="4643120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</a:t>
            </a:r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565975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6120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472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FaaS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8869680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6045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480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796915" y="3154680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4225" y="3296920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6915" y="4251960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64225" y="4394200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4" idx="3"/>
          </p:cNvCxnSpPr>
          <p:nvPr/>
        </p:nvCxnSpPr>
        <p:spPr>
          <a:xfrm flipV="1">
            <a:off x="3453765" y="3469005"/>
            <a:ext cx="2185670" cy="537845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3"/>
          </p:cNvCxnSpPr>
          <p:nvPr/>
        </p:nvCxnSpPr>
        <p:spPr>
          <a:xfrm>
            <a:off x="3453765" y="4006850"/>
            <a:ext cx="2216150" cy="69977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25160" y="3354705"/>
            <a:ext cx="1409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Increment()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5864225" y="4431030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Square()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341495" y="3154680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4665345" y="4251960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2729765" y="3843698"/>
            <a:ext cx="499235" cy="499809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10650" y="3154680"/>
            <a:ext cx="1125855" cy="852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40165" y="31394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DB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7417435" y="443103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3</a:t>
            </a:r>
            <a:endParaRPr lang="en-US" altLang="zh-CN" b="1"/>
          </a:p>
        </p:txBody>
      </p:sp>
      <p:sp>
        <p:nvSpPr>
          <p:cNvPr id="27" name="文本框 26"/>
          <p:cNvSpPr txBox="1"/>
          <p:nvPr/>
        </p:nvSpPr>
        <p:spPr>
          <a:xfrm>
            <a:off x="9091930" y="3507740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int: x+1</a:t>
            </a:r>
            <a:endParaRPr lang="en-US" altLang="zh-CN"/>
          </a:p>
        </p:txBody>
      </p:sp>
      <p:cxnSp>
        <p:nvCxnSpPr>
          <p:cNvPr id="28" name="曲线连接符 27"/>
          <p:cNvCxnSpPr/>
          <p:nvPr/>
        </p:nvCxnSpPr>
        <p:spPr>
          <a:xfrm>
            <a:off x="7048500" y="3428365"/>
            <a:ext cx="1826260" cy="111760"/>
          </a:xfrm>
          <a:prstGeom prst="curvedConnector3">
            <a:avLst>
              <a:gd name="adj1" fmla="val 50035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415530" y="315468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2</a:t>
            </a:r>
            <a:endParaRPr lang="en-US" altLang="zh-CN" b="1"/>
          </a:p>
        </p:txBody>
      </p:sp>
      <p:sp>
        <p:nvSpPr>
          <p:cNvPr id="30" name="文本框 29"/>
          <p:cNvSpPr txBox="1"/>
          <p:nvPr/>
        </p:nvSpPr>
        <p:spPr>
          <a:xfrm>
            <a:off x="3534410" y="35604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1</a:t>
            </a:r>
            <a:endParaRPr lang="en-US" altLang="zh-CN" b="1"/>
          </a:p>
        </p:txBody>
      </p:sp>
      <p:cxnSp>
        <p:nvCxnSpPr>
          <p:cNvPr id="31" name="曲线连接符 30"/>
          <p:cNvCxnSpPr/>
          <p:nvPr/>
        </p:nvCxnSpPr>
        <p:spPr>
          <a:xfrm rot="10800000" flipV="1">
            <a:off x="7078980" y="3590290"/>
            <a:ext cx="1765300" cy="963295"/>
          </a:xfrm>
          <a:prstGeom prst="curvedConnector3">
            <a:avLst>
              <a:gd name="adj1" fmla="val 49964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 Instance: Square(Increment(int: x))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781050"/>
          </a:xfrm>
        </p:spPr>
        <p:txBody>
          <a:bodyPr/>
          <a:p>
            <a:r>
              <a:rPr lang="en-US" altLang="zh-CN" b="1"/>
              <a:t> Stateless Serverless</a:t>
            </a:r>
            <a:endParaRPr lang="en-US" altLang="zh-CN" b="1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en-US" altLang="zh-CN" b="1"/>
          </a:p>
        </p:txBody>
      </p:sp>
      <p:sp>
        <p:nvSpPr>
          <p:cNvPr id="4" name="单圆角矩形 3"/>
          <p:cNvSpPr/>
          <p:nvPr/>
        </p:nvSpPr>
        <p:spPr>
          <a:xfrm>
            <a:off x="2529840" y="3458845"/>
            <a:ext cx="923925" cy="1095375"/>
          </a:xfrm>
          <a:prstGeom prst="round1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4140" y="3610610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9840" y="4643120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</a:t>
            </a:r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565975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6120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472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FaaS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8869680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6045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480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796915" y="3154680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4225" y="3296920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6915" y="4251960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64225" y="4394200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4" idx="3"/>
          </p:cNvCxnSpPr>
          <p:nvPr/>
        </p:nvCxnSpPr>
        <p:spPr>
          <a:xfrm flipV="1">
            <a:off x="3453765" y="3469005"/>
            <a:ext cx="2185670" cy="537845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3"/>
          </p:cNvCxnSpPr>
          <p:nvPr/>
        </p:nvCxnSpPr>
        <p:spPr>
          <a:xfrm>
            <a:off x="3453765" y="4006850"/>
            <a:ext cx="2216150" cy="69977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25160" y="3354705"/>
            <a:ext cx="1409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Increment()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5864225" y="4431030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Square()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341495" y="3154680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4665345" y="4251960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2729765" y="3843698"/>
            <a:ext cx="499235" cy="499809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10650" y="3154680"/>
            <a:ext cx="1125855" cy="852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40165" y="31394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DB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7417435" y="443103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3</a:t>
            </a:r>
            <a:endParaRPr lang="en-US" altLang="zh-CN" b="1"/>
          </a:p>
        </p:txBody>
      </p:sp>
      <p:sp>
        <p:nvSpPr>
          <p:cNvPr id="27" name="文本框 26"/>
          <p:cNvSpPr txBox="1"/>
          <p:nvPr/>
        </p:nvSpPr>
        <p:spPr>
          <a:xfrm>
            <a:off x="9091930" y="3507740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int: x+1</a:t>
            </a:r>
            <a:endParaRPr lang="en-US" altLang="zh-CN"/>
          </a:p>
        </p:txBody>
      </p:sp>
      <p:cxnSp>
        <p:nvCxnSpPr>
          <p:cNvPr id="28" name="曲线连接符 27"/>
          <p:cNvCxnSpPr/>
          <p:nvPr/>
        </p:nvCxnSpPr>
        <p:spPr>
          <a:xfrm>
            <a:off x="7048500" y="3428365"/>
            <a:ext cx="1826260" cy="111760"/>
          </a:xfrm>
          <a:prstGeom prst="curvedConnector3">
            <a:avLst>
              <a:gd name="adj1" fmla="val 50035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415530" y="315468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2</a:t>
            </a:r>
            <a:endParaRPr lang="en-US" altLang="zh-CN" b="1"/>
          </a:p>
        </p:txBody>
      </p:sp>
      <p:sp>
        <p:nvSpPr>
          <p:cNvPr id="30" name="文本框 29"/>
          <p:cNvSpPr txBox="1"/>
          <p:nvPr/>
        </p:nvSpPr>
        <p:spPr>
          <a:xfrm>
            <a:off x="3534410" y="35604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1</a:t>
            </a:r>
            <a:endParaRPr lang="en-US" altLang="zh-CN" b="1"/>
          </a:p>
        </p:txBody>
      </p:sp>
      <p:cxnSp>
        <p:nvCxnSpPr>
          <p:cNvPr id="31" name="曲线连接符 30"/>
          <p:cNvCxnSpPr/>
          <p:nvPr/>
        </p:nvCxnSpPr>
        <p:spPr>
          <a:xfrm rot="10800000" flipV="1">
            <a:off x="7078980" y="3590290"/>
            <a:ext cx="1765300" cy="963295"/>
          </a:xfrm>
          <a:prstGeom prst="curvedConnector3">
            <a:avLst>
              <a:gd name="adj1" fmla="val 49964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0800000">
            <a:off x="3448050" y="4330700"/>
            <a:ext cx="2170430" cy="405765"/>
          </a:xfrm>
          <a:prstGeom prst="curvedConnector3">
            <a:avLst>
              <a:gd name="adj1" fmla="val 49971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453765" y="4431030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int: (x+1)</a:t>
            </a:r>
            <a:r>
              <a:rPr lang="en-US" altLang="zh-CN" baseline="30000"/>
              <a:t>2</a:t>
            </a:r>
            <a:endParaRPr lang="en-US" altLang="zh-CN" baseline="30000"/>
          </a:p>
        </p:txBody>
      </p:sp>
      <p:sp>
        <p:nvSpPr>
          <p:cNvPr id="33" name="文本框 32"/>
          <p:cNvSpPr txBox="1"/>
          <p:nvPr/>
        </p:nvSpPr>
        <p:spPr>
          <a:xfrm>
            <a:off x="4482465" y="470662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4</a:t>
            </a:r>
            <a:endParaRPr lang="en-US" altLang="zh-CN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 Instance: Square(Increment(int: x))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831215"/>
          </a:xfrm>
        </p:spPr>
        <p:txBody>
          <a:bodyPr/>
          <a:p>
            <a:r>
              <a:rPr lang="en-US" altLang="zh-CN" b="1"/>
              <a:t> Stateful Serverless</a:t>
            </a:r>
            <a:endParaRPr lang="en-US" altLang="zh-CN" b="1"/>
          </a:p>
          <a:p>
            <a:pPr marL="457200" lvl="1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b="1"/>
          </a:p>
        </p:txBody>
      </p:sp>
      <p:sp>
        <p:nvSpPr>
          <p:cNvPr id="4" name="单圆角矩形 3"/>
          <p:cNvSpPr/>
          <p:nvPr/>
        </p:nvSpPr>
        <p:spPr>
          <a:xfrm>
            <a:off x="2529840" y="3458845"/>
            <a:ext cx="923925" cy="1095375"/>
          </a:xfrm>
          <a:prstGeom prst="round1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4140" y="3610610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9840" y="4643120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</a:t>
            </a:r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565975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6120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472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FaaS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8869680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6045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480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796915" y="3701415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4225" y="3843655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4" idx="3"/>
          </p:cNvCxnSpPr>
          <p:nvPr/>
        </p:nvCxnSpPr>
        <p:spPr>
          <a:xfrm>
            <a:off x="3453765" y="4006850"/>
            <a:ext cx="2174240" cy="7112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25160" y="3901440"/>
            <a:ext cx="1409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Increment()</a:t>
            </a:r>
            <a:endParaRPr lang="en-US" alt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4533900" y="4156075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2729765" y="3843698"/>
            <a:ext cx="499235" cy="499809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10650" y="3154680"/>
            <a:ext cx="1125855" cy="852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40165" y="31394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DB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3534410" y="35604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1</a:t>
            </a:r>
            <a:endParaRPr lang="en-US" altLang="zh-CN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269,&quot;width&quot;:9917}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3650</Words>
  <Application>WPS 演示</Application>
  <PresentationFormat>宽屏</PresentationFormat>
  <Paragraphs>382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Wingdings</vt:lpstr>
      <vt:lpstr>week3-k8s-网络通信及应用示例</vt:lpstr>
      <vt:lpstr>Serverless Computing &amp; StartNIC</vt:lpstr>
      <vt:lpstr>Part Ⅰ: Serverless Computing Applications and Characteristics</vt:lpstr>
      <vt:lpstr>Serverless Computing</vt:lpstr>
      <vt:lpstr>Stateless vs Stateful Serverless</vt:lpstr>
      <vt:lpstr>An Instance: Square(Increment(int: x))</vt:lpstr>
      <vt:lpstr>An Instance: Square(Increment(int: x))</vt:lpstr>
      <vt:lpstr>An Instance: Square(Increment(int: x))</vt:lpstr>
      <vt:lpstr>An Instance: Square(Increment(int: x))</vt:lpstr>
      <vt:lpstr>An Instance: Square(Increment(int: x))</vt:lpstr>
      <vt:lpstr>An Instance: Square(Increment(int: x))</vt:lpstr>
      <vt:lpstr>An Instance: Square(Increment(int: x))</vt:lpstr>
      <vt:lpstr>An Instance: Square(Increment(int: x))</vt:lpstr>
      <vt:lpstr>Stateless vs Stateful Serverless</vt:lpstr>
      <vt:lpstr>Stateless Applications</vt:lpstr>
      <vt:lpstr>Stateful Applications</vt:lpstr>
      <vt:lpstr>Serverless Computing Characteristics</vt:lpstr>
      <vt:lpstr>Serverless Computing Characteristics</vt:lpstr>
      <vt:lpstr>Serverless Computing Characteristics</vt:lpstr>
      <vt:lpstr>Part Ⅱ: StartNIC </vt:lpstr>
      <vt:lpstr>What ？</vt:lpstr>
      <vt:lpstr>Why ？</vt:lpstr>
      <vt:lpstr>How 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165</cp:revision>
  <dcterms:created xsi:type="dcterms:W3CDTF">2021-11-05T01:41:00Z</dcterms:created>
  <dcterms:modified xsi:type="dcterms:W3CDTF">2021-12-05T10:30:14Z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99B5DF93C12B4A759FD5DB34BE5299BA</vt:lpwstr>
  </property>
  <property fmtid="{D5CDD505-2E9C-101B-9397-08002B2CF9AE}" pid="3" name="KSOProductBuildVer">
    <vt:lpwstr>2052-11.1.0.11115</vt:lpwstr>
  </property>
</Properties>
</file>