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4" r:id="rId3"/>
    <p:sldId id="285" r:id="rId4"/>
    <p:sldId id="375" r:id="rId6"/>
    <p:sldId id="287" r:id="rId7"/>
    <p:sldId id="350" r:id="rId8"/>
    <p:sldId id="352" r:id="rId9"/>
    <p:sldId id="353" r:id="rId10"/>
    <p:sldId id="354" r:id="rId11"/>
    <p:sldId id="351" r:id="rId12"/>
    <p:sldId id="355" r:id="rId13"/>
    <p:sldId id="357" r:id="rId14"/>
    <p:sldId id="358" r:id="rId15"/>
    <p:sldId id="359" r:id="rId16"/>
    <p:sldId id="297" r:id="rId17"/>
    <p:sldId id="392" r:id="rId18"/>
    <p:sldId id="371" r:id="rId19"/>
    <p:sldId id="393" r:id="rId20"/>
    <p:sldId id="317" r:id="rId21"/>
    <p:sldId id="372" r:id="rId22"/>
    <p:sldId id="39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 autoAdjust="0"/>
    <p:restoredTop sz="94660"/>
  </p:normalViewPr>
  <p:slideViewPr>
    <p:cSldViewPr snapToGrid="0">
      <p:cViewPr>
        <p:scale>
          <a:sx n="75" d="100"/>
          <a:sy n="75" d="100"/>
        </p:scale>
        <p:origin x="106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采用的是存储计算分离的方式，由</a:t>
            </a:r>
            <a:r>
              <a:rPr lang="en-US" altLang="zh-CN"/>
              <a:t>FaaS</a:t>
            </a:r>
            <a:r>
              <a:rPr lang="zh-CN" altLang="en-US"/>
              <a:t>提供计算资源，</a:t>
            </a:r>
            <a:r>
              <a:rPr lang="en-US" altLang="zh-CN"/>
              <a:t>BaaS</a:t>
            </a:r>
            <a:r>
              <a:rPr lang="zh-CN" altLang="en-US"/>
              <a:t>提供存储</a:t>
            </a:r>
            <a:r>
              <a:rPr lang="zh-CN" altLang="en-US"/>
              <a:t>服务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下面是一个</a:t>
            </a:r>
            <a:r>
              <a:rPr lang="en-US" altLang="zh-CN"/>
              <a:t>serverless</a:t>
            </a:r>
            <a:r>
              <a:rPr lang="zh-CN" altLang="en-US"/>
              <a:t>的计算模型：当请求到达时，首先通过</a:t>
            </a:r>
            <a:r>
              <a:rPr lang="en-US" altLang="zh-CN"/>
              <a:t>API</a:t>
            </a:r>
            <a:r>
              <a:rPr lang="zh-CN" altLang="en-US"/>
              <a:t>网关路由到对应的沙箱，然后在沙箱中实例化无状态函数进行计算，函数所产生的的状态或者销毁，或</a:t>
            </a:r>
            <a:r>
              <a:rPr lang="en-US" altLang="zh-CN"/>
              <a:t>         </a:t>
            </a:r>
            <a:r>
              <a:rPr lang="zh-CN" altLang="en-US"/>
              <a:t>者存储到后端的</a:t>
            </a:r>
            <a:r>
              <a:rPr lang="zh-CN" altLang="en-US"/>
              <a:t>数据库中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stateless</a:t>
            </a:r>
            <a:endParaRPr lang="en-US" altLang="zh-CN"/>
          </a:p>
          <a:p>
            <a:r>
              <a:rPr lang="en-US" altLang="zh-CN"/>
              <a:t>- </a:t>
            </a:r>
            <a:r>
              <a:rPr lang="en-US" altLang="zh-CN"/>
              <a:t>stateful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利用</a:t>
            </a:r>
            <a:r>
              <a:rPr lang="en-US" altLang="zh-CN"/>
              <a:t>serverless</a:t>
            </a:r>
            <a:r>
              <a:rPr lang="zh-CN" altLang="en-US"/>
              <a:t>适合突发并行的特点，去实现一个实时、低延迟的视频编码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因为低延迟的要求，使用</a:t>
            </a:r>
            <a:r>
              <a:rPr lang="en-US" altLang="zh-CN"/>
              <a:t>S3</a:t>
            </a:r>
            <a:r>
              <a:rPr lang="zh-CN" altLang="en-US"/>
              <a:t>这种远程对象存储来交换中间状态会带来比较大的</a:t>
            </a:r>
            <a:r>
              <a:rPr lang="zh-CN" altLang="en-US"/>
              <a:t>开销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动机：利用</a:t>
            </a:r>
            <a:r>
              <a:rPr lang="en-US" altLang="zh-CN"/>
              <a:t>serverless</a:t>
            </a:r>
            <a:r>
              <a:rPr lang="zh-CN" altLang="en-US"/>
              <a:t>细粒度的弹性，来提高分布式计算的</a:t>
            </a:r>
            <a:r>
              <a:rPr lang="zh-CN" altLang="en-US"/>
              <a:t>资源利用率</a:t>
            </a:r>
            <a:endParaRPr lang="en-US" altLang="zh-CN"/>
          </a:p>
          <a:p>
            <a:r>
              <a:rPr lang="en-US" altLang="zh-CN"/>
              <a:t>- BSP</a:t>
            </a:r>
            <a:r>
              <a:rPr lang="zh-CN" altLang="en-US"/>
              <a:t>：对于</a:t>
            </a:r>
            <a:r>
              <a:rPr lang="en-US" altLang="zh-CN"/>
              <a:t>BSP</a:t>
            </a:r>
            <a:r>
              <a:rPr lang="zh-CN" altLang="en-US"/>
              <a:t>这种计算模型，只有当一个阶段中的最慢的任务完成后，才开始下一阶段，会导致最慢的任务完成时有的</a:t>
            </a:r>
            <a:r>
              <a:rPr lang="en-US" altLang="zh-CN"/>
              <a:t>core</a:t>
            </a:r>
            <a:r>
              <a:rPr lang="zh-CN" altLang="en-US"/>
              <a:t>在空转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r>
              <a:rPr lang="en-US" altLang="zh-CN"/>
              <a:t>- TPC-DS query 95</a:t>
            </a:r>
            <a:r>
              <a:rPr lang="zh-CN" altLang="en-US"/>
              <a:t>：这种查询任务每个阶段输入数据的规模从</a:t>
            </a:r>
            <a:r>
              <a:rPr lang="en-US" altLang="zh-CN"/>
              <a:t>0.8m-6G</a:t>
            </a:r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利用</a:t>
            </a:r>
            <a:r>
              <a:rPr lang="en-US" altLang="zh-CN"/>
              <a:t>serverless</a:t>
            </a:r>
            <a:r>
              <a:rPr lang="zh-CN" altLang="en-US"/>
              <a:t>细粒度的弹性解决，机器学习资源过度分配和管理复杂的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en-US" altLang="zh-CN"/>
              <a:t>- function</a:t>
            </a:r>
            <a:r>
              <a:rPr lang="zh-CN" altLang="en-US"/>
              <a:t>本地的存储资源</a:t>
            </a:r>
            <a:r>
              <a:rPr lang="zh-CN" altLang="en-US"/>
              <a:t>有限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invocation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最大的优点在于他的弹性</a:t>
            </a:r>
            <a:r>
              <a:rPr lang="en-US" altLang="zh-CN"/>
              <a:t> </a:t>
            </a:r>
            <a:r>
              <a:rPr lang="zh-CN" altLang="en-US"/>
              <a:t>这种弹性适用于资源需求随时间变化较大的场景，一种是突发并行、一种是工作负载变化</a:t>
            </a:r>
            <a:r>
              <a:rPr lang="zh-CN" altLang="en-US"/>
              <a:t>比较大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serverless </a:t>
            </a:r>
            <a:r>
              <a:rPr lang="zh-CN" altLang="en-US"/>
              <a:t>采用比较极端的存储计算分离，使用无状态的函数，保证了极高的弹性，适用于计算密集型</a:t>
            </a:r>
            <a:r>
              <a:rPr lang="zh-CN" altLang="en-US"/>
              <a:t>应用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我觉得有状态和无状态更像是一种架构上的区别，因为现实场景中大多数的应用都是有状态的</a:t>
            </a:r>
            <a:endParaRPr lang="en-US" altLang="zh-CN"/>
          </a:p>
          <a:p>
            <a:r>
              <a:rPr lang="en-US" altLang="zh-CN"/>
              <a:t>- stateless</a:t>
            </a:r>
            <a:endParaRPr lang="en-US" altLang="zh-CN"/>
          </a:p>
          <a:p>
            <a:r>
              <a:rPr lang="en-US" altLang="zh-CN"/>
              <a:t>    - </a:t>
            </a:r>
            <a:r>
              <a:rPr lang="zh-CN" altLang="en-US"/>
              <a:t>不是说一定没有状态，而是采用的极端的存储计算分离的方案，状态不放在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因为</a:t>
            </a:r>
            <a:r>
              <a:rPr lang="en-US" altLang="zh-CN"/>
              <a:t>server</a:t>
            </a:r>
            <a:r>
              <a:rPr lang="zh-CN" altLang="en-US"/>
              <a:t>端没有之前到达</a:t>
            </a:r>
            <a:r>
              <a:rPr lang="en-US" altLang="zh-CN"/>
              <a:t>request</a:t>
            </a:r>
            <a:r>
              <a:rPr lang="zh-CN" altLang="en-US"/>
              <a:t>的历史信息和状态，</a:t>
            </a:r>
            <a:r>
              <a:rPr lang="en-US" altLang="zh-CN"/>
              <a:t>request</a:t>
            </a:r>
            <a:r>
              <a:rPr lang="zh-CN" altLang="en-US"/>
              <a:t>之间相互独立，因此</a:t>
            </a:r>
            <a:r>
              <a:rPr lang="en-US" altLang="zh-CN"/>
              <a:t>request</a:t>
            </a:r>
            <a:r>
              <a:rPr lang="zh-CN" altLang="en-US"/>
              <a:t>相对比较复杂，必须包含所有必须的信息，使得</a:t>
            </a:r>
            <a:r>
              <a:rPr lang="en-US" altLang="zh-CN"/>
              <a:t>server</a:t>
            </a:r>
            <a:r>
              <a:rPr lang="zh-CN" altLang="en-US"/>
              <a:t>端理解</a:t>
            </a:r>
            <a:r>
              <a:rPr lang="zh-CN" altLang="en-US"/>
              <a:t>需求</a:t>
            </a:r>
            <a:endParaRPr lang="zh-CN" altLang="en-US"/>
          </a:p>
          <a:p>
            <a:r>
              <a:rPr lang="en-US" altLang="zh-CN"/>
              <a:t>- </a:t>
            </a:r>
            <a:r>
              <a:rPr lang="en-US" altLang="zh-CN"/>
              <a:t>stateful</a:t>
            </a:r>
            <a:endParaRPr lang="en-US" altLang="zh-CN"/>
          </a:p>
          <a:p>
            <a:r>
              <a:rPr lang="en-US" altLang="zh-CN"/>
              <a:t>    - </a:t>
            </a:r>
            <a:r>
              <a:rPr lang="zh-CN" altLang="en-US"/>
              <a:t>状态放在</a:t>
            </a:r>
            <a:r>
              <a:rPr lang="en-US" altLang="zh-CN"/>
              <a:t>server</a:t>
            </a:r>
            <a:r>
              <a:rPr lang="zh-CN" altLang="en-US"/>
              <a:t>端</a:t>
            </a:r>
            <a:endParaRPr lang="zh-CN" altLang="en-US"/>
          </a:p>
          <a:p>
            <a:r>
              <a:rPr lang="en-US" altLang="zh-CN"/>
              <a:t>    - </a:t>
            </a:r>
            <a:r>
              <a:rPr lang="zh-CN" altLang="en-US"/>
              <a:t>因为可以利用储存的之前的</a:t>
            </a:r>
            <a:r>
              <a:rPr lang="en-US" altLang="zh-CN"/>
              <a:t>request</a:t>
            </a:r>
            <a:r>
              <a:rPr lang="zh-CN" altLang="en-US"/>
              <a:t>的历史数据和状态，</a:t>
            </a:r>
            <a:r>
              <a:rPr lang="en-US" altLang="zh-CN"/>
              <a:t>request</a:t>
            </a:r>
            <a:r>
              <a:rPr lang="zh-CN" altLang="en-US"/>
              <a:t>可以</a:t>
            </a:r>
            <a:r>
              <a:rPr lang="zh-CN" altLang="en-US"/>
              <a:t>相对简单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- </a:t>
            </a:r>
            <a:r>
              <a:rPr lang="zh-CN" altLang="en-US"/>
              <a:t>以一个复合函数</a:t>
            </a:r>
            <a:r>
              <a:rPr lang="en-US" altLang="zh-CN"/>
              <a:t>square(increment(x))</a:t>
            </a:r>
            <a:r>
              <a:rPr lang="zh-CN" altLang="en-US"/>
              <a:t>展示</a:t>
            </a:r>
            <a:r>
              <a:rPr lang="en-US" altLang="zh-CN"/>
              <a:t>stateless</a:t>
            </a:r>
            <a:r>
              <a:rPr lang="zh-CN" altLang="en-US"/>
              <a:t>和</a:t>
            </a:r>
            <a:r>
              <a:rPr lang="en-US" altLang="zh-CN"/>
              <a:t>stateful</a:t>
            </a:r>
            <a:r>
              <a:rPr lang="zh-CN" altLang="en-US"/>
              <a:t>各自的</a:t>
            </a:r>
            <a:r>
              <a:rPr lang="zh-CN" altLang="en-US"/>
              <a:t>优缺点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1041400"/>
            <a:ext cx="10092905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49546" y="3602038"/>
            <a:ext cx="10092905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995141" y="365125"/>
            <a:ext cx="135866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878887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18075"/>
            <a:ext cx="5181600" cy="4858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7131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6612" y="1352866"/>
            <a:ext cx="5157787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176779"/>
            <a:ext cx="5157787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334625"/>
            <a:ext cx="5183188" cy="823912"/>
          </a:xfrm>
        </p:spPr>
        <p:txBody>
          <a:bodyPr anchor="ctr"/>
          <a:lstStyle>
            <a:lvl1pPr marL="0" indent="0">
              <a:spcBef>
                <a:spcPts val="60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176779"/>
            <a:ext cx="5183188" cy="4012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2" y="757051"/>
            <a:ext cx="3024000" cy="44910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28" y="1165396"/>
            <a:ext cx="9021672" cy="32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0227"/>
            <a:ext cx="10515600" cy="4796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90577" y="64171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287498-27BB-4C1B-8204-4314443FD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171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58223" y="6418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92DCC23-1A0C-40AB-901D-FA6618501F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>
            <a:lumMod val="60000"/>
            <a:lumOff val="40000"/>
          </a:schemeClr>
        </a:buClr>
        <a:buSzPct val="8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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9548" y="2045335"/>
            <a:ext cx="10092905" cy="2387600"/>
          </a:xfrm>
        </p:spPr>
        <p:txBody>
          <a:bodyPr/>
          <a:lstStyle/>
          <a:p>
            <a:r>
              <a:rPr lang="en-US" sz="3600" dirty="0"/>
              <a:t>Serverless Computing Applications and Characteristics</a:t>
            </a:r>
            <a:endParaRPr 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121910" y="4934585"/>
            <a:ext cx="19488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李涛</a:t>
            </a:r>
            <a:r>
              <a:rPr lang="en-US" altLang="zh-CN" sz="2400"/>
              <a:t>    </a:t>
            </a:r>
            <a:endParaRPr lang="zh-CN" altLang="en-US" sz="2400"/>
          </a:p>
          <a:p>
            <a:r>
              <a:rPr lang="en-US" altLang="zh-CN" sz="2400">
                <a:sym typeface="+mn-ea"/>
              </a:rPr>
              <a:t>   2021.12.8</a:t>
            </a:r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901440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52795" y="38798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650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9410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852795" y="387985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660265" y="370141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5836920" y="4274185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sp>
        <p:nvSpPr>
          <p:cNvPr id="16" name="文本框 15"/>
          <p:cNvSpPr txBox="1"/>
          <p:nvPr/>
        </p:nvSpPr>
        <p:spPr>
          <a:xfrm>
            <a:off x="5796915" y="47193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cxnSp>
        <p:nvCxnSpPr>
          <p:cNvPr id="15" name="曲线连接符 14"/>
          <p:cNvCxnSpPr/>
          <p:nvPr/>
        </p:nvCxnSpPr>
        <p:spPr>
          <a:xfrm rot="10800000">
            <a:off x="3445510" y="4302760"/>
            <a:ext cx="2216785" cy="121285"/>
          </a:xfrm>
          <a:prstGeom prst="curvedConnector3">
            <a:avLst>
              <a:gd name="adj1" fmla="val 49986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29330" y="434340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4</a:t>
            </a:r>
            <a:endParaRPr lang="en-US" altLang="zh-CN" b="1"/>
          </a:p>
        </p:txBody>
      </p:sp>
      <p:sp>
        <p:nvSpPr>
          <p:cNvPr id="32" name="文本框 31"/>
          <p:cNvSpPr txBox="1"/>
          <p:nvPr/>
        </p:nvSpPr>
        <p:spPr>
          <a:xfrm>
            <a:off x="4505325" y="4424045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Stateless </a:t>
            </a:r>
            <a:r>
              <a:rPr lang="en-US" altLang="zh-CN" i="1"/>
              <a:t>vs </a:t>
            </a:r>
            <a:r>
              <a:rPr lang="en-US" altLang="zh-CN"/>
              <a:t>Stateful S</a:t>
            </a:r>
            <a:r>
              <a:rPr lang="en-US" altLang="zh-CN"/>
              <a:t>erverless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Stateless Serverless </a:t>
            </a:r>
            <a:r>
              <a:rPr lang="zh-CN" altLang="en-US" b="1"/>
              <a:t>（Throughput</a:t>
            </a:r>
            <a:r>
              <a:rPr lang="en-US" altLang="zh-CN" b="1"/>
              <a:t>    </a:t>
            </a:r>
            <a:r>
              <a:rPr lang="zh-CN" altLang="en-US" b="1"/>
              <a:t>）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伸缩性高，扩展能力</a:t>
            </a:r>
            <a:r>
              <a:rPr lang="zh-CN" altLang="en-US"/>
              <a:t>强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时延</a:t>
            </a:r>
            <a:r>
              <a:rPr lang="zh-CN" altLang="en-US"/>
              <a:t>高</a:t>
            </a:r>
            <a:endParaRPr lang="zh-CN" altLang="en-US"/>
          </a:p>
          <a:p>
            <a:r>
              <a:rPr lang="en-US" altLang="zh-CN" b="1"/>
              <a:t> Stateful Serverless  </a:t>
            </a:r>
            <a:r>
              <a:rPr lang="zh-CN" altLang="en-US" b="1"/>
              <a:t>（</a:t>
            </a:r>
            <a:r>
              <a:rPr lang="en-US" altLang="zh-CN" b="1"/>
              <a:t>L</a:t>
            </a:r>
            <a:r>
              <a:rPr lang="zh-CN" altLang="en-US" b="1"/>
              <a:t>atency</a:t>
            </a:r>
            <a:r>
              <a:rPr lang="en-US" altLang="zh-CN" b="1"/>
              <a:t>    </a:t>
            </a:r>
            <a:r>
              <a:rPr lang="zh-CN" altLang="en-US" b="1"/>
              <a:t>）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时延</a:t>
            </a:r>
            <a:r>
              <a:rPr lang="zh-CN" altLang="en-US"/>
              <a:t>低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zh-CN" altLang="en-US"/>
              <a:t>扩展性差</a:t>
            </a:r>
            <a:endParaRPr lang="zh-CN" altLang="en-US"/>
          </a:p>
          <a:p>
            <a:pPr lvl="0"/>
            <a:r>
              <a:rPr lang="en-US" altLang="zh-CN"/>
              <a:t> </a:t>
            </a:r>
            <a:r>
              <a:rPr lang="en-US" altLang="zh-CN" b="1"/>
              <a:t>Tradeoff </a:t>
            </a:r>
            <a:endParaRPr lang="en-US" altLang="zh-CN" b="1" baseline="30000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Re-architect platform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[2][3][4]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: cache on server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shared logs...</a:t>
            </a:r>
            <a:endParaRPr lang="en-US" altLang="zh-CN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+mn-lt"/>
                <a:ea typeface="+mn-lt"/>
              </a:rPr>
              <a:t>Re-architect application</a:t>
            </a:r>
            <a:r>
              <a:rPr lang="en-US" altLang="zh-CN" baseline="30000">
                <a:latin typeface="+mn-lt"/>
                <a:ea typeface="+mn-lt"/>
              </a:rPr>
              <a:t>[5]</a:t>
            </a:r>
            <a:endParaRPr lang="en-US" altLang="zh-CN">
              <a:latin typeface="+mn-lt"/>
              <a:ea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5904865"/>
            <a:ext cx="107708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[2] Cloudburst: stateful functions-as-a-service VLDB’20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[3] Boki: Stateful Serverless Computing with Shared Logs SOSP’21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sym typeface="+mn-ea"/>
              </a:rPr>
              <a:t>[4] Faasm: Lightweight Isolation for Efcient Stateful Serverless Computing  ATC’20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400">
                <a:solidFill>
                  <a:schemeClr val="bg2">
                    <a:lumMod val="50000"/>
                  </a:schemeClr>
                </a:solidFill>
              </a:rPr>
              <a:t>[5] Lessons Learned from Migrating Complex Stateful Applications onto Serverless Platforms APSys’21</a:t>
            </a:r>
            <a:endParaRPr lang="en-US" altLang="zh-CN" sz="14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五角星 3"/>
          <p:cNvSpPr/>
          <p:nvPr/>
        </p:nvSpPr>
        <p:spPr>
          <a:xfrm>
            <a:off x="5745480" y="1541780"/>
            <a:ext cx="236855" cy="236855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五角星 4"/>
          <p:cNvSpPr/>
          <p:nvPr/>
        </p:nvSpPr>
        <p:spPr>
          <a:xfrm>
            <a:off x="5200650" y="3068955"/>
            <a:ext cx="236855" cy="236855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668520"/>
          </a:xfrm>
        </p:spPr>
        <p:txBody>
          <a:bodyPr>
            <a:normAutofit lnSpcReduction="20000"/>
          </a:bodyPr>
          <a:p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Video processing</a:t>
            </a:r>
            <a:r>
              <a:rPr lang="en-US" altLang="zh-CN" baseline="30000">
                <a:sym typeface="+mn-ea"/>
              </a:rPr>
              <a:t>[6][7]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Excamera</a:t>
            </a:r>
            <a:r>
              <a:rPr lang="en-US" altLang="zh-CN" baseline="30000">
                <a:sym typeface="+mn-ea"/>
              </a:rPr>
              <a:t>[7]</a:t>
            </a:r>
            <a:endParaRPr lang="en-US" altLang="zh-CN"/>
          </a:p>
          <a:p>
            <a:pPr lvl="2"/>
            <a:r>
              <a:rPr lang="en-US" altLang="zh-CN"/>
              <a:t> </a:t>
            </a:r>
            <a:r>
              <a:rPr lang="en-US" altLang="zh-CN" b="1"/>
              <a:t>motivation</a:t>
            </a:r>
            <a:r>
              <a:rPr lang="zh-CN" altLang="en-US"/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burst-parallel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、real-time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video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</a:rPr>
              <a:t>encoding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 b="1">
                <a:ea typeface="等线" panose="02010600030101010101" charset="-122"/>
                <a:sym typeface="+mn-ea"/>
              </a:rPr>
              <a:t>challenges</a:t>
            </a:r>
            <a:endParaRPr lang="en-US" altLang="zh-CN" b="1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lnSpc>
                <a:spcPct val="120000"/>
              </a:lnSpc>
              <a:buFont typeface="+mj-lt"/>
              <a:buAutoNum type="romanUcPeriod"/>
            </a:pP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Using external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storage to exchange the intermediate state incurs a significant overhead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371600" lvl="3" indent="0">
              <a:buFont typeface="+mj-lt"/>
              <a:buNone/>
            </a:pP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>
              <a:buFont typeface="+mj-lt"/>
              <a:buAutoNum type="romanUcPeriod"/>
            </a:pPr>
            <a:endParaRPr lang="en-US" altLang="zh-CN">
              <a:latin typeface="等线" panose="02010600030101010101" charset="-122"/>
              <a:ea typeface="等线" panose="02010600030101010101" charset="-122"/>
            </a:endParaRPr>
          </a:p>
          <a:p>
            <a:pPr lvl="2">
              <a:buFont typeface="Wingdings" panose="05000000000000000000" charset="0"/>
              <a:buChar char="l"/>
            </a:pPr>
            <a:endParaRPr lang="en-US" altLang="zh-CN" sz="2000"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274435"/>
            <a:ext cx="9531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[6] Sprocket: A Serverless Video Processing Framework SoCC’18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[7] Encoding, Fast and Slow: Low-Latency Video Processing Using Thousands of Tiny Threads NSDI’17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893310"/>
          </a:xfrm>
        </p:spPr>
        <p:txBody>
          <a:bodyPr>
            <a:normAutofit lnSpcReduction="10000"/>
          </a:bodyPr>
          <a:p>
            <a:pPr lvl="0"/>
            <a:r>
              <a:rPr lang="en-US" altLang="zh-CN">
                <a:sym typeface="+mn-ea"/>
              </a:rPr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Data analytics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  <a:sym typeface="+mn-ea"/>
              </a:rPr>
              <a:t>[8][9]</a:t>
            </a:r>
            <a:endParaRPr lang="en-US" altLang="zh-CN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Locus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  <a:sym typeface="+mn-ea"/>
              </a:rPr>
              <a:t>[9]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 sz="2180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>
                <a:sym typeface="+mn-ea"/>
              </a:rPr>
              <a:t>motivation</a:t>
            </a:r>
            <a:r>
              <a:rPr lang="zh-CN" altLang="en-US">
                <a:sym typeface="+mn-ea"/>
              </a:rPr>
              <a:t>：</a:t>
            </a:r>
            <a:r>
              <a:rPr>
                <a:latin typeface="等线" panose="02010600030101010101" charset="-122"/>
                <a:ea typeface="等线" panose="02010600030101010101" charset="-122"/>
                <a:sym typeface="+mn-ea"/>
              </a:rPr>
              <a:t>Fine-grained elasticity</a:t>
            </a:r>
            <a:r>
              <a:rPr lang="zh-CN">
                <a:latin typeface="等线" panose="02010600030101010101" charset="-122"/>
                <a:ea typeface="等线" panose="02010600030101010101" charset="-122"/>
                <a:sym typeface="+mn-ea"/>
              </a:rPr>
              <a:t>、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Resource utilization</a:t>
            </a:r>
            <a:endParaRPr lang="en-US" altLang="zh-CN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Within </a:t>
            </a: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a stage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BSP</a:t>
            </a:r>
            <a:endParaRPr 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>
                <a:latin typeface="等线" panose="02010600030101010101" charset="-122"/>
                <a:ea typeface="等线" panose="02010600030101010101" charset="-122"/>
                <a:sym typeface="+mn-ea"/>
              </a:rPr>
              <a:t>Across stages  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：TPC-DS query 95：0.8Mb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sym typeface="+mn-ea"/>
              </a:rPr>
              <a:t>~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sym typeface="+mn-ea"/>
              </a:rPr>
              <a:t> 66Gb</a:t>
            </a: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endParaRPr lang="zh-CN" altLang="en-US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>
              <a:buFont typeface="Wingdings" panose="05000000000000000000" charset="0"/>
              <a:buChar char="l"/>
            </a:pP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 sz="2175" b="1">
                <a:ea typeface="等线" panose="02010600030101010101" charset="-122"/>
                <a:sym typeface="+mn-ea"/>
              </a:rPr>
              <a:t>challenges</a:t>
            </a:r>
            <a:endParaRPr lang="en-US" altLang="zh-CN" sz="2175" b="1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 algn="l">
              <a:buFont typeface="+mj-lt"/>
              <a:buAutoNum type="romanUcPeriod"/>
            </a:pP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Use </a:t>
            </a: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external storage</a:t>
            </a: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: Large scale shuffle </a:t>
            </a: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incurs a significant overhead</a:t>
            </a:r>
            <a:endParaRPr lang="en-US" altLang="zh-CN" sz="2175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endParaRPr lang="en-US" altLang="zh-CN" sz="2175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Direct</a:t>
            </a: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ly connect : </a:t>
            </a:r>
            <a:endParaRPr lang="en-US" altLang="zh-CN" sz="2175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2743200" lvl="5" indent="-457200" algn="l">
              <a:buClr>
                <a:srgbClr val="8FAADC"/>
              </a:buClr>
              <a:buFont typeface="+mj-lt"/>
              <a:buAutoNum type="alphaLcPeriod"/>
            </a:pPr>
            <a:r>
              <a:rPr lang="en-US" altLang="zh-CN" sz="1955">
                <a:latin typeface="等线" panose="02010600030101010101" charset="-122"/>
                <a:ea typeface="等线" panose="02010600030101010101" charset="-122"/>
                <a:sym typeface="+mn-ea"/>
              </a:rPr>
              <a:t>Sender and receiver don’t overlap</a:t>
            </a:r>
            <a:endParaRPr lang="en-US" altLang="zh-CN" sz="1955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2743200" lvl="5" indent="-457200" algn="l">
              <a:buClr>
                <a:srgbClr val="8FAADC"/>
              </a:buClr>
              <a:buFont typeface="+mj-lt"/>
              <a:buAutoNum type="alphaLcPeriod"/>
            </a:pPr>
            <a:r>
              <a:rPr lang="en-US" altLang="zh-CN" sz="1955">
                <a:latin typeface="等线" panose="02010600030101010101" charset="-122"/>
                <a:ea typeface="等线" panose="02010600030101010101" charset="-122"/>
                <a:sym typeface="+mn-ea"/>
              </a:rPr>
              <a:t>execution time </a:t>
            </a:r>
            <a:r>
              <a:rPr lang="en-US" altLang="zh-CN" sz="1955">
                <a:latin typeface="等线" panose="02010600030101010101" charset="-122"/>
                <a:ea typeface="等线" panose="02010600030101010101" charset="-122"/>
                <a:sym typeface="+mn-ea"/>
              </a:rPr>
              <a:t>limitation</a:t>
            </a:r>
            <a:endParaRPr lang="en-US" altLang="zh-CN" sz="1955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274435"/>
            <a:ext cx="95319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[8] Occupy the Cloud: Distributed Computing for the 99% SoCC’17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[9] Shufing, Fast and Slow: Scalable Analytics on Serverless Infrastructure NSDI’19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958195" cy="5043170"/>
          </a:xfrm>
        </p:spPr>
        <p:txBody>
          <a:bodyPr/>
          <a:p>
            <a:pPr lvl="0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Machine learning</a:t>
            </a:r>
            <a:r>
              <a:rPr lang="en-US" altLang="zh-CN" sz="2400" baseline="30000">
                <a:sym typeface="+mn-ea"/>
              </a:rPr>
              <a:t>[10]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latin typeface="等线" panose="02010600030101010101" charset="-122"/>
                <a:ea typeface="等线" panose="02010600030101010101" charset="-122"/>
                <a:sym typeface="+mn-ea"/>
              </a:rPr>
              <a:t>Cirrus</a:t>
            </a:r>
            <a:endParaRPr lang="en-US" altLang="zh-CN" sz="24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lvl="2"/>
            <a:r>
              <a:rPr lang="en-US" altLang="zh-CN" sz="2180" b="1">
                <a:sym typeface="+mn-ea"/>
              </a:rPr>
              <a:t> motivation</a:t>
            </a:r>
            <a:r>
              <a:rPr lang="en-US" altLang="zh-CN" sz="2180"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Fine-grained elasticity、over-provisioning</a:t>
            </a:r>
            <a:endParaRPr lang="zh-CN" altLang="en-US" sz="218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lvl="2"/>
            <a:endParaRPr lang="zh-CN" altLang="en-US" sz="218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914400" lvl="2" indent="0">
              <a:buNone/>
            </a:pPr>
            <a:r>
              <a:rPr lang="en-US" altLang="zh-CN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altLang="zh-CN" sz="2175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r>
              <a:rPr lang="en-US" altLang="zh-CN" sz="2175" b="1">
                <a:ea typeface="等线" panose="02010600030101010101" charset="-122"/>
                <a:sym typeface="+mn-ea"/>
              </a:rPr>
              <a:t>challenges</a:t>
            </a:r>
            <a:endParaRPr lang="en-US" altLang="zh-CN" sz="2175" b="1">
              <a:latin typeface="等线" panose="02010600030101010101" charset="-122"/>
              <a:ea typeface="等线" panose="02010600030101010101" charset="-122"/>
            </a:endParaRPr>
          </a:p>
          <a:p>
            <a:pPr marL="1885950" lvl="3" indent="-514350" algn="l">
              <a:buFont typeface="+mj-lt"/>
              <a:buAutoNum type="romanUcPeriod"/>
            </a:pP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Small local memory and storage</a:t>
            </a:r>
            <a:r>
              <a:rPr lang="zh-CN" altLang="en-US" sz="220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AWS lambdas 3GB RAM 512MB disk</a:t>
            </a:r>
            <a:endParaRPr lang="en-US" altLang="zh-CN" sz="220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endParaRPr lang="en-US" altLang="zh-CN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Low bandwidth </a:t>
            </a:r>
            <a:r>
              <a:rPr lang="zh-CN" altLang="en-US" sz="2200">
                <a:latin typeface="等线" panose="02010600030101010101" charset="-122"/>
                <a:ea typeface="等线" panose="02010600030101010101" charset="-122"/>
                <a:sym typeface="+mn-ea"/>
              </a:rPr>
              <a:t>：60MB/s，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while 1GB in VMs</a:t>
            </a:r>
            <a:endParaRPr lang="zh-CN" altLang="en-US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endParaRPr lang="en-US" altLang="zh-CN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 algn="l">
              <a:buFont typeface="+mj-lt"/>
              <a:buAutoNum type="romanUcPeriod"/>
            </a:pP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Lack of fast shared storage</a:t>
            </a:r>
            <a:r>
              <a:rPr lang="zh-CN" altLang="en-US" sz="220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low-latency, high-throughput 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for ML</a:t>
            </a:r>
            <a:endParaRPr lang="en-US" altLang="zh-CN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914400" lvl="2" indent="0">
              <a:buNone/>
            </a:pPr>
            <a:endParaRPr lang="en-US" altLang="zh-CN" sz="218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457200" lvl="1" indent="0">
              <a:buNone/>
            </a:pPr>
            <a:endParaRPr lang="en-US" altLang="zh-CN" sz="2400">
              <a:sym typeface="+mn-ea"/>
            </a:endParaRPr>
          </a:p>
          <a:p>
            <a:endParaRPr lang="en-US" altLang="zh-CN"/>
          </a:p>
          <a:p>
            <a:pPr marL="0" indent="0">
              <a:buNone/>
            </a:pPr>
            <a:endParaRPr lang="zh-CN" altLang="en-US" sz="218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[10] Cirrus: A Serverless Framework for Endto-End ML Workﬂows SoCC’19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</a:t>
            </a:r>
            <a:r>
              <a:rPr lang="en-US" altLang="zh-CN"/>
              <a:t>erverless A</a:t>
            </a:r>
            <a:r>
              <a:rPr lang="en-US" altLang="zh-CN"/>
              <a:t>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4825365"/>
          </a:xfrm>
        </p:spPr>
        <p:txBody>
          <a:bodyPr/>
          <a:p>
            <a:r>
              <a:rPr lang="en-US" altLang="zh-CN" sz="2400">
                <a:sym typeface="+mn-ea"/>
              </a:rPr>
              <a:t> Interactive microservices</a:t>
            </a:r>
            <a:r>
              <a:rPr lang="en-US" altLang="zh-CN" sz="2400" baseline="30000">
                <a:sym typeface="+mn-ea"/>
              </a:rPr>
              <a:t>[11]</a:t>
            </a:r>
            <a:endParaRPr lang="en-US" altLang="zh-CN" sz="2400" baseline="3000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Nightcore</a:t>
            </a:r>
            <a:endParaRPr lang="en-US" altLang="zh-CN" sz="2400">
              <a:latin typeface="等线" panose="02010600030101010101" charset="-122"/>
              <a:ea typeface="等线" panose="02010600030101010101" charset="-122"/>
            </a:endParaRPr>
          </a:p>
          <a:p>
            <a:pPr lvl="2"/>
            <a:r>
              <a:rPr lang="en-US" altLang="zh-CN" sz="2180">
                <a:sym typeface="+mn-ea"/>
              </a:rPr>
              <a:t> </a:t>
            </a:r>
            <a:r>
              <a:rPr lang="en-US" altLang="zh-CN" sz="2180" b="1">
                <a:sym typeface="+mn-ea"/>
              </a:rPr>
              <a:t>motivation</a:t>
            </a:r>
            <a:r>
              <a:rPr lang="en-US" altLang="zh-CN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Simplifying the development and management of online services</a:t>
            </a:r>
            <a:r>
              <a:rPr lang="en-US" altLang="zh-CN" sz="2200">
                <a:sym typeface="+mn-ea"/>
              </a:rPr>
              <a:t> </a:t>
            </a:r>
            <a:endParaRPr lang="en-US" altLang="zh-CN" sz="2200">
              <a:sym typeface="+mn-ea"/>
            </a:endParaRPr>
          </a:p>
          <a:p>
            <a:pPr lvl="2"/>
            <a:endParaRPr lang="en-US" altLang="zh-CN" sz="2200">
              <a:sym typeface="+mn-ea"/>
            </a:endParaRPr>
          </a:p>
          <a:p>
            <a:pPr lvl="2"/>
            <a:r>
              <a:rPr lang="en-US" altLang="zh-CN" sz="2175" b="1">
                <a:ea typeface="等线" panose="02010600030101010101" charset="-122"/>
                <a:sym typeface="+mn-ea"/>
              </a:rPr>
              <a:t>challenges</a:t>
            </a:r>
            <a:endParaRPr lang="en-US" altLang="zh-CN" sz="2175" b="1"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Serverless function invocation latency overheads</a:t>
            </a:r>
            <a:r>
              <a:rPr lang="zh-CN" altLang="en-US" sz="220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10 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ms, while 1ms in VMs</a:t>
            </a:r>
            <a:endParaRPr lang="en-US" altLang="zh-CN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Microservice architecture implies a high invocation rate</a:t>
            </a:r>
            <a:r>
              <a:rPr lang="zh-CN" altLang="en-US" sz="2200">
                <a:latin typeface="等线" panose="02010600030101010101" charset="-122"/>
                <a:ea typeface="等线" panose="02010600030101010101" charset="-122"/>
                <a:sym typeface="+mn-ea"/>
              </a:rPr>
              <a:t>：</a:t>
            </a:r>
            <a:r>
              <a:rPr lang="en-US" altLang="zh-CN" sz="2200">
                <a:latin typeface="等线" panose="02010600030101010101" charset="-122"/>
                <a:ea typeface="等线" panose="02010600030101010101" charset="-122"/>
                <a:sym typeface="+mn-ea"/>
              </a:rPr>
              <a:t>100K/s</a:t>
            </a:r>
            <a:endParaRPr lang="en-US" altLang="zh-CN" sz="2200">
              <a:latin typeface="等线" panose="02010600030101010101" charset="-122"/>
              <a:ea typeface="等线" panose="02010600030101010101" charset="-122"/>
              <a:sym typeface="+mn-ea"/>
            </a:endParaRPr>
          </a:p>
          <a:p>
            <a:pPr marL="1885950" lvl="3" indent="-514350">
              <a:buFont typeface="+mj-lt"/>
              <a:buAutoNum type="romanUcPeriod"/>
            </a:pPr>
            <a:endParaRPr lang="en-US" altLang="zh-CN" sz="2200">
              <a:sym typeface="+mn-ea"/>
            </a:endParaRPr>
          </a:p>
          <a:p>
            <a:pPr lvl="2"/>
            <a:r>
              <a:rPr lang="en-US" altLang="zh-CN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Social Network</a:t>
            </a:r>
            <a:r>
              <a:rPr lang="zh-CN" altLang="en-US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en-US" altLang="zh-CN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Overleaf</a:t>
            </a:r>
            <a:r>
              <a:rPr lang="zh-CN" altLang="en-US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en-US" altLang="zh-CN" sz="218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Robot Shop</a:t>
            </a:r>
            <a:endParaRPr lang="en-US" altLang="zh-CN" sz="2180"/>
          </a:p>
          <a:p>
            <a:endParaRPr lang="en-US" altLang="zh-CN"/>
          </a:p>
          <a:p>
            <a:pPr marL="914400" lvl="2" indent="0">
              <a:buNone/>
            </a:pPr>
            <a:endParaRPr lang="zh-CN" altLang="en-US" sz="218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6520815"/>
            <a:ext cx="117227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sym typeface="+mn-ea"/>
              </a:rPr>
              <a:t>[11] Nightcore: Efficient and Scalable Serverless Computing for Latency-Sensitive, Interactive Microservices ASPLOS’21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Computing </a:t>
            </a:r>
            <a:r>
              <a:rPr lang="en-US" dirty="0">
                <a:sym typeface="+mn-ea"/>
              </a:rPr>
              <a:t>Characteristics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5323205" cy="4796790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b="1"/>
              <a:t>Burst-</a:t>
            </a:r>
            <a:r>
              <a:rPr lang="en-US" altLang="zh-CN" b="1">
                <a:sym typeface="+mn-ea"/>
              </a:rPr>
              <a:t>Parallel</a:t>
            </a:r>
            <a:r>
              <a:rPr lang="zh-CN" altLang="en-US" b="1">
                <a:sym typeface="+mn-ea"/>
              </a:rPr>
              <a:t>（</a:t>
            </a:r>
            <a:r>
              <a:rPr lang="en-US" altLang="zh-CN" b="1">
                <a:sym typeface="+mn-ea"/>
              </a:rPr>
              <a:t>10</a:t>
            </a:r>
            <a:r>
              <a:rPr lang="en-US" altLang="zh-CN" b="1" baseline="30000">
                <a:sym typeface="+mn-ea"/>
              </a:rPr>
              <a:t>2</a:t>
            </a:r>
            <a:r>
              <a:rPr lang="en-US" altLang="zh-CN" b="1">
                <a:sym typeface="+mn-ea"/>
              </a:rPr>
              <a:t>~10</a:t>
            </a:r>
            <a:r>
              <a:rPr lang="en-US" altLang="zh-CN" b="1" baseline="30000">
                <a:sym typeface="+mn-ea"/>
              </a:rPr>
              <a:t>3 </a:t>
            </a:r>
            <a:r>
              <a:rPr lang="en-US" altLang="zh-CN" b="1">
                <a:sym typeface="+mn-ea"/>
              </a:rPr>
              <a:t>?</a:t>
            </a:r>
            <a:r>
              <a:rPr lang="zh-CN" altLang="en-US" b="1">
                <a:sym typeface="+mn-ea"/>
              </a:rPr>
              <a:t>）</a:t>
            </a:r>
            <a:endParaRPr lang="en-US" altLang="zh-CN"/>
          </a:p>
          <a:p>
            <a:pPr lvl="1"/>
            <a:r>
              <a:rPr lang="en-US" altLang="zh-CN" b="1">
                <a:sym typeface="+mn-ea"/>
              </a:rPr>
              <a:t> Video </a:t>
            </a:r>
            <a:r>
              <a:rPr lang="en-US" altLang="zh-CN" b="1">
                <a:sym typeface="+mn-ea"/>
              </a:rPr>
              <a:t>processing</a:t>
            </a:r>
            <a:endParaRPr lang="en-US" altLang="zh-CN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8835" y="2451735"/>
            <a:ext cx="5434965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Computing </a:t>
            </a:r>
            <a:r>
              <a:rPr lang="en-US" dirty="0">
                <a:sym typeface="+mn-ea"/>
              </a:rPr>
              <a:t>Characteristics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b="1">
                <a:sym typeface="+mn-ea"/>
              </a:rPr>
              <a:t>Vraying Workload</a:t>
            </a:r>
            <a:endParaRPr lang="zh-CN" altLang="en-US"/>
          </a:p>
          <a:p>
            <a:pPr lvl="1"/>
            <a:r>
              <a:rPr lang="en-US" altLang="zh-CN" b="1">
                <a:sym typeface="+mn-ea"/>
              </a:rPr>
              <a:t> data analysis</a:t>
            </a:r>
            <a:endParaRPr lang="en-US" altLang="zh-CN" b="1">
              <a:sym typeface="+mn-ea"/>
            </a:endParaRPr>
          </a:p>
          <a:p>
            <a:pPr lvl="2"/>
            <a:r>
              <a:rPr lang="en-US" altLang="zh-CN"/>
              <a:t> TPC-DS query 95</a:t>
            </a:r>
            <a:r>
              <a:rPr lang="zh-CN" altLang="en-US"/>
              <a:t>：</a:t>
            </a:r>
            <a:r>
              <a:rPr lang="en-US" altLang="zh-CN"/>
              <a:t>该查询由8个阶段组成，每个阶段的输入数据量从0.8MB到66GB不等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</a:t>
            </a:r>
            <a:r>
              <a:rPr lang="en-US" altLang="zh-CN"/>
              <a:t>puting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存储计算</a:t>
            </a:r>
            <a:r>
              <a:rPr lang="zh-CN" altLang="en-US"/>
              <a:t>分离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</a:rPr>
              <a:t>Serverless = FaaS + BaaS </a:t>
            </a:r>
            <a:r>
              <a:rPr lang="en-US" altLang="zh-CN" baseline="30000">
                <a:latin typeface="等线" panose="02010600030101010101" charset="-122"/>
                <a:ea typeface="等线" panose="02010600030101010101" charset="-122"/>
              </a:rPr>
              <a:t>[1]</a:t>
            </a:r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2823845" y="3770630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0" y="6495415"/>
            <a:ext cx="78911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2">
                    <a:lumMod val="50000"/>
                  </a:schemeClr>
                </a:solidFill>
              </a:rPr>
              <a:t>[1] Cloud Programming Simplified: A Berkeley View on Serverless Computing</a:t>
            </a:r>
            <a:endParaRPr lang="en-US" altLang="zh-CN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395220" y="362394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64030" y="377063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71775" y="323596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paper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Cloudburst: stateful functions-as-a-service VLDB’20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Boki: Stateful Serverless Computing with Shared Logs SOSP’21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2">
                    <a:lumMod val="50000"/>
                  </a:schemeClr>
                </a:solidFill>
                <a:sym typeface="+mn-ea"/>
              </a:rPr>
              <a:t>Faasm: Lightweight Isolation for Efcient Stateful Serverless Computing  ATC’20</a:t>
            </a:r>
            <a:endParaRPr lang="en-US" altLang="zh-CN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lvl="0"/>
            <a:r>
              <a:rPr lang="en-US" altLang="zh-CN"/>
              <a:t> </a:t>
            </a:r>
            <a:r>
              <a:rPr lang="zh-CN" altLang="en-US"/>
              <a:t>网络</a:t>
            </a:r>
            <a:endParaRPr lang="zh-CN" altLang="en-US"/>
          </a:p>
          <a:p>
            <a:pPr lvl="1"/>
            <a:r>
              <a:rPr lang="en-US" altLang="zh-CN"/>
              <a:t> Function </a:t>
            </a:r>
            <a:r>
              <a:rPr lang="en-US" altLang="zh-CN"/>
              <a:t>communication</a:t>
            </a:r>
            <a:endParaRPr lang="en-US" altLang="zh-CN"/>
          </a:p>
          <a:p>
            <a:pPr lvl="1"/>
            <a:r>
              <a:rPr lang="en-US" altLang="zh-CN"/>
              <a:t> State </a:t>
            </a:r>
            <a:r>
              <a:rPr lang="en-US" altLang="zh-CN"/>
              <a:t>management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Serverless Com</a:t>
            </a:r>
            <a:r>
              <a:rPr lang="en-US" altLang="zh-CN"/>
              <a:t>puting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2767"/>
            <a:ext cx="10515600" cy="4796737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/>
              <a:t>存储计算</a:t>
            </a:r>
            <a:r>
              <a:rPr lang="zh-CN" altLang="en-US"/>
              <a:t>分离</a:t>
            </a:r>
            <a:endParaRPr lang="zh-CN" altLang="en-US"/>
          </a:p>
          <a:p>
            <a:pPr lvl="1"/>
            <a:r>
              <a:rPr lang="en-US" altLang="zh-CN"/>
              <a:t> </a:t>
            </a:r>
            <a:r>
              <a:rPr lang="en-US" altLang="zh-CN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Serverless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适用于计算密集型</a:t>
            </a:r>
            <a:r>
              <a:rPr lang="zh-CN" altLang="en-US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应用</a:t>
            </a:r>
            <a:endParaRPr lang="zh-CN" altLang="en-US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66490" y="3035300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3" idx="1"/>
          </p:cNvCxnSpPr>
          <p:nvPr/>
        </p:nvCxnSpPr>
        <p:spPr>
          <a:xfrm>
            <a:off x="2823845" y="3770630"/>
            <a:ext cx="887730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4840" y="3415030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66490" y="3035300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sandbox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863975" y="3403600"/>
            <a:ext cx="1430655" cy="941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90975" y="3552190"/>
            <a:ext cx="11868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stateless</a:t>
            </a:r>
            <a:endParaRPr lang="en-US" altLang="zh-CN"/>
          </a:p>
          <a:p>
            <a:r>
              <a:rPr lang="en-US" altLang="zh-CN"/>
              <a:t>function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661535" y="5619115"/>
            <a:ext cx="34582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Serverless computing model</a:t>
            </a:r>
            <a:r>
              <a:rPr lang="en-US" altLang="zh-CN" sz="20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7699375" y="3056255"/>
            <a:ext cx="1835785" cy="14503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843520" y="3186430"/>
            <a:ext cx="1546225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43520" y="3700780"/>
            <a:ext cx="1545590" cy="3841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6370" y="3194685"/>
            <a:ext cx="1662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object </a:t>
            </a:r>
            <a:r>
              <a:rPr lang="en-US" altLang="zh-CN"/>
              <a:t>storage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902575" y="3716655"/>
            <a:ext cx="1427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KV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371205" y="4084955"/>
            <a:ext cx="490220" cy="3752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2000" b="1"/>
              <a:t>.....</a:t>
            </a:r>
            <a:endParaRPr lang="en-US" altLang="zh-CN" sz="2000" b="1"/>
          </a:p>
        </p:txBody>
      </p:sp>
      <p:sp>
        <p:nvSpPr>
          <p:cNvPr id="17" name="文本框 16"/>
          <p:cNvSpPr txBox="1"/>
          <p:nvPr/>
        </p:nvSpPr>
        <p:spPr>
          <a:xfrm>
            <a:off x="4220845" y="461581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FaaS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371205" y="4615180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BaaS</a:t>
            </a:r>
            <a:endParaRPr lang="en-US" altLang="zh-CN" b="1"/>
          </a:p>
        </p:txBody>
      </p:sp>
      <p:sp>
        <p:nvSpPr>
          <p:cNvPr id="19" name="单圆角矩形 18"/>
          <p:cNvSpPr/>
          <p:nvPr/>
        </p:nvSpPr>
        <p:spPr>
          <a:xfrm>
            <a:off x="2828925" y="2434590"/>
            <a:ext cx="7425055" cy="2840355"/>
          </a:xfrm>
          <a:prstGeom prst="round1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21635" y="2536825"/>
            <a:ext cx="1299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Serverless</a:t>
            </a:r>
            <a:endParaRPr lang="en-US" altLang="zh-CN" b="1"/>
          </a:p>
        </p:txBody>
      </p:sp>
      <p:sp>
        <p:nvSpPr>
          <p:cNvPr id="21" name="左右箭头 20"/>
          <p:cNvSpPr/>
          <p:nvPr/>
        </p:nvSpPr>
        <p:spPr>
          <a:xfrm>
            <a:off x="5515610" y="3587750"/>
            <a:ext cx="2165350" cy="497205"/>
          </a:xfrm>
          <a:prstGeom prst="leftRightArrow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61685" y="3652520"/>
            <a:ext cx="162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r>
              <a:rPr lang="zh-CN" altLang="en-US"/>
              <a:t>、</a:t>
            </a:r>
            <a:r>
              <a:rPr lang="en-US" altLang="zh-CN"/>
              <a:t>state....</a:t>
            </a:r>
            <a:endParaRPr lang="en-US" altLang="zh-CN"/>
          </a:p>
        </p:txBody>
      </p:sp>
      <p:sp>
        <p:nvSpPr>
          <p:cNvPr id="23" name="同侧圆角矩形 22"/>
          <p:cNvSpPr/>
          <p:nvPr/>
        </p:nvSpPr>
        <p:spPr>
          <a:xfrm rot="5400000">
            <a:off x="2395220" y="3623945"/>
            <a:ext cx="1149985" cy="293370"/>
          </a:xfrm>
          <a:prstGeom prst="round2SameRect">
            <a:avLst/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1764030" y="3770630"/>
            <a:ext cx="1064895" cy="3175"/>
          </a:xfrm>
          <a:prstGeom prst="straightConnector1">
            <a:avLst/>
          </a:prstGeom>
          <a:ln w="28575" cmpd="sng">
            <a:solidFill>
              <a:schemeClr val="accent1">
                <a:lumMod val="60000"/>
                <a:lumOff val="4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71775" y="3235960"/>
            <a:ext cx="398145" cy="1379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altLang="zh-CN" sz="1400"/>
              <a:t>API Gateway</a:t>
            </a:r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Stateless </a:t>
            </a:r>
            <a:r>
              <a:rPr lang="en-US" altLang="zh-CN" i="1"/>
              <a:t>vs </a:t>
            </a:r>
            <a:r>
              <a:rPr lang="en-US" altLang="zh-CN"/>
              <a:t>Stateful S</a:t>
            </a:r>
            <a:r>
              <a:rPr lang="en-US" altLang="zh-CN"/>
              <a:t>erverless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状态不存在</a:t>
            </a:r>
            <a:r>
              <a:rPr lang="en-US" altLang="zh-CN"/>
              <a:t>server</a:t>
            </a:r>
            <a:r>
              <a:rPr lang="zh-CN" altLang="en-US"/>
              <a:t>，放在</a:t>
            </a:r>
            <a:r>
              <a:rPr lang="en-US" altLang="zh-CN"/>
              <a:t>client</a:t>
            </a:r>
            <a:r>
              <a:rPr lang="zh-CN" altLang="en-US"/>
              <a:t>或者</a:t>
            </a:r>
            <a:r>
              <a:rPr lang="en-US" altLang="zh-CN"/>
              <a:t>database</a:t>
            </a:r>
            <a:endParaRPr lang="en-US" altLang="zh-CN"/>
          </a:p>
          <a:p>
            <a:pPr lvl="1"/>
            <a:r>
              <a:rPr lang="en-US" altLang="zh-CN"/>
              <a:t> request</a:t>
            </a:r>
            <a:r>
              <a:rPr lang="zh-CN" altLang="en-US"/>
              <a:t>复杂，</a:t>
            </a:r>
            <a:r>
              <a:rPr lang="en-US" altLang="zh-CN"/>
              <a:t>request</a:t>
            </a:r>
            <a:r>
              <a:rPr lang="zh-CN" altLang="en-US"/>
              <a:t>之间相互</a:t>
            </a:r>
            <a:r>
              <a:rPr lang="zh-CN" altLang="en-US"/>
              <a:t>独立</a:t>
            </a:r>
            <a:endParaRPr lang="zh-CN" altLang="en-US"/>
          </a:p>
          <a:p>
            <a:pPr lvl="1"/>
            <a:endParaRPr lang="en-US" altLang="zh-CN"/>
          </a:p>
          <a:p>
            <a:r>
              <a:rPr lang="en-US" altLang="zh-CN" b="1"/>
              <a:t> Stateful Serverless</a:t>
            </a:r>
            <a:endParaRPr lang="en-US" altLang="zh-CN" b="1"/>
          </a:p>
          <a:p>
            <a:pPr lvl="1"/>
            <a:r>
              <a:rPr lang="en-US" altLang="zh-CN"/>
              <a:t> </a:t>
            </a:r>
            <a:r>
              <a:rPr lang="zh-CN" altLang="en-US"/>
              <a:t>状态放在</a:t>
            </a:r>
            <a:r>
              <a:rPr lang="en-US" altLang="zh-CN"/>
              <a:t>server</a:t>
            </a:r>
            <a:endParaRPr lang="en-US" altLang="zh-CN"/>
          </a:p>
          <a:p>
            <a:pPr lvl="1"/>
            <a:r>
              <a:rPr lang="en-US" altLang="zh-CN"/>
              <a:t> request</a:t>
            </a:r>
            <a:r>
              <a:rPr lang="zh-CN" altLang="en-US"/>
              <a:t>简单，</a:t>
            </a:r>
            <a:r>
              <a:rPr lang="en-US" altLang="zh-CN"/>
              <a:t>request</a:t>
            </a:r>
            <a:r>
              <a:rPr lang="zh-CN" altLang="en-US"/>
              <a:t>之间</a:t>
            </a:r>
            <a:r>
              <a:rPr lang="zh-CN" altLang="en-US"/>
              <a:t>有所依赖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cxnSp>
        <p:nvCxnSpPr>
          <p:cNvPr id="26" name="曲线连接符 25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7435" y="443103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cxnSp>
        <p:nvCxnSpPr>
          <p:cNvPr id="28" name="曲线连接符 27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cxnSp>
        <p:nvCxnSpPr>
          <p:cNvPr id="31" name="曲线连接符 30"/>
          <p:cNvCxnSpPr/>
          <p:nvPr/>
        </p:nvCxnSpPr>
        <p:spPr>
          <a:xfrm rot="10800000" flipV="1">
            <a:off x="7078980" y="3590290"/>
            <a:ext cx="1765300" cy="963295"/>
          </a:xfrm>
          <a:prstGeom prst="curvedConnector3">
            <a:avLst>
              <a:gd name="adj1" fmla="val 4996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781050"/>
          </a:xfrm>
        </p:spPr>
        <p:txBody>
          <a:bodyPr/>
          <a:p>
            <a:r>
              <a:rPr lang="en-US" altLang="zh-CN" b="1"/>
              <a:t> Stateless Serverless</a:t>
            </a:r>
            <a:endParaRPr lang="en-US" altLang="zh-CN" b="1"/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15468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29692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96915" y="4251960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864225" y="4394200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 flipV="1">
            <a:off x="3453765" y="3469005"/>
            <a:ext cx="2185670" cy="53784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3"/>
          </p:cNvCxnSpPr>
          <p:nvPr/>
        </p:nvCxnSpPr>
        <p:spPr>
          <a:xfrm>
            <a:off x="3453765" y="4006850"/>
            <a:ext cx="2216150" cy="69977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354705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0" name="文本框 19"/>
          <p:cNvSpPr txBox="1"/>
          <p:nvPr/>
        </p:nvSpPr>
        <p:spPr>
          <a:xfrm>
            <a:off x="586422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Square()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341495" y="3154680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4665345" y="425196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7417435" y="443103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3</a:t>
            </a:r>
            <a:endParaRPr lang="en-US" altLang="zh-CN" b="1"/>
          </a:p>
        </p:txBody>
      </p:sp>
      <p:sp>
        <p:nvSpPr>
          <p:cNvPr id="27" name="文本框 26"/>
          <p:cNvSpPr txBox="1"/>
          <p:nvPr/>
        </p:nvSpPr>
        <p:spPr>
          <a:xfrm>
            <a:off x="9091930" y="350774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x+1</a:t>
            </a:r>
            <a:endParaRPr lang="en-US" altLang="zh-CN"/>
          </a:p>
        </p:txBody>
      </p:sp>
      <p:cxnSp>
        <p:nvCxnSpPr>
          <p:cNvPr id="28" name="曲线连接符 27"/>
          <p:cNvCxnSpPr/>
          <p:nvPr/>
        </p:nvCxnSpPr>
        <p:spPr>
          <a:xfrm>
            <a:off x="7048500" y="3428365"/>
            <a:ext cx="1826260" cy="111760"/>
          </a:xfrm>
          <a:prstGeom prst="curvedConnector3">
            <a:avLst>
              <a:gd name="adj1" fmla="val 5003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15530" y="315468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2</a:t>
            </a:r>
            <a:endParaRPr lang="en-US" altLang="zh-CN" b="1"/>
          </a:p>
        </p:txBody>
      </p:sp>
      <p:sp>
        <p:nvSpPr>
          <p:cNvPr id="30" name="文本框 29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  <p:cxnSp>
        <p:nvCxnSpPr>
          <p:cNvPr id="31" name="曲线连接符 30"/>
          <p:cNvCxnSpPr/>
          <p:nvPr/>
        </p:nvCxnSpPr>
        <p:spPr>
          <a:xfrm rot="10800000" flipV="1">
            <a:off x="7078980" y="3590290"/>
            <a:ext cx="1765300" cy="963295"/>
          </a:xfrm>
          <a:prstGeom prst="curvedConnector3">
            <a:avLst>
              <a:gd name="adj1" fmla="val 4996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0800000">
            <a:off x="3448050" y="4330700"/>
            <a:ext cx="2170430" cy="405765"/>
          </a:xfrm>
          <a:prstGeom prst="curvedConnector3">
            <a:avLst>
              <a:gd name="adj1" fmla="val 49971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53765" y="443103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int: (x+1)</a:t>
            </a:r>
            <a:r>
              <a:rPr lang="en-US" altLang="zh-CN" baseline="30000"/>
              <a:t>2</a:t>
            </a:r>
            <a:endParaRPr lang="en-US" altLang="zh-CN" baseline="30000"/>
          </a:p>
        </p:txBody>
      </p:sp>
      <p:sp>
        <p:nvSpPr>
          <p:cNvPr id="33" name="文本框 32"/>
          <p:cNvSpPr txBox="1"/>
          <p:nvPr/>
        </p:nvSpPr>
        <p:spPr>
          <a:xfrm>
            <a:off x="4482465" y="4706620"/>
            <a:ext cx="123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4</a:t>
            </a:r>
            <a:endParaRPr lang="en-US" altLang="zh-CN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An Instance: Square(Increment(int: x))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0490"/>
            <a:ext cx="10515600" cy="831215"/>
          </a:xfrm>
        </p:spPr>
        <p:txBody>
          <a:bodyPr/>
          <a:p>
            <a:r>
              <a:rPr lang="en-US" altLang="zh-CN" b="1"/>
              <a:t> Stateful Serverless</a:t>
            </a:r>
            <a:endParaRPr lang="en-US" altLang="zh-CN" b="1"/>
          </a:p>
          <a:p>
            <a:pPr marL="457200" lvl="1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b="1"/>
          </a:p>
        </p:txBody>
      </p:sp>
      <p:sp>
        <p:nvSpPr>
          <p:cNvPr id="4" name="单圆角矩形 3"/>
          <p:cNvSpPr/>
          <p:nvPr/>
        </p:nvSpPr>
        <p:spPr>
          <a:xfrm>
            <a:off x="2529840" y="3458845"/>
            <a:ext cx="923925" cy="1095375"/>
          </a:xfrm>
          <a:prstGeom prst="round1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44140" y="3610610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9840" y="4643120"/>
            <a:ext cx="85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</a:t>
            </a:r>
            <a:r>
              <a:rPr lang="en-US" altLang="zh-CN"/>
              <a:t>Client</a:t>
            </a:r>
            <a:endParaRPr lang="en-US" altLang="zh-CN"/>
          </a:p>
        </p:txBody>
      </p:sp>
      <p:sp>
        <p:nvSpPr>
          <p:cNvPr id="7" name="单圆角矩形 6"/>
          <p:cNvSpPr/>
          <p:nvPr/>
        </p:nvSpPr>
        <p:spPr>
          <a:xfrm>
            <a:off x="5659755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86120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472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FaaS</a:t>
            </a:r>
            <a:endParaRPr lang="en-US" altLang="zh-CN"/>
          </a:p>
        </p:txBody>
      </p:sp>
      <p:sp>
        <p:nvSpPr>
          <p:cNvPr id="10" name="单圆角矩形 9"/>
          <p:cNvSpPr/>
          <p:nvPr/>
        </p:nvSpPr>
        <p:spPr>
          <a:xfrm>
            <a:off x="8869680" y="2704465"/>
            <a:ext cx="1399540" cy="2778760"/>
          </a:xfrm>
          <a:prstGeom prst="round1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96045" y="2825115"/>
            <a:ext cx="111760" cy="12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94800" y="5558790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BaaS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5796915" y="3701415"/>
            <a:ext cx="1125855" cy="689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864225" y="3843655"/>
            <a:ext cx="990600" cy="4051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曲线连接符 16"/>
          <p:cNvCxnSpPr>
            <a:stCxn id="4" idx="3"/>
          </p:cNvCxnSpPr>
          <p:nvPr/>
        </p:nvCxnSpPr>
        <p:spPr>
          <a:xfrm>
            <a:off x="3453765" y="4006850"/>
            <a:ext cx="2174240" cy="7112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725160" y="3901440"/>
            <a:ext cx="1409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 Increment()</a:t>
            </a:r>
            <a:endParaRPr lang="en-US" altLang="zh-CN" sz="1600"/>
          </a:p>
        </p:txBody>
      </p:sp>
      <p:sp>
        <p:nvSpPr>
          <p:cNvPr id="21" name="文本框 20"/>
          <p:cNvSpPr txBox="1"/>
          <p:nvPr/>
        </p:nvSpPr>
        <p:spPr>
          <a:xfrm>
            <a:off x="4533900" y="4156075"/>
            <a:ext cx="1125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request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258" name="Freeform 91"/>
          <p:cNvSpPr>
            <a:spLocks noEditPoints="1"/>
          </p:cNvSpPr>
          <p:nvPr/>
        </p:nvSpPr>
        <p:spPr bwMode="auto">
          <a:xfrm>
            <a:off x="2729765" y="3843698"/>
            <a:ext cx="499235" cy="499809"/>
          </a:xfrm>
          <a:custGeom>
            <a:avLst/>
            <a:gdLst>
              <a:gd name="T0" fmla="*/ 3441 w 3482"/>
              <a:gd name="T1" fmla="*/ 3421 h 3483"/>
              <a:gd name="T2" fmla="*/ 3308 w 3482"/>
              <a:gd name="T3" fmla="*/ 3483 h 3483"/>
              <a:gd name="T4" fmla="*/ 3175 w 3482"/>
              <a:gd name="T5" fmla="*/ 3421 h 3483"/>
              <a:gd name="T6" fmla="*/ 3135 w 3482"/>
              <a:gd name="T7" fmla="*/ 3289 h 3483"/>
              <a:gd name="T8" fmla="*/ 3121 w 3482"/>
              <a:gd name="T9" fmla="*/ 3058 h 3483"/>
              <a:gd name="T10" fmla="*/ 2981 w 3482"/>
              <a:gd name="T11" fmla="*/ 2615 h 3483"/>
              <a:gd name="T12" fmla="*/ 2711 w 3482"/>
              <a:gd name="T13" fmla="*/ 2252 h 3483"/>
              <a:gd name="T14" fmla="*/ 2336 w 3482"/>
              <a:gd name="T15" fmla="*/ 1993 h 3483"/>
              <a:gd name="T16" fmla="*/ 1973 w 3482"/>
              <a:gd name="T17" fmla="*/ 2065 h 3483"/>
              <a:gd name="T18" fmla="*/ 1585 w 3482"/>
              <a:gd name="T19" fmla="*/ 2078 h 3483"/>
              <a:gd name="T20" fmla="*/ 1230 w 3482"/>
              <a:gd name="T21" fmla="*/ 1956 h 3483"/>
              <a:gd name="T22" fmla="*/ 839 w 3482"/>
              <a:gd name="T23" fmla="*/ 2190 h 3483"/>
              <a:gd name="T24" fmla="*/ 546 w 3482"/>
              <a:gd name="T25" fmla="*/ 2536 h 3483"/>
              <a:gd name="T26" fmla="*/ 377 w 3482"/>
              <a:gd name="T27" fmla="*/ 2965 h 3483"/>
              <a:gd name="T28" fmla="*/ 342 w 3482"/>
              <a:gd name="T29" fmla="*/ 3269 h 3483"/>
              <a:gd name="T30" fmla="*/ 324 w 3482"/>
              <a:gd name="T31" fmla="*/ 3396 h 3483"/>
              <a:gd name="T32" fmla="*/ 205 w 3482"/>
              <a:gd name="T33" fmla="*/ 3480 h 3483"/>
              <a:gd name="T34" fmla="*/ 62 w 3482"/>
              <a:gd name="T35" fmla="*/ 3442 h 3483"/>
              <a:gd name="T36" fmla="*/ 0 w 3482"/>
              <a:gd name="T37" fmla="*/ 3309 h 3483"/>
              <a:gd name="T38" fmla="*/ 3 w 3482"/>
              <a:gd name="T39" fmla="*/ 3146 h 3483"/>
              <a:gd name="T40" fmla="*/ 108 w 3482"/>
              <a:gd name="T41" fmla="*/ 2649 h 3483"/>
              <a:gd name="T42" fmla="*/ 342 w 3482"/>
              <a:gd name="T43" fmla="*/ 2216 h 3483"/>
              <a:gd name="T44" fmla="*/ 686 w 3482"/>
              <a:gd name="T45" fmla="*/ 1869 h 3483"/>
              <a:gd name="T46" fmla="*/ 845 w 3482"/>
              <a:gd name="T47" fmla="*/ 1583 h 3483"/>
              <a:gd name="T48" fmla="*/ 709 w 3482"/>
              <a:gd name="T49" fmla="*/ 1211 h 3483"/>
              <a:gd name="T50" fmla="*/ 724 w 3482"/>
              <a:gd name="T51" fmla="*/ 806 h 3483"/>
              <a:gd name="T52" fmla="*/ 880 w 3482"/>
              <a:gd name="T53" fmla="*/ 454 h 3483"/>
              <a:gd name="T54" fmla="*/ 1149 w 3482"/>
              <a:gd name="T55" fmla="*/ 184 h 3483"/>
              <a:gd name="T56" fmla="*/ 1502 w 3482"/>
              <a:gd name="T57" fmla="*/ 28 h 3483"/>
              <a:gd name="T58" fmla="*/ 1902 w 3482"/>
              <a:gd name="T59" fmla="*/ 13 h 3483"/>
              <a:gd name="T60" fmla="*/ 2268 w 3482"/>
              <a:gd name="T61" fmla="*/ 143 h 3483"/>
              <a:gd name="T62" fmla="*/ 2556 w 3482"/>
              <a:gd name="T63" fmla="*/ 391 h 3483"/>
              <a:gd name="T64" fmla="*/ 2737 w 3482"/>
              <a:gd name="T65" fmla="*/ 730 h 3483"/>
              <a:gd name="T66" fmla="*/ 2782 w 3482"/>
              <a:gd name="T67" fmla="*/ 1129 h 3483"/>
              <a:gd name="T68" fmla="*/ 2675 w 3482"/>
              <a:gd name="T69" fmla="*/ 1514 h 3483"/>
              <a:gd name="T70" fmla="*/ 2716 w 3482"/>
              <a:gd name="T71" fmla="*/ 1811 h 3483"/>
              <a:gd name="T72" fmla="*/ 3079 w 3482"/>
              <a:gd name="T73" fmla="*/ 2140 h 3483"/>
              <a:gd name="T74" fmla="*/ 3337 w 3482"/>
              <a:gd name="T75" fmla="*/ 2557 h 3483"/>
              <a:gd name="T76" fmla="*/ 3469 w 3482"/>
              <a:gd name="T77" fmla="*/ 3042 h 3483"/>
              <a:gd name="T78" fmla="*/ 3481 w 3482"/>
              <a:gd name="T79" fmla="*/ 3289 h 3483"/>
              <a:gd name="T80" fmla="*/ 1546 w 3482"/>
              <a:gd name="T81" fmla="*/ 377 h 3483"/>
              <a:gd name="T82" fmla="*/ 1271 w 3482"/>
              <a:gd name="T83" fmla="*/ 531 h 3483"/>
              <a:gd name="T84" fmla="*/ 1094 w 3482"/>
              <a:gd name="T85" fmla="*/ 789 h 3483"/>
              <a:gd name="T86" fmla="*/ 1048 w 3482"/>
              <a:gd name="T87" fmla="*/ 1112 h 3483"/>
              <a:gd name="T88" fmla="*/ 1151 w 3482"/>
              <a:gd name="T89" fmla="*/ 1415 h 3483"/>
              <a:gd name="T90" fmla="*/ 1372 w 3482"/>
              <a:gd name="T91" fmla="*/ 1635 h 3483"/>
              <a:gd name="T92" fmla="*/ 1674 w 3482"/>
              <a:gd name="T93" fmla="*/ 1738 h 3483"/>
              <a:gd name="T94" fmla="*/ 1997 w 3482"/>
              <a:gd name="T95" fmla="*/ 1694 h 3483"/>
              <a:gd name="T96" fmla="*/ 2255 w 3482"/>
              <a:gd name="T97" fmla="*/ 1515 h 3483"/>
              <a:gd name="T98" fmla="*/ 2409 w 3482"/>
              <a:gd name="T99" fmla="*/ 1241 h 3483"/>
              <a:gd name="T100" fmla="*/ 2425 w 3482"/>
              <a:gd name="T101" fmla="*/ 912 h 3483"/>
              <a:gd name="T102" fmla="*/ 2295 w 3482"/>
              <a:gd name="T103" fmla="*/ 624 h 3483"/>
              <a:gd name="T104" fmla="*/ 2055 w 3482"/>
              <a:gd name="T105" fmla="*/ 423 h 3483"/>
              <a:gd name="T106" fmla="*/ 1742 w 3482"/>
              <a:gd name="T107" fmla="*/ 349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482" h="3483">
                <a:moveTo>
                  <a:pt x="3482" y="3309"/>
                </a:moveTo>
                <a:lnTo>
                  <a:pt x="3479" y="3340"/>
                </a:lnTo>
                <a:lnTo>
                  <a:pt x="3471" y="3370"/>
                </a:lnTo>
                <a:lnTo>
                  <a:pt x="3459" y="3396"/>
                </a:lnTo>
                <a:lnTo>
                  <a:pt x="3441" y="3421"/>
                </a:lnTo>
                <a:lnTo>
                  <a:pt x="3420" y="3442"/>
                </a:lnTo>
                <a:lnTo>
                  <a:pt x="3395" y="3460"/>
                </a:lnTo>
                <a:lnTo>
                  <a:pt x="3369" y="3472"/>
                </a:lnTo>
                <a:lnTo>
                  <a:pt x="3339" y="3480"/>
                </a:lnTo>
                <a:lnTo>
                  <a:pt x="3308" y="3483"/>
                </a:lnTo>
                <a:lnTo>
                  <a:pt x="3277" y="3480"/>
                </a:lnTo>
                <a:lnTo>
                  <a:pt x="3247" y="3472"/>
                </a:lnTo>
                <a:lnTo>
                  <a:pt x="3220" y="3460"/>
                </a:lnTo>
                <a:lnTo>
                  <a:pt x="3196" y="3442"/>
                </a:lnTo>
                <a:lnTo>
                  <a:pt x="3175" y="3421"/>
                </a:lnTo>
                <a:lnTo>
                  <a:pt x="3158" y="3396"/>
                </a:lnTo>
                <a:lnTo>
                  <a:pt x="3145" y="3370"/>
                </a:lnTo>
                <a:lnTo>
                  <a:pt x="3136" y="3340"/>
                </a:lnTo>
                <a:lnTo>
                  <a:pt x="3134" y="3309"/>
                </a:lnTo>
                <a:lnTo>
                  <a:pt x="3135" y="3289"/>
                </a:lnTo>
                <a:lnTo>
                  <a:pt x="3140" y="3269"/>
                </a:lnTo>
                <a:lnTo>
                  <a:pt x="3146" y="3250"/>
                </a:lnTo>
                <a:lnTo>
                  <a:pt x="3134" y="3250"/>
                </a:lnTo>
                <a:lnTo>
                  <a:pt x="3130" y="3153"/>
                </a:lnTo>
                <a:lnTo>
                  <a:pt x="3121" y="3058"/>
                </a:lnTo>
                <a:lnTo>
                  <a:pt x="3105" y="2965"/>
                </a:lnTo>
                <a:lnTo>
                  <a:pt x="3083" y="2873"/>
                </a:lnTo>
                <a:lnTo>
                  <a:pt x="3054" y="2784"/>
                </a:lnTo>
                <a:lnTo>
                  <a:pt x="3020" y="2699"/>
                </a:lnTo>
                <a:lnTo>
                  <a:pt x="2981" y="2615"/>
                </a:lnTo>
                <a:lnTo>
                  <a:pt x="2936" y="2536"/>
                </a:lnTo>
                <a:lnTo>
                  <a:pt x="2886" y="2459"/>
                </a:lnTo>
                <a:lnTo>
                  <a:pt x="2832" y="2386"/>
                </a:lnTo>
                <a:lnTo>
                  <a:pt x="2773" y="2317"/>
                </a:lnTo>
                <a:lnTo>
                  <a:pt x="2711" y="2252"/>
                </a:lnTo>
                <a:lnTo>
                  <a:pt x="2643" y="2190"/>
                </a:lnTo>
                <a:lnTo>
                  <a:pt x="2571" y="2133"/>
                </a:lnTo>
                <a:lnTo>
                  <a:pt x="2497" y="2081"/>
                </a:lnTo>
                <a:lnTo>
                  <a:pt x="2418" y="2035"/>
                </a:lnTo>
                <a:lnTo>
                  <a:pt x="2336" y="1993"/>
                </a:lnTo>
                <a:lnTo>
                  <a:pt x="2252" y="1956"/>
                </a:lnTo>
                <a:lnTo>
                  <a:pt x="2186" y="1991"/>
                </a:lnTo>
                <a:lnTo>
                  <a:pt x="2117" y="2020"/>
                </a:lnTo>
                <a:lnTo>
                  <a:pt x="2046" y="2044"/>
                </a:lnTo>
                <a:lnTo>
                  <a:pt x="1973" y="2065"/>
                </a:lnTo>
                <a:lnTo>
                  <a:pt x="1897" y="2078"/>
                </a:lnTo>
                <a:lnTo>
                  <a:pt x="1820" y="2087"/>
                </a:lnTo>
                <a:lnTo>
                  <a:pt x="1742" y="2090"/>
                </a:lnTo>
                <a:lnTo>
                  <a:pt x="1662" y="2087"/>
                </a:lnTo>
                <a:lnTo>
                  <a:pt x="1585" y="2078"/>
                </a:lnTo>
                <a:lnTo>
                  <a:pt x="1509" y="2065"/>
                </a:lnTo>
                <a:lnTo>
                  <a:pt x="1436" y="2044"/>
                </a:lnTo>
                <a:lnTo>
                  <a:pt x="1365" y="2020"/>
                </a:lnTo>
                <a:lnTo>
                  <a:pt x="1297" y="1991"/>
                </a:lnTo>
                <a:lnTo>
                  <a:pt x="1230" y="1956"/>
                </a:lnTo>
                <a:lnTo>
                  <a:pt x="1146" y="1993"/>
                </a:lnTo>
                <a:lnTo>
                  <a:pt x="1064" y="2035"/>
                </a:lnTo>
                <a:lnTo>
                  <a:pt x="986" y="2081"/>
                </a:lnTo>
                <a:lnTo>
                  <a:pt x="911" y="2133"/>
                </a:lnTo>
                <a:lnTo>
                  <a:pt x="839" y="2190"/>
                </a:lnTo>
                <a:lnTo>
                  <a:pt x="772" y="2252"/>
                </a:lnTo>
                <a:lnTo>
                  <a:pt x="709" y="2317"/>
                </a:lnTo>
                <a:lnTo>
                  <a:pt x="650" y="2386"/>
                </a:lnTo>
                <a:lnTo>
                  <a:pt x="596" y="2459"/>
                </a:lnTo>
                <a:lnTo>
                  <a:pt x="546" y="2536"/>
                </a:lnTo>
                <a:lnTo>
                  <a:pt x="502" y="2615"/>
                </a:lnTo>
                <a:lnTo>
                  <a:pt x="462" y="2699"/>
                </a:lnTo>
                <a:lnTo>
                  <a:pt x="428" y="2784"/>
                </a:lnTo>
                <a:lnTo>
                  <a:pt x="400" y="2873"/>
                </a:lnTo>
                <a:lnTo>
                  <a:pt x="377" y="2965"/>
                </a:lnTo>
                <a:lnTo>
                  <a:pt x="361" y="3058"/>
                </a:lnTo>
                <a:lnTo>
                  <a:pt x="352" y="3153"/>
                </a:lnTo>
                <a:lnTo>
                  <a:pt x="349" y="3250"/>
                </a:lnTo>
                <a:lnTo>
                  <a:pt x="337" y="3250"/>
                </a:lnTo>
                <a:lnTo>
                  <a:pt x="342" y="3269"/>
                </a:lnTo>
                <a:lnTo>
                  <a:pt x="347" y="3289"/>
                </a:lnTo>
                <a:lnTo>
                  <a:pt x="349" y="3309"/>
                </a:lnTo>
                <a:lnTo>
                  <a:pt x="346" y="3340"/>
                </a:lnTo>
                <a:lnTo>
                  <a:pt x="337" y="3370"/>
                </a:lnTo>
                <a:lnTo>
                  <a:pt x="324" y="3396"/>
                </a:lnTo>
                <a:lnTo>
                  <a:pt x="307" y="3421"/>
                </a:lnTo>
                <a:lnTo>
                  <a:pt x="286" y="3442"/>
                </a:lnTo>
                <a:lnTo>
                  <a:pt x="262" y="3460"/>
                </a:lnTo>
                <a:lnTo>
                  <a:pt x="235" y="3472"/>
                </a:lnTo>
                <a:lnTo>
                  <a:pt x="205" y="3480"/>
                </a:lnTo>
                <a:lnTo>
                  <a:pt x="174" y="3483"/>
                </a:lnTo>
                <a:lnTo>
                  <a:pt x="143" y="3480"/>
                </a:lnTo>
                <a:lnTo>
                  <a:pt x="113" y="3472"/>
                </a:lnTo>
                <a:lnTo>
                  <a:pt x="87" y="3460"/>
                </a:lnTo>
                <a:lnTo>
                  <a:pt x="62" y="3442"/>
                </a:lnTo>
                <a:lnTo>
                  <a:pt x="41" y="3421"/>
                </a:lnTo>
                <a:lnTo>
                  <a:pt x="24" y="3396"/>
                </a:lnTo>
                <a:lnTo>
                  <a:pt x="11" y="3370"/>
                </a:lnTo>
                <a:lnTo>
                  <a:pt x="3" y="3340"/>
                </a:lnTo>
                <a:lnTo>
                  <a:pt x="0" y="3309"/>
                </a:lnTo>
                <a:lnTo>
                  <a:pt x="2" y="3289"/>
                </a:lnTo>
                <a:lnTo>
                  <a:pt x="6" y="3269"/>
                </a:lnTo>
                <a:lnTo>
                  <a:pt x="12" y="3250"/>
                </a:lnTo>
                <a:lnTo>
                  <a:pt x="0" y="3250"/>
                </a:lnTo>
                <a:lnTo>
                  <a:pt x="3" y="3146"/>
                </a:lnTo>
                <a:lnTo>
                  <a:pt x="13" y="3042"/>
                </a:lnTo>
                <a:lnTo>
                  <a:pt x="27" y="2941"/>
                </a:lnTo>
                <a:lnTo>
                  <a:pt x="49" y="2841"/>
                </a:lnTo>
                <a:lnTo>
                  <a:pt x="75" y="2744"/>
                </a:lnTo>
                <a:lnTo>
                  <a:pt x="108" y="2649"/>
                </a:lnTo>
                <a:lnTo>
                  <a:pt x="145" y="2557"/>
                </a:lnTo>
                <a:lnTo>
                  <a:pt x="187" y="2467"/>
                </a:lnTo>
                <a:lnTo>
                  <a:pt x="233" y="2381"/>
                </a:lnTo>
                <a:lnTo>
                  <a:pt x="286" y="2297"/>
                </a:lnTo>
                <a:lnTo>
                  <a:pt x="342" y="2216"/>
                </a:lnTo>
                <a:lnTo>
                  <a:pt x="403" y="2140"/>
                </a:lnTo>
                <a:lnTo>
                  <a:pt x="468" y="2066"/>
                </a:lnTo>
                <a:lnTo>
                  <a:pt x="537" y="1996"/>
                </a:lnTo>
                <a:lnTo>
                  <a:pt x="610" y="1930"/>
                </a:lnTo>
                <a:lnTo>
                  <a:pt x="686" y="1869"/>
                </a:lnTo>
                <a:lnTo>
                  <a:pt x="766" y="1811"/>
                </a:lnTo>
                <a:lnTo>
                  <a:pt x="849" y="1758"/>
                </a:lnTo>
                <a:lnTo>
                  <a:pt x="935" y="1710"/>
                </a:lnTo>
                <a:lnTo>
                  <a:pt x="888" y="1648"/>
                </a:lnTo>
                <a:lnTo>
                  <a:pt x="845" y="1583"/>
                </a:lnTo>
                <a:lnTo>
                  <a:pt x="807" y="1514"/>
                </a:lnTo>
                <a:lnTo>
                  <a:pt x="775" y="1442"/>
                </a:lnTo>
                <a:lnTo>
                  <a:pt x="747" y="1367"/>
                </a:lnTo>
                <a:lnTo>
                  <a:pt x="725" y="1290"/>
                </a:lnTo>
                <a:lnTo>
                  <a:pt x="709" y="1211"/>
                </a:lnTo>
                <a:lnTo>
                  <a:pt x="700" y="1129"/>
                </a:lnTo>
                <a:lnTo>
                  <a:pt x="696" y="1046"/>
                </a:lnTo>
                <a:lnTo>
                  <a:pt x="700" y="963"/>
                </a:lnTo>
                <a:lnTo>
                  <a:pt x="709" y="884"/>
                </a:lnTo>
                <a:lnTo>
                  <a:pt x="724" y="806"/>
                </a:lnTo>
                <a:lnTo>
                  <a:pt x="745" y="730"/>
                </a:lnTo>
                <a:lnTo>
                  <a:pt x="771" y="657"/>
                </a:lnTo>
                <a:lnTo>
                  <a:pt x="803" y="586"/>
                </a:lnTo>
                <a:lnTo>
                  <a:pt x="839" y="518"/>
                </a:lnTo>
                <a:lnTo>
                  <a:pt x="880" y="454"/>
                </a:lnTo>
                <a:lnTo>
                  <a:pt x="926" y="391"/>
                </a:lnTo>
                <a:lnTo>
                  <a:pt x="975" y="334"/>
                </a:lnTo>
                <a:lnTo>
                  <a:pt x="1030" y="280"/>
                </a:lnTo>
                <a:lnTo>
                  <a:pt x="1087" y="230"/>
                </a:lnTo>
                <a:lnTo>
                  <a:pt x="1149" y="184"/>
                </a:lnTo>
                <a:lnTo>
                  <a:pt x="1214" y="143"/>
                </a:lnTo>
                <a:lnTo>
                  <a:pt x="1282" y="107"/>
                </a:lnTo>
                <a:lnTo>
                  <a:pt x="1353" y="75"/>
                </a:lnTo>
                <a:lnTo>
                  <a:pt x="1426" y="49"/>
                </a:lnTo>
                <a:lnTo>
                  <a:pt x="1502" y="28"/>
                </a:lnTo>
                <a:lnTo>
                  <a:pt x="1580" y="13"/>
                </a:lnTo>
                <a:lnTo>
                  <a:pt x="1659" y="3"/>
                </a:lnTo>
                <a:lnTo>
                  <a:pt x="1742" y="0"/>
                </a:lnTo>
                <a:lnTo>
                  <a:pt x="1823" y="3"/>
                </a:lnTo>
                <a:lnTo>
                  <a:pt x="1902" y="13"/>
                </a:lnTo>
                <a:lnTo>
                  <a:pt x="1980" y="28"/>
                </a:lnTo>
                <a:lnTo>
                  <a:pt x="2056" y="49"/>
                </a:lnTo>
                <a:lnTo>
                  <a:pt x="2129" y="75"/>
                </a:lnTo>
                <a:lnTo>
                  <a:pt x="2200" y="107"/>
                </a:lnTo>
                <a:lnTo>
                  <a:pt x="2268" y="143"/>
                </a:lnTo>
                <a:lnTo>
                  <a:pt x="2333" y="184"/>
                </a:lnTo>
                <a:lnTo>
                  <a:pt x="2395" y="230"/>
                </a:lnTo>
                <a:lnTo>
                  <a:pt x="2453" y="280"/>
                </a:lnTo>
                <a:lnTo>
                  <a:pt x="2507" y="334"/>
                </a:lnTo>
                <a:lnTo>
                  <a:pt x="2556" y="391"/>
                </a:lnTo>
                <a:lnTo>
                  <a:pt x="2602" y="454"/>
                </a:lnTo>
                <a:lnTo>
                  <a:pt x="2643" y="518"/>
                </a:lnTo>
                <a:lnTo>
                  <a:pt x="2680" y="586"/>
                </a:lnTo>
                <a:lnTo>
                  <a:pt x="2711" y="657"/>
                </a:lnTo>
                <a:lnTo>
                  <a:pt x="2737" y="730"/>
                </a:lnTo>
                <a:lnTo>
                  <a:pt x="2758" y="806"/>
                </a:lnTo>
                <a:lnTo>
                  <a:pt x="2773" y="884"/>
                </a:lnTo>
                <a:lnTo>
                  <a:pt x="2782" y="963"/>
                </a:lnTo>
                <a:lnTo>
                  <a:pt x="2786" y="1046"/>
                </a:lnTo>
                <a:lnTo>
                  <a:pt x="2782" y="1129"/>
                </a:lnTo>
                <a:lnTo>
                  <a:pt x="2773" y="1211"/>
                </a:lnTo>
                <a:lnTo>
                  <a:pt x="2757" y="1290"/>
                </a:lnTo>
                <a:lnTo>
                  <a:pt x="2735" y="1367"/>
                </a:lnTo>
                <a:lnTo>
                  <a:pt x="2707" y="1442"/>
                </a:lnTo>
                <a:lnTo>
                  <a:pt x="2675" y="1514"/>
                </a:lnTo>
                <a:lnTo>
                  <a:pt x="2638" y="1583"/>
                </a:lnTo>
                <a:lnTo>
                  <a:pt x="2594" y="1648"/>
                </a:lnTo>
                <a:lnTo>
                  <a:pt x="2547" y="1710"/>
                </a:lnTo>
                <a:lnTo>
                  <a:pt x="2633" y="1758"/>
                </a:lnTo>
                <a:lnTo>
                  <a:pt x="2716" y="1811"/>
                </a:lnTo>
                <a:lnTo>
                  <a:pt x="2796" y="1869"/>
                </a:lnTo>
                <a:lnTo>
                  <a:pt x="2872" y="1930"/>
                </a:lnTo>
                <a:lnTo>
                  <a:pt x="2945" y="1996"/>
                </a:lnTo>
                <a:lnTo>
                  <a:pt x="3014" y="2066"/>
                </a:lnTo>
                <a:lnTo>
                  <a:pt x="3079" y="2140"/>
                </a:lnTo>
                <a:lnTo>
                  <a:pt x="3140" y="2216"/>
                </a:lnTo>
                <a:lnTo>
                  <a:pt x="3197" y="2297"/>
                </a:lnTo>
                <a:lnTo>
                  <a:pt x="3249" y="2381"/>
                </a:lnTo>
                <a:lnTo>
                  <a:pt x="3295" y="2467"/>
                </a:lnTo>
                <a:lnTo>
                  <a:pt x="3337" y="2557"/>
                </a:lnTo>
                <a:lnTo>
                  <a:pt x="3375" y="2649"/>
                </a:lnTo>
                <a:lnTo>
                  <a:pt x="3407" y="2744"/>
                </a:lnTo>
                <a:lnTo>
                  <a:pt x="3433" y="2841"/>
                </a:lnTo>
                <a:lnTo>
                  <a:pt x="3455" y="2941"/>
                </a:lnTo>
                <a:lnTo>
                  <a:pt x="3469" y="3042"/>
                </a:lnTo>
                <a:lnTo>
                  <a:pt x="3479" y="3146"/>
                </a:lnTo>
                <a:lnTo>
                  <a:pt x="3482" y="3250"/>
                </a:lnTo>
                <a:lnTo>
                  <a:pt x="3470" y="3250"/>
                </a:lnTo>
                <a:lnTo>
                  <a:pt x="3477" y="3269"/>
                </a:lnTo>
                <a:lnTo>
                  <a:pt x="3481" y="3289"/>
                </a:lnTo>
                <a:lnTo>
                  <a:pt x="3482" y="3309"/>
                </a:lnTo>
                <a:close/>
                <a:moveTo>
                  <a:pt x="1742" y="349"/>
                </a:moveTo>
                <a:lnTo>
                  <a:pt x="1674" y="352"/>
                </a:lnTo>
                <a:lnTo>
                  <a:pt x="1608" y="362"/>
                </a:lnTo>
                <a:lnTo>
                  <a:pt x="1546" y="377"/>
                </a:lnTo>
                <a:lnTo>
                  <a:pt x="1485" y="398"/>
                </a:lnTo>
                <a:lnTo>
                  <a:pt x="1427" y="423"/>
                </a:lnTo>
                <a:lnTo>
                  <a:pt x="1372" y="455"/>
                </a:lnTo>
                <a:lnTo>
                  <a:pt x="1320" y="491"/>
                </a:lnTo>
                <a:lnTo>
                  <a:pt x="1271" y="531"/>
                </a:lnTo>
                <a:lnTo>
                  <a:pt x="1227" y="575"/>
                </a:lnTo>
                <a:lnTo>
                  <a:pt x="1187" y="624"/>
                </a:lnTo>
                <a:lnTo>
                  <a:pt x="1151" y="676"/>
                </a:lnTo>
                <a:lnTo>
                  <a:pt x="1119" y="731"/>
                </a:lnTo>
                <a:lnTo>
                  <a:pt x="1094" y="789"/>
                </a:lnTo>
                <a:lnTo>
                  <a:pt x="1073" y="850"/>
                </a:lnTo>
                <a:lnTo>
                  <a:pt x="1057" y="912"/>
                </a:lnTo>
                <a:lnTo>
                  <a:pt x="1048" y="978"/>
                </a:lnTo>
                <a:lnTo>
                  <a:pt x="1045" y="1046"/>
                </a:lnTo>
                <a:lnTo>
                  <a:pt x="1048" y="1112"/>
                </a:lnTo>
                <a:lnTo>
                  <a:pt x="1057" y="1178"/>
                </a:lnTo>
                <a:lnTo>
                  <a:pt x="1073" y="1241"/>
                </a:lnTo>
                <a:lnTo>
                  <a:pt x="1094" y="1301"/>
                </a:lnTo>
                <a:lnTo>
                  <a:pt x="1119" y="1360"/>
                </a:lnTo>
                <a:lnTo>
                  <a:pt x="1151" y="1415"/>
                </a:lnTo>
                <a:lnTo>
                  <a:pt x="1187" y="1466"/>
                </a:lnTo>
                <a:lnTo>
                  <a:pt x="1227" y="1515"/>
                </a:lnTo>
                <a:lnTo>
                  <a:pt x="1271" y="1559"/>
                </a:lnTo>
                <a:lnTo>
                  <a:pt x="1320" y="1599"/>
                </a:lnTo>
                <a:lnTo>
                  <a:pt x="1372" y="1635"/>
                </a:lnTo>
                <a:lnTo>
                  <a:pt x="1427" y="1667"/>
                </a:lnTo>
                <a:lnTo>
                  <a:pt x="1485" y="1694"/>
                </a:lnTo>
                <a:lnTo>
                  <a:pt x="1546" y="1714"/>
                </a:lnTo>
                <a:lnTo>
                  <a:pt x="1608" y="1729"/>
                </a:lnTo>
                <a:lnTo>
                  <a:pt x="1674" y="1738"/>
                </a:lnTo>
                <a:lnTo>
                  <a:pt x="1742" y="1742"/>
                </a:lnTo>
                <a:lnTo>
                  <a:pt x="1808" y="1738"/>
                </a:lnTo>
                <a:lnTo>
                  <a:pt x="1874" y="1729"/>
                </a:lnTo>
                <a:lnTo>
                  <a:pt x="1937" y="1714"/>
                </a:lnTo>
                <a:lnTo>
                  <a:pt x="1997" y="1694"/>
                </a:lnTo>
                <a:lnTo>
                  <a:pt x="2055" y="1667"/>
                </a:lnTo>
                <a:lnTo>
                  <a:pt x="2110" y="1635"/>
                </a:lnTo>
                <a:lnTo>
                  <a:pt x="2162" y="1599"/>
                </a:lnTo>
                <a:lnTo>
                  <a:pt x="2211" y="1559"/>
                </a:lnTo>
                <a:lnTo>
                  <a:pt x="2255" y="1515"/>
                </a:lnTo>
                <a:lnTo>
                  <a:pt x="2295" y="1466"/>
                </a:lnTo>
                <a:lnTo>
                  <a:pt x="2331" y="1415"/>
                </a:lnTo>
                <a:lnTo>
                  <a:pt x="2363" y="1360"/>
                </a:lnTo>
                <a:lnTo>
                  <a:pt x="2389" y="1301"/>
                </a:lnTo>
                <a:lnTo>
                  <a:pt x="2409" y="1241"/>
                </a:lnTo>
                <a:lnTo>
                  <a:pt x="2425" y="1178"/>
                </a:lnTo>
                <a:lnTo>
                  <a:pt x="2435" y="1112"/>
                </a:lnTo>
                <a:lnTo>
                  <a:pt x="2438" y="1046"/>
                </a:lnTo>
                <a:lnTo>
                  <a:pt x="2435" y="978"/>
                </a:lnTo>
                <a:lnTo>
                  <a:pt x="2425" y="912"/>
                </a:lnTo>
                <a:lnTo>
                  <a:pt x="2409" y="850"/>
                </a:lnTo>
                <a:lnTo>
                  <a:pt x="2389" y="789"/>
                </a:lnTo>
                <a:lnTo>
                  <a:pt x="2363" y="731"/>
                </a:lnTo>
                <a:lnTo>
                  <a:pt x="2331" y="676"/>
                </a:lnTo>
                <a:lnTo>
                  <a:pt x="2295" y="624"/>
                </a:lnTo>
                <a:lnTo>
                  <a:pt x="2255" y="575"/>
                </a:lnTo>
                <a:lnTo>
                  <a:pt x="2211" y="531"/>
                </a:lnTo>
                <a:lnTo>
                  <a:pt x="2162" y="491"/>
                </a:lnTo>
                <a:lnTo>
                  <a:pt x="2110" y="455"/>
                </a:lnTo>
                <a:lnTo>
                  <a:pt x="2055" y="423"/>
                </a:lnTo>
                <a:lnTo>
                  <a:pt x="1997" y="398"/>
                </a:lnTo>
                <a:lnTo>
                  <a:pt x="1937" y="377"/>
                </a:lnTo>
                <a:lnTo>
                  <a:pt x="1874" y="362"/>
                </a:lnTo>
                <a:lnTo>
                  <a:pt x="1808" y="352"/>
                </a:lnTo>
                <a:lnTo>
                  <a:pt x="1742" y="34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10650" y="3154680"/>
            <a:ext cx="1125855" cy="852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40165" y="313944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DB</a:t>
            </a:r>
            <a:endParaRPr lang="en-US" altLang="zh-CN" b="1"/>
          </a:p>
        </p:txBody>
      </p:sp>
      <p:sp>
        <p:nvSpPr>
          <p:cNvPr id="25" name="文本框 24"/>
          <p:cNvSpPr txBox="1"/>
          <p:nvPr/>
        </p:nvSpPr>
        <p:spPr>
          <a:xfrm>
            <a:off x="3534410" y="3560445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Stage 1</a:t>
            </a:r>
            <a:endParaRPr lang="en-US" altLang="zh-CN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93,&quot;width&quot;:6755}"/>
</p:tagLst>
</file>

<file path=ppt/theme/theme1.xml><?xml version="1.0" encoding="utf-8"?>
<a:theme xmlns:a="http://schemas.openxmlformats.org/drawingml/2006/main" name="week3-k8s-网络通信及应用示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Week1-调研</Template>
  <TotalTime>0</TotalTime>
  <Words>4296</Words>
  <Application>WPS 演示</Application>
  <PresentationFormat>宽屏</PresentationFormat>
  <Paragraphs>408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等线</vt:lpstr>
      <vt:lpstr>微软雅黑</vt:lpstr>
      <vt:lpstr>Arial Unicode MS</vt:lpstr>
      <vt:lpstr>等线 Light</vt:lpstr>
      <vt:lpstr>Calibri</vt:lpstr>
      <vt:lpstr>Wingdings</vt:lpstr>
      <vt:lpstr>week3-k8s-网络通信及应用示例</vt:lpstr>
      <vt:lpstr>Serverless Computing Applications and Characteristics</vt:lpstr>
      <vt:lpstr>Serverless Computing</vt:lpstr>
      <vt:lpstr>Serverless Computing</vt:lpstr>
      <vt:lpstr>Stateless vs Stateful Serverless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An Instance: Square(Increment(int: x))</vt:lpstr>
      <vt:lpstr>Stateless vs Stateful Serverless</vt:lpstr>
      <vt:lpstr>Serverless Applications</vt:lpstr>
      <vt:lpstr>Serverless Applications</vt:lpstr>
      <vt:lpstr>Serverless Applications</vt:lpstr>
      <vt:lpstr>Serverless Applications</vt:lpstr>
      <vt:lpstr>Serverless Computing Characteristics</vt:lpstr>
      <vt:lpstr>Serverless Computing Characteristics</vt:lpstr>
      <vt:lpstr>下一步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Redis相关工作warmup</dc:title>
  <dc:creator>Wang Qianli</dc:creator>
  <cp:lastModifiedBy>青年</cp:lastModifiedBy>
  <cp:revision>193</cp:revision>
  <dcterms:created xsi:type="dcterms:W3CDTF">2021-11-05T01:41:00Z</dcterms:created>
  <dcterms:modified xsi:type="dcterms:W3CDTF">2021-12-22T03:16:24Z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99B5DF93C12B4A759FD5DB34BE5299BA</vt:lpwstr>
  </property>
  <property fmtid="{D5CDD505-2E9C-101B-9397-08002B2CF9AE}" pid="3" name="KSOProductBuildVer">
    <vt:lpwstr>2052-11.1.0.11115</vt:lpwstr>
  </property>
</Properties>
</file>