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04" r:id="rId3"/>
    <p:sldId id="480" r:id="rId5"/>
    <p:sldId id="500" r:id="rId6"/>
    <p:sldId id="501" r:id="rId7"/>
    <p:sldId id="502" r:id="rId8"/>
    <p:sldId id="503" r:id="rId9"/>
    <p:sldId id="511" r:id="rId10"/>
    <p:sldId id="514" r:id="rId11"/>
    <p:sldId id="40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选用一个简单的复合函数</a:t>
            </a:r>
            <a:r>
              <a:rPr lang="zh-CN" altLang="en-US" i="1">
                <a:sym typeface="+mn-ea"/>
              </a:rPr>
              <a:t>square(increment(x: int))</a:t>
            </a:r>
            <a:r>
              <a:rPr lang="zh-CN" altLang="en-US"/>
              <a:t>来测试时延，该函数的计算开销可以忽略不计，因此该时延可以看作是传输</a:t>
            </a:r>
            <a:r>
              <a:rPr lang="zh-CN" altLang="en-US"/>
              <a:t>时延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该图纵轴表示执行</a:t>
            </a:r>
            <a:r>
              <a:rPr lang="en-US" altLang="zh-CN"/>
              <a:t>1000</a:t>
            </a:r>
            <a:r>
              <a:rPr lang="zh-CN" altLang="en-US"/>
              <a:t>次该函数的执行时延，横坐标表示不同的系统。其中</a:t>
            </a:r>
            <a:r>
              <a:rPr lang="en-US" altLang="zh-CN"/>
              <a:t>cloudburst</a:t>
            </a:r>
            <a:r>
              <a:rPr lang="zh-CN" altLang="en-US"/>
              <a:t>是利用分布式缓存实现的系统、</a:t>
            </a:r>
            <a:r>
              <a:rPr lang="en-US" altLang="zh-CN">
                <a:sym typeface="+mn-ea"/>
              </a:rPr>
              <a:t>λ</a:t>
            </a:r>
            <a:r>
              <a:rPr lang="zh-CN" altLang="en-US">
                <a:sym typeface="+mn-ea"/>
              </a:rPr>
              <a:t>是亚马逊</a:t>
            </a:r>
            <a:r>
              <a:rPr lang="en-US" altLang="zh-CN">
                <a:sym typeface="+mn-ea"/>
              </a:rPr>
              <a:t>lambda</a:t>
            </a:r>
            <a:r>
              <a:rPr lang="zh-CN" altLang="en-US">
                <a:sym typeface="+mn-ea"/>
              </a:rPr>
              <a:t>直接将结果返回给用户，不</a:t>
            </a:r>
            <a:r>
              <a:rPr lang="zh-CN" altLang="en-US">
                <a:sym typeface="+mn-ea"/>
              </a:rPr>
              <a:t>写入后端数据库、</a:t>
            </a:r>
            <a:r>
              <a:rPr lang="en-US" altLang="zh-CN"/>
              <a:t>λ+S3</a:t>
            </a:r>
            <a:r>
              <a:rPr lang="zh-CN" altLang="en-US"/>
              <a:t>是亚马逊</a:t>
            </a:r>
            <a:r>
              <a:rPr lang="en-US" altLang="zh-CN"/>
              <a:t>lambda+S3</a:t>
            </a:r>
            <a:r>
              <a:rPr lang="zh-CN" altLang="en-US"/>
              <a:t>对象存储、</a:t>
            </a:r>
            <a:r>
              <a:rPr lang="en-US" altLang="zh-CN">
                <a:sym typeface="+mn-ea"/>
              </a:rPr>
              <a:t>λ+Dynamo</a:t>
            </a:r>
            <a:r>
              <a:rPr lang="zh-CN" altLang="en-US">
                <a:sym typeface="+mn-ea"/>
              </a:rPr>
              <a:t>是亚马逊</a:t>
            </a:r>
            <a:r>
              <a:rPr lang="en-US" altLang="zh-CN">
                <a:sym typeface="+mn-ea"/>
              </a:rPr>
              <a:t>lambda+Dynamo kv</a:t>
            </a:r>
            <a:r>
              <a:rPr lang="zh-CN" altLang="en-US">
                <a:sym typeface="+mn-ea"/>
              </a:rPr>
              <a:t>存储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tags" Target="../tags/tag2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2045335"/>
            <a:ext cx="10092905" cy="2387600"/>
          </a:xfrm>
        </p:spPr>
        <p:txBody>
          <a:bodyPr/>
          <a:lstStyle/>
          <a:p>
            <a:r>
              <a:rPr lang="en-US" dirty="0">
                <a:sym typeface="+mn-ea"/>
              </a:rPr>
              <a:t>Serverless </a:t>
            </a:r>
            <a:r>
              <a:rPr lang="en-US" dirty="0"/>
              <a:t>Data Analytics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21275" y="4924425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2022.1.18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Background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1245850" cy="4796790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Serverless = FaaS + BaaS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  <a:cs typeface="+mn-lt"/>
              </a:rPr>
              <a:t> Stateless application</a:t>
            </a:r>
            <a:r>
              <a:rPr lang="zh-CN" altLang="en-US">
                <a:solidFill>
                  <a:schemeClr val="tx1"/>
                </a:solidFill>
                <a:uFillTx/>
                <a:latin typeface="+mn-lt"/>
                <a:ea typeface="+mn-lt"/>
                <a:cs typeface="+mn-lt"/>
              </a:rPr>
              <a:t>：</a:t>
            </a:r>
            <a:r>
              <a:rPr lang="en-US" altLang="zh-CN">
                <a:uFillTx/>
                <a:latin typeface="+mn-lt"/>
                <a:ea typeface="+mn-lt"/>
                <a:cs typeface="+mn-lt"/>
                <a:sym typeface="+mn-ea"/>
              </a:rPr>
              <a:t>W</a:t>
            </a:r>
            <a:r>
              <a:rPr lang="zh-CN" altLang="en-US">
                <a:uFillTx/>
                <a:latin typeface="+mn-lt"/>
                <a:ea typeface="+mn-lt"/>
                <a:cs typeface="+mn-lt"/>
                <a:sym typeface="+mn-ea"/>
              </a:rPr>
              <a:t>eb microservices 、IoT applications</a:t>
            </a:r>
            <a:endParaRPr lang="zh-CN" altLang="en-US">
              <a:uFillTx/>
              <a:latin typeface="+mn-lt"/>
              <a:ea typeface="+mn-lt"/>
              <a:cs typeface="+mn-lt"/>
              <a:sym typeface="+mn-ea"/>
            </a:endParaRPr>
          </a:p>
          <a:p>
            <a:pPr lvl="2"/>
            <a:r>
              <a:rPr>
                <a:uFillTx/>
                <a:latin typeface="+mn-lt"/>
                <a:ea typeface="+mn-lt"/>
                <a:cs typeface="+mn-lt"/>
                <a:sym typeface="+mn-ea"/>
              </a:rPr>
              <a:t>per request consists of a single function</a:t>
            </a:r>
            <a:endParaRPr>
              <a:uFillTx/>
              <a:latin typeface="+mn-lt"/>
              <a:ea typeface="+mn-lt"/>
              <a:cs typeface="+mn-lt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  <a:cs typeface="+mn-lt"/>
              </a:rPr>
              <a:t> Stateful application</a:t>
            </a:r>
            <a:r>
              <a:rPr lang="zh-CN" altLang="en-US">
                <a:solidFill>
                  <a:schemeClr val="tx1"/>
                </a:solidFill>
                <a:uFillTx/>
                <a:latin typeface="+mn-lt"/>
                <a:ea typeface="+mn-lt"/>
                <a:cs typeface="+mn-lt"/>
              </a:rPr>
              <a:t>：</a:t>
            </a:r>
            <a:r>
              <a:rPr lang="zh-CN" altLang="en-US">
                <a:uFillTx/>
                <a:latin typeface="+mn-lt"/>
                <a:ea typeface="+mn-lt"/>
                <a:cs typeface="+mn-lt"/>
                <a:sym typeface="+mn-ea"/>
              </a:rPr>
              <a:t>MapReduce Sort、</a:t>
            </a:r>
            <a:r>
              <a:rPr lang="en-US" altLang="zh-CN">
                <a:uFillTx/>
                <a:latin typeface="+mn-lt"/>
                <a:ea typeface="+mn-lt"/>
                <a:cs typeface="+mn-lt"/>
                <a:sym typeface="+mn-ea"/>
              </a:rPr>
              <a:t>Q</a:t>
            </a:r>
            <a:r>
              <a:rPr lang="zh-CN" altLang="en-US">
                <a:uFillTx/>
                <a:latin typeface="+mn-lt"/>
                <a:ea typeface="+mn-lt"/>
                <a:cs typeface="+mn-lt"/>
                <a:sym typeface="+mn-ea"/>
              </a:rPr>
              <a:t>uery processing</a:t>
            </a:r>
            <a:endParaRPr lang="zh-CN" altLang="en-US">
              <a:uFillTx/>
              <a:latin typeface="+mn-lt"/>
              <a:ea typeface="+mn-lt"/>
              <a:cs typeface="+mn-lt"/>
              <a:sym typeface="+mn-ea"/>
            </a:endParaRPr>
          </a:p>
          <a:p>
            <a:pPr lvl="2"/>
            <a:r>
              <a:rPr lang="en-US" altLang="zh-CN">
                <a:uFillTx/>
                <a:latin typeface="+mn-lt"/>
                <a:ea typeface="+mn-lt"/>
                <a:cs typeface="+mn-lt"/>
                <a:sym typeface="+mn-ea"/>
              </a:rPr>
              <a:t>require sharing of </a:t>
            </a:r>
            <a:r>
              <a:rPr lang="zh-CN" altLang="en-US">
                <a:uFillTx/>
                <a:latin typeface="+mn-lt"/>
                <a:ea typeface="+mn-lt"/>
                <a:cs typeface="+mn-lt"/>
                <a:sym typeface="+mn-ea"/>
              </a:rPr>
              <a:t>state and data across stages of tasks</a:t>
            </a:r>
            <a:endParaRPr lang="zh-CN" altLang="en-US" sz="2200">
              <a:uFillTx/>
              <a:latin typeface="+mn-lt"/>
              <a:ea typeface="+mn-lt"/>
              <a:cs typeface="+mn-lt"/>
              <a:sym typeface="+mn-ea"/>
            </a:endParaRPr>
          </a:p>
          <a:p>
            <a:pPr lvl="1"/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1120" y="4475480"/>
            <a:ext cx="1835785" cy="1450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3" idx="1"/>
          </p:cNvCxnSpPr>
          <p:nvPr/>
        </p:nvCxnSpPr>
        <p:spPr>
          <a:xfrm>
            <a:off x="3038475" y="5211445"/>
            <a:ext cx="887730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109470" y="4855210"/>
            <a:ext cx="93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881120" y="4475480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sandbox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078605" y="4843780"/>
            <a:ext cx="1430655" cy="9417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05605" y="4992370"/>
            <a:ext cx="1186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stateless</a:t>
            </a:r>
            <a:endParaRPr lang="en-US" altLang="zh-CN"/>
          </a:p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812030" y="6424295"/>
            <a:ext cx="3458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Serverless computing model</a:t>
            </a:r>
            <a:r>
              <a:rPr lang="en-US" altLang="zh-CN" sz="2000"/>
              <a:t>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914005" y="4496435"/>
            <a:ext cx="1835785" cy="1450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058150" y="4626610"/>
            <a:ext cx="1546225" cy="3841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058150" y="5140960"/>
            <a:ext cx="1545590" cy="3841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01000" y="4634865"/>
            <a:ext cx="1662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object </a:t>
            </a:r>
            <a:r>
              <a:rPr lang="en-US" altLang="zh-CN"/>
              <a:t>storage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117205" y="5156835"/>
            <a:ext cx="1427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KV </a:t>
            </a:r>
            <a:r>
              <a:rPr lang="en-US" altLang="zh-CN"/>
              <a:t>database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585835" y="5525135"/>
            <a:ext cx="490220" cy="375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000" b="1"/>
              <a:t>.....</a:t>
            </a:r>
            <a:endParaRPr lang="en-US" altLang="zh-CN" sz="2000" b="1"/>
          </a:p>
        </p:txBody>
      </p:sp>
      <p:sp>
        <p:nvSpPr>
          <p:cNvPr id="17" name="文本框 16"/>
          <p:cNvSpPr txBox="1"/>
          <p:nvPr/>
        </p:nvSpPr>
        <p:spPr>
          <a:xfrm>
            <a:off x="4435475" y="6055995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FaaS</a:t>
            </a:r>
            <a:endParaRPr lang="en-US" altLang="zh-CN" b="1"/>
          </a:p>
        </p:txBody>
      </p:sp>
      <p:sp>
        <p:nvSpPr>
          <p:cNvPr id="18" name="文本框 17"/>
          <p:cNvSpPr txBox="1"/>
          <p:nvPr/>
        </p:nvSpPr>
        <p:spPr>
          <a:xfrm>
            <a:off x="8585835" y="6055360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BaaS</a:t>
            </a:r>
            <a:endParaRPr lang="en-US" altLang="zh-CN" b="1"/>
          </a:p>
        </p:txBody>
      </p:sp>
      <p:sp>
        <p:nvSpPr>
          <p:cNvPr id="19" name="单圆角矩形 18"/>
          <p:cNvSpPr/>
          <p:nvPr/>
        </p:nvSpPr>
        <p:spPr>
          <a:xfrm>
            <a:off x="3043555" y="3874770"/>
            <a:ext cx="6995160" cy="2549525"/>
          </a:xfrm>
          <a:prstGeom prst="round1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36265" y="3977005"/>
            <a:ext cx="1299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Serverless</a:t>
            </a:r>
            <a:endParaRPr lang="en-US" altLang="zh-CN" b="1"/>
          </a:p>
        </p:txBody>
      </p:sp>
      <p:sp>
        <p:nvSpPr>
          <p:cNvPr id="21" name="左右箭头 20"/>
          <p:cNvSpPr/>
          <p:nvPr/>
        </p:nvSpPr>
        <p:spPr>
          <a:xfrm>
            <a:off x="5730240" y="5027930"/>
            <a:ext cx="2165350" cy="497205"/>
          </a:xfrm>
          <a:prstGeom prst="leftRightArrow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76315" y="5092700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</a:t>
            </a:r>
            <a:r>
              <a:rPr lang="zh-CN" altLang="en-US"/>
              <a:t>、</a:t>
            </a:r>
            <a:r>
              <a:rPr lang="en-US" altLang="zh-CN"/>
              <a:t>state....</a:t>
            </a:r>
            <a:endParaRPr lang="en-US" altLang="zh-CN"/>
          </a:p>
        </p:txBody>
      </p:sp>
      <p:sp>
        <p:nvSpPr>
          <p:cNvPr id="23" name="同侧圆角矩形 22"/>
          <p:cNvSpPr/>
          <p:nvPr/>
        </p:nvSpPr>
        <p:spPr>
          <a:xfrm rot="5400000">
            <a:off x="2609850" y="5064125"/>
            <a:ext cx="1149985" cy="29337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978660" y="5210810"/>
            <a:ext cx="1064895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86405" y="4676140"/>
            <a:ext cx="398145" cy="1379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400"/>
              <a:t>API Gateway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Background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1245850" cy="4796790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中间数据数据量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没有找到直接数据，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后续测试。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对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MapReduce sort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应用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粗略估算：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20GB input data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0.25GB worker(function) mem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，则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mapper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reducer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各有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20/0.25=80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个，则中间数据共产生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80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=6400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份，数据量为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6400 x 0.25=1600GB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，是输入数据的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80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倍。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中间数据传输时延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(</a:t>
            </a:r>
            <a:r>
              <a:rPr lang="zh-CN" altLang="en-US" sz="2000">
                <a:solidFill>
                  <a:schemeClr val="tx1"/>
                </a:solidFill>
                <a:uFillTx/>
                <a:latin typeface="等线" panose="02010600030101010101" charset="-122"/>
              </a:rPr>
              <a:t>对下图的详细描述见备注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)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260850" y="4268470"/>
            <a:ext cx="3733800" cy="2125345"/>
            <a:chOff x="6204" y="4482"/>
            <a:chExt cx="7778" cy="4751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04" y="4482"/>
              <a:ext cx="7644" cy="4668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13406" y="8697"/>
              <a:ext cx="577" cy="5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543175" y="6489700"/>
            <a:ext cx="7835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en-US" altLang="zh-CN" b="1"/>
              <a:t>L</a:t>
            </a:r>
            <a:r>
              <a:rPr lang="zh-CN" altLang="en-US" b="1"/>
              <a:t>atency</a:t>
            </a:r>
            <a:r>
              <a:rPr lang="en-US" altLang="zh-CN" b="1"/>
              <a:t> </a:t>
            </a:r>
            <a:r>
              <a:rPr lang="zh-CN" altLang="en-US" b="1"/>
              <a:t>for </a:t>
            </a:r>
            <a:r>
              <a:rPr lang="en-US" altLang="zh-CN" b="1"/>
              <a:t>1000 function composition</a:t>
            </a:r>
            <a:r>
              <a:rPr lang="en-US" altLang="zh-CN" b="1">
                <a:sym typeface="+mn-ea"/>
              </a:rPr>
              <a:t>[</a:t>
            </a:r>
            <a:r>
              <a:rPr lang="zh-CN" altLang="en-US" sz="1600" i="1">
                <a:sym typeface="+mn-ea"/>
              </a:rPr>
              <a:t>square(increment(x: int))</a:t>
            </a:r>
            <a:r>
              <a:rPr lang="en-US" altLang="zh-CN" b="1">
                <a:sym typeface="+mn-ea"/>
              </a:rPr>
              <a:t>]</a:t>
            </a:r>
            <a:r>
              <a:rPr lang="en-US" altLang="zh-CN" b="1"/>
              <a:t> requests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</a:t>
            </a:r>
            <a:r>
              <a:rPr lang="en-US" altLang="zh-CN"/>
              <a:t>isting Design:  Distributed 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2767"/>
            <a:ext cx="10515600" cy="4796737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esign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利用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VM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的本地存储实现一个分布式缓存系统，用以缓存热点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中间数据，从而降低与后端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KV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数据库的通信开销。</a:t>
            </a:r>
            <a:endParaRPr 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C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hallenge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Cache consis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tency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Cloudburst: Stateful Functions-as-a-Service VLDB’20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867660" y="2999740"/>
            <a:ext cx="6004560" cy="1451610"/>
            <a:chOff x="4493" y="7658"/>
            <a:chExt cx="11187" cy="2680"/>
          </a:xfrm>
        </p:grpSpPr>
        <p:sp>
          <p:nvSpPr>
            <p:cNvPr id="8" name="矩形 7"/>
            <p:cNvSpPr/>
            <p:nvPr/>
          </p:nvSpPr>
          <p:spPr>
            <a:xfrm>
              <a:off x="4525" y="7658"/>
              <a:ext cx="11155" cy="180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22" y="7768"/>
              <a:ext cx="2890" cy="1406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701" y="7768"/>
              <a:ext cx="2890" cy="140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80" y="7768"/>
              <a:ext cx="2890" cy="1406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4493" y="9683"/>
              <a:ext cx="11186" cy="6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173" y="9608"/>
              <a:ext cx="5948" cy="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</a:rPr>
                <a:t>AutoScaling Key-Vaule Store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6" name="上下箭头 15"/>
            <p:cNvSpPr/>
            <p:nvPr/>
          </p:nvSpPr>
          <p:spPr>
            <a:xfrm>
              <a:off x="7247" y="9174"/>
              <a:ext cx="336" cy="491"/>
            </a:xfrm>
            <a:prstGeom prst="upDownArrow">
              <a:avLst/>
            </a:prstGeom>
            <a:solidFill>
              <a:srgbClr val="7030A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上下箭头 16"/>
            <p:cNvSpPr/>
            <p:nvPr/>
          </p:nvSpPr>
          <p:spPr>
            <a:xfrm>
              <a:off x="10737" y="9174"/>
              <a:ext cx="336" cy="491"/>
            </a:xfrm>
            <a:prstGeom prst="upDownArrow">
              <a:avLst/>
            </a:prstGeom>
            <a:solidFill>
              <a:srgbClr val="7030A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上下箭头 17"/>
            <p:cNvSpPr/>
            <p:nvPr/>
          </p:nvSpPr>
          <p:spPr>
            <a:xfrm>
              <a:off x="14108" y="9183"/>
              <a:ext cx="336" cy="491"/>
            </a:xfrm>
            <a:prstGeom prst="upDownArrow">
              <a:avLst/>
            </a:prstGeom>
            <a:solidFill>
              <a:srgbClr val="7030A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Ex</a:t>
            </a:r>
            <a:r>
              <a:rPr lang="en-US" altLang="zh-CN"/>
              <a:t>isting Design:  Combines slow storage with fast storage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137150"/>
          </a:xfrm>
        </p:spPr>
        <p:txBody>
          <a:bodyPr>
            <a:normAutofit fontScale="90000" lnSpcReduction="1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Design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在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FaaS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端增加额外的快速存储（</a:t>
            </a:r>
            <a:r>
              <a:rPr lang="zh-CN" altLang="en-US" b="1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memory</a:t>
            </a:r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lvl="1" indent="0">
              <a:buNone/>
            </a:pPr>
            <a:r>
              <a:rPr lang="zh-CN" altLang="en-US" b="1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-based storage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）资源节点，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然后将任务划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分为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N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轮，每轮中间数据的传输通过快速存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储节点来完成，以此来降低与后端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的通信开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销，最后将所有轮的数据合并写入后端的对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象存储中。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Challenge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fast storage is much more expensive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1GB/h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data:  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2.344 cents in AWS ElastiCache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，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while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0.00319 cents in AWS S3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773X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）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Shuffling, Fast and Slow: Scalable Analytics on Serverless Infrastructure NSDI’19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6551930" y="1647825"/>
            <a:ext cx="4639933" cy="2820035"/>
            <a:chOff x="10334" y="2595"/>
            <a:chExt cx="6913" cy="4010"/>
          </a:xfrm>
        </p:grpSpPr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570" y="2902"/>
              <a:ext cx="1885" cy="873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9" y="4198"/>
              <a:ext cx="1886" cy="855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570" y="5476"/>
              <a:ext cx="1885" cy="873"/>
            </a:xfrm>
            <a:prstGeom prst="rect">
              <a:avLst/>
            </a:prstGeom>
          </p:spPr>
        </p:pic>
        <p:sp>
          <p:nvSpPr>
            <p:cNvPr id="59" name="上下箭头 58"/>
            <p:cNvSpPr/>
            <p:nvPr/>
          </p:nvSpPr>
          <p:spPr>
            <a:xfrm>
              <a:off x="11425" y="3814"/>
              <a:ext cx="176" cy="384"/>
            </a:xfrm>
            <a:prstGeom prst="upDownArrow">
              <a:avLst/>
            </a:prstGeom>
            <a:solidFill>
              <a:srgbClr val="7030A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上下箭头 59"/>
            <p:cNvSpPr/>
            <p:nvPr/>
          </p:nvSpPr>
          <p:spPr>
            <a:xfrm>
              <a:off x="11425" y="5100"/>
              <a:ext cx="176" cy="384"/>
            </a:xfrm>
            <a:prstGeom prst="upDownArrow">
              <a:avLst/>
            </a:prstGeom>
            <a:solidFill>
              <a:srgbClr val="7030A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单圆角矩形 60"/>
            <p:cNvSpPr/>
            <p:nvPr/>
          </p:nvSpPr>
          <p:spPr>
            <a:xfrm>
              <a:off x="10334" y="2595"/>
              <a:ext cx="2683" cy="4010"/>
            </a:xfrm>
            <a:prstGeom prst="round1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42" y="4202"/>
              <a:ext cx="1805" cy="810"/>
            </a:xfrm>
            <a:prstGeom prst="rect">
              <a:avLst/>
            </a:prstGeom>
          </p:spPr>
        </p:pic>
        <p:cxnSp>
          <p:nvCxnSpPr>
            <p:cNvPr id="64" name="曲线连接符 63"/>
            <p:cNvCxnSpPr>
              <a:stCxn id="56" idx="3"/>
              <a:endCxn id="61" idx="3"/>
            </p:cNvCxnSpPr>
            <p:nvPr/>
          </p:nvCxnSpPr>
          <p:spPr>
            <a:xfrm>
              <a:off x="12455" y="3339"/>
              <a:ext cx="562" cy="1261"/>
            </a:xfrm>
            <a:prstGeom prst="curvedConnector3">
              <a:avLst>
                <a:gd name="adj1" fmla="val 55871"/>
              </a:avLst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曲线连接符 64"/>
            <p:cNvCxnSpPr>
              <a:stCxn id="58" idx="3"/>
            </p:cNvCxnSpPr>
            <p:nvPr/>
          </p:nvCxnSpPr>
          <p:spPr>
            <a:xfrm flipV="1">
              <a:off x="12455" y="4624"/>
              <a:ext cx="546" cy="1289"/>
            </a:xfrm>
            <a:prstGeom prst="curvedConnector2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61" idx="3"/>
            </p:cNvCxnSpPr>
            <p:nvPr/>
          </p:nvCxnSpPr>
          <p:spPr>
            <a:xfrm>
              <a:off x="13017" y="4600"/>
              <a:ext cx="2425" cy="14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Ex</a:t>
            </a:r>
            <a:r>
              <a:rPr lang="en-US" altLang="zh-CN"/>
              <a:t>isting Design:  Hybrid data passing method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Design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根据用户提供的应用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DAG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和不同大小的输入，训练出输入规模到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DAG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参数的映射；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当新的输入到达时，根据训练模型确定每个函数的最佳位置以及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相邻函数间的最佳传输方式。</a:t>
            </a:r>
            <a:endParaRPr 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核心思想：根据函数并发度和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VM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网络带宽选择合适的数据传输方式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[3] Sonic: Application-aware Data Passing for Chained Serverless Applications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9220" y="4385945"/>
            <a:ext cx="1551305" cy="1287145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8" name="Freeform 91"/>
          <p:cNvSpPr>
            <a:spLocks noEditPoints="1"/>
          </p:cNvSpPr>
          <p:nvPr/>
        </p:nvSpPr>
        <p:spPr bwMode="auto">
          <a:xfrm>
            <a:off x="1442085" y="4874895"/>
            <a:ext cx="270510" cy="309880"/>
          </a:xfrm>
          <a:custGeom>
            <a:avLst/>
            <a:gdLst>
              <a:gd name="T0" fmla="*/ 3441 w 3482"/>
              <a:gd name="T1" fmla="*/ 3421 h 3483"/>
              <a:gd name="T2" fmla="*/ 3308 w 3482"/>
              <a:gd name="T3" fmla="*/ 3483 h 3483"/>
              <a:gd name="T4" fmla="*/ 3175 w 3482"/>
              <a:gd name="T5" fmla="*/ 3421 h 3483"/>
              <a:gd name="T6" fmla="*/ 3135 w 3482"/>
              <a:gd name="T7" fmla="*/ 3289 h 3483"/>
              <a:gd name="T8" fmla="*/ 3121 w 3482"/>
              <a:gd name="T9" fmla="*/ 3058 h 3483"/>
              <a:gd name="T10" fmla="*/ 2981 w 3482"/>
              <a:gd name="T11" fmla="*/ 2615 h 3483"/>
              <a:gd name="T12" fmla="*/ 2711 w 3482"/>
              <a:gd name="T13" fmla="*/ 2252 h 3483"/>
              <a:gd name="T14" fmla="*/ 2336 w 3482"/>
              <a:gd name="T15" fmla="*/ 1993 h 3483"/>
              <a:gd name="T16" fmla="*/ 1973 w 3482"/>
              <a:gd name="T17" fmla="*/ 2065 h 3483"/>
              <a:gd name="T18" fmla="*/ 1585 w 3482"/>
              <a:gd name="T19" fmla="*/ 2078 h 3483"/>
              <a:gd name="T20" fmla="*/ 1230 w 3482"/>
              <a:gd name="T21" fmla="*/ 1956 h 3483"/>
              <a:gd name="T22" fmla="*/ 839 w 3482"/>
              <a:gd name="T23" fmla="*/ 2190 h 3483"/>
              <a:gd name="T24" fmla="*/ 546 w 3482"/>
              <a:gd name="T25" fmla="*/ 2536 h 3483"/>
              <a:gd name="T26" fmla="*/ 377 w 3482"/>
              <a:gd name="T27" fmla="*/ 2965 h 3483"/>
              <a:gd name="T28" fmla="*/ 342 w 3482"/>
              <a:gd name="T29" fmla="*/ 3269 h 3483"/>
              <a:gd name="T30" fmla="*/ 324 w 3482"/>
              <a:gd name="T31" fmla="*/ 3396 h 3483"/>
              <a:gd name="T32" fmla="*/ 205 w 3482"/>
              <a:gd name="T33" fmla="*/ 3480 h 3483"/>
              <a:gd name="T34" fmla="*/ 62 w 3482"/>
              <a:gd name="T35" fmla="*/ 3442 h 3483"/>
              <a:gd name="T36" fmla="*/ 0 w 3482"/>
              <a:gd name="T37" fmla="*/ 3309 h 3483"/>
              <a:gd name="T38" fmla="*/ 3 w 3482"/>
              <a:gd name="T39" fmla="*/ 3146 h 3483"/>
              <a:gd name="T40" fmla="*/ 108 w 3482"/>
              <a:gd name="T41" fmla="*/ 2649 h 3483"/>
              <a:gd name="T42" fmla="*/ 342 w 3482"/>
              <a:gd name="T43" fmla="*/ 2216 h 3483"/>
              <a:gd name="T44" fmla="*/ 686 w 3482"/>
              <a:gd name="T45" fmla="*/ 1869 h 3483"/>
              <a:gd name="T46" fmla="*/ 845 w 3482"/>
              <a:gd name="T47" fmla="*/ 1583 h 3483"/>
              <a:gd name="T48" fmla="*/ 709 w 3482"/>
              <a:gd name="T49" fmla="*/ 1211 h 3483"/>
              <a:gd name="T50" fmla="*/ 724 w 3482"/>
              <a:gd name="T51" fmla="*/ 806 h 3483"/>
              <a:gd name="T52" fmla="*/ 880 w 3482"/>
              <a:gd name="T53" fmla="*/ 454 h 3483"/>
              <a:gd name="T54" fmla="*/ 1149 w 3482"/>
              <a:gd name="T55" fmla="*/ 184 h 3483"/>
              <a:gd name="T56" fmla="*/ 1502 w 3482"/>
              <a:gd name="T57" fmla="*/ 28 h 3483"/>
              <a:gd name="T58" fmla="*/ 1902 w 3482"/>
              <a:gd name="T59" fmla="*/ 13 h 3483"/>
              <a:gd name="T60" fmla="*/ 2268 w 3482"/>
              <a:gd name="T61" fmla="*/ 143 h 3483"/>
              <a:gd name="T62" fmla="*/ 2556 w 3482"/>
              <a:gd name="T63" fmla="*/ 391 h 3483"/>
              <a:gd name="T64" fmla="*/ 2737 w 3482"/>
              <a:gd name="T65" fmla="*/ 730 h 3483"/>
              <a:gd name="T66" fmla="*/ 2782 w 3482"/>
              <a:gd name="T67" fmla="*/ 1129 h 3483"/>
              <a:gd name="T68" fmla="*/ 2675 w 3482"/>
              <a:gd name="T69" fmla="*/ 1514 h 3483"/>
              <a:gd name="T70" fmla="*/ 2716 w 3482"/>
              <a:gd name="T71" fmla="*/ 1811 h 3483"/>
              <a:gd name="T72" fmla="*/ 3079 w 3482"/>
              <a:gd name="T73" fmla="*/ 2140 h 3483"/>
              <a:gd name="T74" fmla="*/ 3337 w 3482"/>
              <a:gd name="T75" fmla="*/ 2557 h 3483"/>
              <a:gd name="T76" fmla="*/ 3469 w 3482"/>
              <a:gd name="T77" fmla="*/ 3042 h 3483"/>
              <a:gd name="T78" fmla="*/ 3481 w 3482"/>
              <a:gd name="T79" fmla="*/ 3289 h 3483"/>
              <a:gd name="T80" fmla="*/ 1546 w 3482"/>
              <a:gd name="T81" fmla="*/ 377 h 3483"/>
              <a:gd name="T82" fmla="*/ 1271 w 3482"/>
              <a:gd name="T83" fmla="*/ 531 h 3483"/>
              <a:gd name="T84" fmla="*/ 1094 w 3482"/>
              <a:gd name="T85" fmla="*/ 789 h 3483"/>
              <a:gd name="T86" fmla="*/ 1048 w 3482"/>
              <a:gd name="T87" fmla="*/ 1112 h 3483"/>
              <a:gd name="T88" fmla="*/ 1151 w 3482"/>
              <a:gd name="T89" fmla="*/ 1415 h 3483"/>
              <a:gd name="T90" fmla="*/ 1372 w 3482"/>
              <a:gd name="T91" fmla="*/ 1635 h 3483"/>
              <a:gd name="T92" fmla="*/ 1674 w 3482"/>
              <a:gd name="T93" fmla="*/ 1738 h 3483"/>
              <a:gd name="T94" fmla="*/ 1997 w 3482"/>
              <a:gd name="T95" fmla="*/ 1694 h 3483"/>
              <a:gd name="T96" fmla="*/ 2255 w 3482"/>
              <a:gd name="T97" fmla="*/ 1515 h 3483"/>
              <a:gd name="T98" fmla="*/ 2409 w 3482"/>
              <a:gd name="T99" fmla="*/ 1241 h 3483"/>
              <a:gd name="T100" fmla="*/ 2425 w 3482"/>
              <a:gd name="T101" fmla="*/ 912 h 3483"/>
              <a:gd name="T102" fmla="*/ 2295 w 3482"/>
              <a:gd name="T103" fmla="*/ 624 h 3483"/>
              <a:gd name="T104" fmla="*/ 2055 w 3482"/>
              <a:gd name="T105" fmla="*/ 423 h 3483"/>
              <a:gd name="T106" fmla="*/ 1742 w 3482"/>
              <a:gd name="T107" fmla="*/ 349 h 3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82" h="3483">
                <a:moveTo>
                  <a:pt x="3482" y="3309"/>
                </a:moveTo>
                <a:lnTo>
                  <a:pt x="3479" y="3340"/>
                </a:lnTo>
                <a:lnTo>
                  <a:pt x="3471" y="3370"/>
                </a:lnTo>
                <a:lnTo>
                  <a:pt x="3459" y="3396"/>
                </a:lnTo>
                <a:lnTo>
                  <a:pt x="3441" y="3421"/>
                </a:lnTo>
                <a:lnTo>
                  <a:pt x="3420" y="3442"/>
                </a:lnTo>
                <a:lnTo>
                  <a:pt x="3395" y="3460"/>
                </a:lnTo>
                <a:lnTo>
                  <a:pt x="3369" y="3472"/>
                </a:lnTo>
                <a:lnTo>
                  <a:pt x="3339" y="3480"/>
                </a:lnTo>
                <a:lnTo>
                  <a:pt x="3308" y="3483"/>
                </a:lnTo>
                <a:lnTo>
                  <a:pt x="3277" y="3480"/>
                </a:lnTo>
                <a:lnTo>
                  <a:pt x="3247" y="3472"/>
                </a:lnTo>
                <a:lnTo>
                  <a:pt x="3220" y="3460"/>
                </a:lnTo>
                <a:lnTo>
                  <a:pt x="3196" y="3442"/>
                </a:lnTo>
                <a:lnTo>
                  <a:pt x="3175" y="3421"/>
                </a:lnTo>
                <a:lnTo>
                  <a:pt x="3158" y="3396"/>
                </a:lnTo>
                <a:lnTo>
                  <a:pt x="3145" y="3370"/>
                </a:lnTo>
                <a:lnTo>
                  <a:pt x="3136" y="3340"/>
                </a:lnTo>
                <a:lnTo>
                  <a:pt x="3134" y="3309"/>
                </a:lnTo>
                <a:lnTo>
                  <a:pt x="3135" y="3289"/>
                </a:lnTo>
                <a:lnTo>
                  <a:pt x="3140" y="3269"/>
                </a:lnTo>
                <a:lnTo>
                  <a:pt x="3146" y="3250"/>
                </a:lnTo>
                <a:lnTo>
                  <a:pt x="3134" y="3250"/>
                </a:lnTo>
                <a:lnTo>
                  <a:pt x="3130" y="3153"/>
                </a:lnTo>
                <a:lnTo>
                  <a:pt x="3121" y="3058"/>
                </a:lnTo>
                <a:lnTo>
                  <a:pt x="3105" y="2965"/>
                </a:lnTo>
                <a:lnTo>
                  <a:pt x="3083" y="2873"/>
                </a:lnTo>
                <a:lnTo>
                  <a:pt x="3054" y="2784"/>
                </a:lnTo>
                <a:lnTo>
                  <a:pt x="3020" y="2699"/>
                </a:lnTo>
                <a:lnTo>
                  <a:pt x="2981" y="2615"/>
                </a:lnTo>
                <a:lnTo>
                  <a:pt x="2936" y="2536"/>
                </a:lnTo>
                <a:lnTo>
                  <a:pt x="2886" y="2459"/>
                </a:lnTo>
                <a:lnTo>
                  <a:pt x="2832" y="2386"/>
                </a:lnTo>
                <a:lnTo>
                  <a:pt x="2773" y="2317"/>
                </a:lnTo>
                <a:lnTo>
                  <a:pt x="2711" y="2252"/>
                </a:lnTo>
                <a:lnTo>
                  <a:pt x="2643" y="2190"/>
                </a:lnTo>
                <a:lnTo>
                  <a:pt x="2571" y="2133"/>
                </a:lnTo>
                <a:lnTo>
                  <a:pt x="2497" y="2081"/>
                </a:lnTo>
                <a:lnTo>
                  <a:pt x="2418" y="2035"/>
                </a:lnTo>
                <a:lnTo>
                  <a:pt x="2336" y="1993"/>
                </a:lnTo>
                <a:lnTo>
                  <a:pt x="2252" y="1956"/>
                </a:lnTo>
                <a:lnTo>
                  <a:pt x="2186" y="1991"/>
                </a:lnTo>
                <a:lnTo>
                  <a:pt x="2117" y="2020"/>
                </a:lnTo>
                <a:lnTo>
                  <a:pt x="2046" y="2044"/>
                </a:lnTo>
                <a:lnTo>
                  <a:pt x="1973" y="2065"/>
                </a:lnTo>
                <a:lnTo>
                  <a:pt x="1897" y="2078"/>
                </a:lnTo>
                <a:lnTo>
                  <a:pt x="1820" y="2087"/>
                </a:lnTo>
                <a:lnTo>
                  <a:pt x="1742" y="2090"/>
                </a:lnTo>
                <a:lnTo>
                  <a:pt x="1662" y="2087"/>
                </a:lnTo>
                <a:lnTo>
                  <a:pt x="1585" y="2078"/>
                </a:lnTo>
                <a:lnTo>
                  <a:pt x="1509" y="2065"/>
                </a:lnTo>
                <a:lnTo>
                  <a:pt x="1436" y="2044"/>
                </a:lnTo>
                <a:lnTo>
                  <a:pt x="1365" y="2020"/>
                </a:lnTo>
                <a:lnTo>
                  <a:pt x="1297" y="1991"/>
                </a:lnTo>
                <a:lnTo>
                  <a:pt x="1230" y="1956"/>
                </a:lnTo>
                <a:lnTo>
                  <a:pt x="1146" y="1993"/>
                </a:lnTo>
                <a:lnTo>
                  <a:pt x="1064" y="2035"/>
                </a:lnTo>
                <a:lnTo>
                  <a:pt x="986" y="2081"/>
                </a:lnTo>
                <a:lnTo>
                  <a:pt x="911" y="2133"/>
                </a:lnTo>
                <a:lnTo>
                  <a:pt x="839" y="2190"/>
                </a:lnTo>
                <a:lnTo>
                  <a:pt x="772" y="2252"/>
                </a:lnTo>
                <a:lnTo>
                  <a:pt x="709" y="2317"/>
                </a:lnTo>
                <a:lnTo>
                  <a:pt x="650" y="2386"/>
                </a:lnTo>
                <a:lnTo>
                  <a:pt x="596" y="2459"/>
                </a:lnTo>
                <a:lnTo>
                  <a:pt x="546" y="2536"/>
                </a:lnTo>
                <a:lnTo>
                  <a:pt x="502" y="2615"/>
                </a:lnTo>
                <a:lnTo>
                  <a:pt x="462" y="2699"/>
                </a:lnTo>
                <a:lnTo>
                  <a:pt x="428" y="2784"/>
                </a:lnTo>
                <a:lnTo>
                  <a:pt x="400" y="2873"/>
                </a:lnTo>
                <a:lnTo>
                  <a:pt x="377" y="2965"/>
                </a:lnTo>
                <a:lnTo>
                  <a:pt x="361" y="3058"/>
                </a:lnTo>
                <a:lnTo>
                  <a:pt x="352" y="3153"/>
                </a:lnTo>
                <a:lnTo>
                  <a:pt x="349" y="3250"/>
                </a:lnTo>
                <a:lnTo>
                  <a:pt x="337" y="3250"/>
                </a:lnTo>
                <a:lnTo>
                  <a:pt x="342" y="3269"/>
                </a:lnTo>
                <a:lnTo>
                  <a:pt x="347" y="3289"/>
                </a:lnTo>
                <a:lnTo>
                  <a:pt x="349" y="3309"/>
                </a:lnTo>
                <a:lnTo>
                  <a:pt x="346" y="3340"/>
                </a:lnTo>
                <a:lnTo>
                  <a:pt x="337" y="3370"/>
                </a:lnTo>
                <a:lnTo>
                  <a:pt x="324" y="3396"/>
                </a:lnTo>
                <a:lnTo>
                  <a:pt x="307" y="3421"/>
                </a:lnTo>
                <a:lnTo>
                  <a:pt x="286" y="3442"/>
                </a:lnTo>
                <a:lnTo>
                  <a:pt x="262" y="3460"/>
                </a:lnTo>
                <a:lnTo>
                  <a:pt x="235" y="3472"/>
                </a:lnTo>
                <a:lnTo>
                  <a:pt x="205" y="3480"/>
                </a:lnTo>
                <a:lnTo>
                  <a:pt x="174" y="3483"/>
                </a:lnTo>
                <a:lnTo>
                  <a:pt x="143" y="3480"/>
                </a:lnTo>
                <a:lnTo>
                  <a:pt x="113" y="3472"/>
                </a:lnTo>
                <a:lnTo>
                  <a:pt x="87" y="3460"/>
                </a:lnTo>
                <a:lnTo>
                  <a:pt x="62" y="3442"/>
                </a:lnTo>
                <a:lnTo>
                  <a:pt x="41" y="3421"/>
                </a:lnTo>
                <a:lnTo>
                  <a:pt x="24" y="3396"/>
                </a:lnTo>
                <a:lnTo>
                  <a:pt x="11" y="3370"/>
                </a:lnTo>
                <a:lnTo>
                  <a:pt x="3" y="3340"/>
                </a:lnTo>
                <a:lnTo>
                  <a:pt x="0" y="3309"/>
                </a:lnTo>
                <a:lnTo>
                  <a:pt x="2" y="3289"/>
                </a:lnTo>
                <a:lnTo>
                  <a:pt x="6" y="3269"/>
                </a:lnTo>
                <a:lnTo>
                  <a:pt x="12" y="3250"/>
                </a:lnTo>
                <a:lnTo>
                  <a:pt x="0" y="3250"/>
                </a:lnTo>
                <a:lnTo>
                  <a:pt x="3" y="3146"/>
                </a:lnTo>
                <a:lnTo>
                  <a:pt x="13" y="3042"/>
                </a:lnTo>
                <a:lnTo>
                  <a:pt x="27" y="2941"/>
                </a:lnTo>
                <a:lnTo>
                  <a:pt x="49" y="2841"/>
                </a:lnTo>
                <a:lnTo>
                  <a:pt x="75" y="2744"/>
                </a:lnTo>
                <a:lnTo>
                  <a:pt x="108" y="2649"/>
                </a:lnTo>
                <a:lnTo>
                  <a:pt x="145" y="2557"/>
                </a:lnTo>
                <a:lnTo>
                  <a:pt x="187" y="2467"/>
                </a:lnTo>
                <a:lnTo>
                  <a:pt x="233" y="2381"/>
                </a:lnTo>
                <a:lnTo>
                  <a:pt x="286" y="2297"/>
                </a:lnTo>
                <a:lnTo>
                  <a:pt x="342" y="2216"/>
                </a:lnTo>
                <a:lnTo>
                  <a:pt x="403" y="2140"/>
                </a:lnTo>
                <a:lnTo>
                  <a:pt x="468" y="2066"/>
                </a:lnTo>
                <a:lnTo>
                  <a:pt x="537" y="1996"/>
                </a:lnTo>
                <a:lnTo>
                  <a:pt x="610" y="1930"/>
                </a:lnTo>
                <a:lnTo>
                  <a:pt x="686" y="1869"/>
                </a:lnTo>
                <a:lnTo>
                  <a:pt x="766" y="1811"/>
                </a:lnTo>
                <a:lnTo>
                  <a:pt x="849" y="1758"/>
                </a:lnTo>
                <a:lnTo>
                  <a:pt x="935" y="1710"/>
                </a:lnTo>
                <a:lnTo>
                  <a:pt x="888" y="1648"/>
                </a:lnTo>
                <a:lnTo>
                  <a:pt x="845" y="1583"/>
                </a:lnTo>
                <a:lnTo>
                  <a:pt x="807" y="1514"/>
                </a:lnTo>
                <a:lnTo>
                  <a:pt x="775" y="1442"/>
                </a:lnTo>
                <a:lnTo>
                  <a:pt x="747" y="1367"/>
                </a:lnTo>
                <a:lnTo>
                  <a:pt x="725" y="1290"/>
                </a:lnTo>
                <a:lnTo>
                  <a:pt x="709" y="1211"/>
                </a:lnTo>
                <a:lnTo>
                  <a:pt x="700" y="1129"/>
                </a:lnTo>
                <a:lnTo>
                  <a:pt x="696" y="1046"/>
                </a:lnTo>
                <a:lnTo>
                  <a:pt x="700" y="963"/>
                </a:lnTo>
                <a:lnTo>
                  <a:pt x="709" y="884"/>
                </a:lnTo>
                <a:lnTo>
                  <a:pt x="724" y="806"/>
                </a:lnTo>
                <a:lnTo>
                  <a:pt x="745" y="730"/>
                </a:lnTo>
                <a:lnTo>
                  <a:pt x="771" y="657"/>
                </a:lnTo>
                <a:lnTo>
                  <a:pt x="803" y="586"/>
                </a:lnTo>
                <a:lnTo>
                  <a:pt x="839" y="518"/>
                </a:lnTo>
                <a:lnTo>
                  <a:pt x="880" y="454"/>
                </a:lnTo>
                <a:lnTo>
                  <a:pt x="926" y="391"/>
                </a:lnTo>
                <a:lnTo>
                  <a:pt x="975" y="334"/>
                </a:lnTo>
                <a:lnTo>
                  <a:pt x="1030" y="280"/>
                </a:lnTo>
                <a:lnTo>
                  <a:pt x="1087" y="230"/>
                </a:lnTo>
                <a:lnTo>
                  <a:pt x="1149" y="184"/>
                </a:lnTo>
                <a:lnTo>
                  <a:pt x="1214" y="143"/>
                </a:lnTo>
                <a:lnTo>
                  <a:pt x="1282" y="107"/>
                </a:lnTo>
                <a:lnTo>
                  <a:pt x="1353" y="75"/>
                </a:lnTo>
                <a:lnTo>
                  <a:pt x="1426" y="49"/>
                </a:lnTo>
                <a:lnTo>
                  <a:pt x="1502" y="28"/>
                </a:lnTo>
                <a:lnTo>
                  <a:pt x="1580" y="13"/>
                </a:lnTo>
                <a:lnTo>
                  <a:pt x="1659" y="3"/>
                </a:lnTo>
                <a:lnTo>
                  <a:pt x="1742" y="0"/>
                </a:lnTo>
                <a:lnTo>
                  <a:pt x="1823" y="3"/>
                </a:lnTo>
                <a:lnTo>
                  <a:pt x="1902" y="13"/>
                </a:lnTo>
                <a:lnTo>
                  <a:pt x="1980" y="28"/>
                </a:lnTo>
                <a:lnTo>
                  <a:pt x="2056" y="49"/>
                </a:lnTo>
                <a:lnTo>
                  <a:pt x="2129" y="75"/>
                </a:lnTo>
                <a:lnTo>
                  <a:pt x="2200" y="107"/>
                </a:lnTo>
                <a:lnTo>
                  <a:pt x="2268" y="143"/>
                </a:lnTo>
                <a:lnTo>
                  <a:pt x="2333" y="184"/>
                </a:lnTo>
                <a:lnTo>
                  <a:pt x="2395" y="230"/>
                </a:lnTo>
                <a:lnTo>
                  <a:pt x="2453" y="280"/>
                </a:lnTo>
                <a:lnTo>
                  <a:pt x="2507" y="334"/>
                </a:lnTo>
                <a:lnTo>
                  <a:pt x="2556" y="391"/>
                </a:lnTo>
                <a:lnTo>
                  <a:pt x="2602" y="454"/>
                </a:lnTo>
                <a:lnTo>
                  <a:pt x="2643" y="518"/>
                </a:lnTo>
                <a:lnTo>
                  <a:pt x="2680" y="586"/>
                </a:lnTo>
                <a:lnTo>
                  <a:pt x="2711" y="657"/>
                </a:lnTo>
                <a:lnTo>
                  <a:pt x="2737" y="730"/>
                </a:lnTo>
                <a:lnTo>
                  <a:pt x="2758" y="806"/>
                </a:lnTo>
                <a:lnTo>
                  <a:pt x="2773" y="884"/>
                </a:lnTo>
                <a:lnTo>
                  <a:pt x="2782" y="963"/>
                </a:lnTo>
                <a:lnTo>
                  <a:pt x="2786" y="1046"/>
                </a:lnTo>
                <a:lnTo>
                  <a:pt x="2782" y="1129"/>
                </a:lnTo>
                <a:lnTo>
                  <a:pt x="2773" y="1211"/>
                </a:lnTo>
                <a:lnTo>
                  <a:pt x="2757" y="1290"/>
                </a:lnTo>
                <a:lnTo>
                  <a:pt x="2735" y="1367"/>
                </a:lnTo>
                <a:lnTo>
                  <a:pt x="2707" y="1442"/>
                </a:lnTo>
                <a:lnTo>
                  <a:pt x="2675" y="1514"/>
                </a:lnTo>
                <a:lnTo>
                  <a:pt x="2638" y="1583"/>
                </a:lnTo>
                <a:lnTo>
                  <a:pt x="2594" y="1648"/>
                </a:lnTo>
                <a:lnTo>
                  <a:pt x="2547" y="1710"/>
                </a:lnTo>
                <a:lnTo>
                  <a:pt x="2633" y="1758"/>
                </a:lnTo>
                <a:lnTo>
                  <a:pt x="2716" y="1811"/>
                </a:lnTo>
                <a:lnTo>
                  <a:pt x="2796" y="1869"/>
                </a:lnTo>
                <a:lnTo>
                  <a:pt x="2872" y="1930"/>
                </a:lnTo>
                <a:lnTo>
                  <a:pt x="2945" y="1996"/>
                </a:lnTo>
                <a:lnTo>
                  <a:pt x="3014" y="2066"/>
                </a:lnTo>
                <a:lnTo>
                  <a:pt x="3079" y="2140"/>
                </a:lnTo>
                <a:lnTo>
                  <a:pt x="3140" y="2216"/>
                </a:lnTo>
                <a:lnTo>
                  <a:pt x="3197" y="2297"/>
                </a:lnTo>
                <a:lnTo>
                  <a:pt x="3249" y="2381"/>
                </a:lnTo>
                <a:lnTo>
                  <a:pt x="3295" y="2467"/>
                </a:lnTo>
                <a:lnTo>
                  <a:pt x="3337" y="2557"/>
                </a:lnTo>
                <a:lnTo>
                  <a:pt x="3375" y="2649"/>
                </a:lnTo>
                <a:lnTo>
                  <a:pt x="3407" y="2744"/>
                </a:lnTo>
                <a:lnTo>
                  <a:pt x="3433" y="2841"/>
                </a:lnTo>
                <a:lnTo>
                  <a:pt x="3455" y="2941"/>
                </a:lnTo>
                <a:lnTo>
                  <a:pt x="3469" y="3042"/>
                </a:lnTo>
                <a:lnTo>
                  <a:pt x="3479" y="3146"/>
                </a:lnTo>
                <a:lnTo>
                  <a:pt x="3482" y="3250"/>
                </a:lnTo>
                <a:lnTo>
                  <a:pt x="3470" y="3250"/>
                </a:lnTo>
                <a:lnTo>
                  <a:pt x="3477" y="3269"/>
                </a:lnTo>
                <a:lnTo>
                  <a:pt x="3481" y="3289"/>
                </a:lnTo>
                <a:lnTo>
                  <a:pt x="3482" y="3309"/>
                </a:lnTo>
                <a:close/>
                <a:moveTo>
                  <a:pt x="1742" y="349"/>
                </a:moveTo>
                <a:lnTo>
                  <a:pt x="1674" y="352"/>
                </a:lnTo>
                <a:lnTo>
                  <a:pt x="1608" y="362"/>
                </a:lnTo>
                <a:lnTo>
                  <a:pt x="1546" y="377"/>
                </a:lnTo>
                <a:lnTo>
                  <a:pt x="1485" y="398"/>
                </a:lnTo>
                <a:lnTo>
                  <a:pt x="1427" y="423"/>
                </a:lnTo>
                <a:lnTo>
                  <a:pt x="1372" y="455"/>
                </a:lnTo>
                <a:lnTo>
                  <a:pt x="1320" y="491"/>
                </a:lnTo>
                <a:lnTo>
                  <a:pt x="1271" y="531"/>
                </a:lnTo>
                <a:lnTo>
                  <a:pt x="1227" y="575"/>
                </a:lnTo>
                <a:lnTo>
                  <a:pt x="1187" y="624"/>
                </a:lnTo>
                <a:lnTo>
                  <a:pt x="1151" y="676"/>
                </a:lnTo>
                <a:lnTo>
                  <a:pt x="1119" y="731"/>
                </a:lnTo>
                <a:lnTo>
                  <a:pt x="1094" y="789"/>
                </a:lnTo>
                <a:lnTo>
                  <a:pt x="1073" y="850"/>
                </a:lnTo>
                <a:lnTo>
                  <a:pt x="1057" y="912"/>
                </a:lnTo>
                <a:lnTo>
                  <a:pt x="1048" y="978"/>
                </a:lnTo>
                <a:lnTo>
                  <a:pt x="1045" y="1046"/>
                </a:lnTo>
                <a:lnTo>
                  <a:pt x="1048" y="1112"/>
                </a:lnTo>
                <a:lnTo>
                  <a:pt x="1057" y="1178"/>
                </a:lnTo>
                <a:lnTo>
                  <a:pt x="1073" y="1241"/>
                </a:lnTo>
                <a:lnTo>
                  <a:pt x="1094" y="1301"/>
                </a:lnTo>
                <a:lnTo>
                  <a:pt x="1119" y="1360"/>
                </a:lnTo>
                <a:lnTo>
                  <a:pt x="1151" y="1415"/>
                </a:lnTo>
                <a:lnTo>
                  <a:pt x="1187" y="1466"/>
                </a:lnTo>
                <a:lnTo>
                  <a:pt x="1227" y="1515"/>
                </a:lnTo>
                <a:lnTo>
                  <a:pt x="1271" y="1559"/>
                </a:lnTo>
                <a:lnTo>
                  <a:pt x="1320" y="1599"/>
                </a:lnTo>
                <a:lnTo>
                  <a:pt x="1372" y="1635"/>
                </a:lnTo>
                <a:lnTo>
                  <a:pt x="1427" y="1667"/>
                </a:lnTo>
                <a:lnTo>
                  <a:pt x="1485" y="1694"/>
                </a:lnTo>
                <a:lnTo>
                  <a:pt x="1546" y="1714"/>
                </a:lnTo>
                <a:lnTo>
                  <a:pt x="1608" y="1729"/>
                </a:lnTo>
                <a:lnTo>
                  <a:pt x="1674" y="1738"/>
                </a:lnTo>
                <a:lnTo>
                  <a:pt x="1742" y="1742"/>
                </a:lnTo>
                <a:lnTo>
                  <a:pt x="1808" y="1738"/>
                </a:lnTo>
                <a:lnTo>
                  <a:pt x="1874" y="1729"/>
                </a:lnTo>
                <a:lnTo>
                  <a:pt x="1937" y="1714"/>
                </a:lnTo>
                <a:lnTo>
                  <a:pt x="1997" y="1694"/>
                </a:lnTo>
                <a:lnTo>
                  <a:pt x="2055" y="1667"/>
                </a:lnTo>
                <a:lnTo>
                  <a:pt x="2110" y="1635"/>
                </a:lnTo>
                <a:lnTo>
                  <a:pt x="2162" y="1599"/>
                </a:lnTo>
                <a:lnTo>
                  <a:pt x="2211" y="1559"/>
                </a:lnTo>
                <a:lnTo>
                  <a:pt x="2255" y="1515"/>
                </a:lnTo>
                <a:lnTo>
                  <a:pt x="2295" y="1466"/>
                </a:lnTo>
                <a:lnTo>
                  <a:pt x="2331" y="1415"/>
                </a:lnTo>
                <a:lnTo>
                  <a:pt x="2363" y="1360"/>
                </a:lnTo>
                <a:lnTo>
                  <a:pt x="2389" y="1301"/>
                </a:lnTo>
                <a:lnTo>
                  <a:pt x="2409" y="1241"/>
                </a:lnTo>
                <a:lnTo>
                  <a:pt x="2425" y="1178"/>
                </a:lnTo>
                <a:lnTo>
                  <a:pt x="2435" y="1112"/>
                </a:lnTo>
                <a:lnTo>
                  <a:pt x="2438" y="1046"/>
                </a:lnTo>
                <a:lnTo>
                  <a:pt x="2435" y="978"/>
                </a:lnTo>
                <a:lnTo>
                  <a:pt x="2425" y="912"/>
                </a:lnTo>
                <a:lnTo>
                  <a:pt x="2409" y="850"/>
                </a:lnTo>
                <a:lnTo>
                  <a:pt x="2389" y="789"/>
                </a:lnTo>
                <a:lnTo>
                  <a:pt x="2363" y="731"/>
                </a:lnTo>
                <a:lnTo>
                  <a:pt x="2331" y="676"/>
                </a:lnTo>
                <a:lnTo>
                  <a:pt x="2295" y="624"/>
                </a:lnTo>
                <a:lnTo>
                  <a:pt x="2255" y="575"/>
                </a:lnTo>
                <a:lnTo>
                  <a:pt x="2211" y="531"/>
                </a:lnTo>
                <a:lnTo>
                  <a:pt x="2162" y="491"/>
                </a:lnTo>
                <a:lnTo>
                  <a:pt x="2110" y="455"/>
                </a:lnTo>
                <a:lnTo>
                  <a:pt x="2055" y="423"/>
                </a:lnTo>
                <a:lnTo>
                  <a:pt x="1997" y="398"/>
                </a:lnTo>
                <a:lnTo>
                  <a:pt x="1937" y="377"/>
                </a:lnTo>
                <a:lnTo>
                  <a:pt x="1874" y="362"/>
                </a:lnTo>
                <a:lnTo>
                  <a:pt x="1808" y="352"/>
                </a:lnTo>
                <a:lnTo>
                  <a:pt x="1742" y="34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712595" y="4734560"/>
            <a:ext cx="234315" cy="210820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712595" y="5066030"/>
            <a:ext cx="280035" cy="11874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977390" y="4577080"/>
            <a:ext cx="71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DAG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3500" y="5184775"/>
            <a:ext cx="659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user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946910" y="5066030"/>
            <a:ext cx="1114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</a:rPr>
              <a:t>Vraying size</a:t>
            </a:r>
            <a:endParaRPr lang="en-US" altLang="zh-CN" sz="1200" b="1">
              <a:solidFill>
                <a:schemeClr val="tx1"/>
              </a:solidFill>
            </a:endParaRPr>
          </a:p>
          <a:p>
            <a:r>
              <a:rPr lang="en-US" altLang="zh-CN" sz="1200" b="1">
                <a:solidFill>
                  <a:schemeClr val="tx1"/>
                </a:solidFill>
              </a:rPr>
              <a:t> input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002280" y="4957445"/>
            <a:ext cx="395605" cy="17272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69640" y="4386580"/>
            <a:ext cx="2361565" cy="1287145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97885" y="4397375"/>
            <a:ext cx="2535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Trained prediction model</a:t>
            </a:r>
            <a:endParaRPr lang="en-US" altLang="zh-CN" sz="1600" b="1"/>
          </a:p>
        </p:txBody>
      </p:sp>
      <p:graphicFrame>
        <p:nvGraphicFramePr>
          <p:cNvPr id="15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562350" y="4734560"/>
          <a:ext cx="220662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015"/>
                <a:gridCol w="1451610"/>
              </a:tblGrid>
              <a:tr h="579120">
                <a:tc>
                  <a:txBody>
                    <a:bodyPr/>
                    <a:p>
                      <a:r>
                        <a:rPr lang="en-US" altLang="zh-CN" sz="1600" dirty="0"/>
                        <a:t>Input size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600" dirty="0"/>
                        <a:t>DAG’s 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parameters</a:t>
                      </a:r>
                      <a:endParaRPr lang="en-US" altLang="zh-CN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095" y="5376545"/>
            <a:ext cx="1452880" cy="27241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917950" y="6231890"/>
            <a:ext cx="169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new input </a:t>
            </a:r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19" name="右箭头 18"/>
          <p:cNvSpPr/>
          <p:nvPr/>
        </p:nvSpPr>
        <p:spPr>
          <a:xfrm rot="16200000">
            <a:off x="4566920" y="5885815"/>
            <a:ext cx="395605" cy="17272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70320" y="4397375"/>
            <a:ext cx="3044190" cy="1287145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5902960" y="4937760"/>
            <a:ext cx="395605" cy="17272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04000" y="4396740"/>
            <a:ext cx="2535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Job’s optimized decision</a:t>
            </a:r>
            <a:r>
              <a:rPr lang="en-US" altLang="zh-CN" sz="1600" b="1"/>
              <a:t>s </a:t>
            </a:r>
            <a:endParaRPr lang="en-US" altLang="zh-CN" sz="1600" b="1"/>
          </a:p>
        </p:txBody>
      </p:sp>
      <p:graphicFrame>
        <p:nvGraphicFramePr>
          <p:cNvPr id="2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432550" y="4792980"/>
          <a:ext cx="2934970" cy="80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970"/>
              </a:tblGrid>
              <a:tr h="335280">
                <a:tc>
                  <a:txBody>
                    <a:bodyPr/>
                    <a:p>
                      <a:r>
                        <a:rPr lang="en-US" altLang="zh-CN" sz="1600" dirty="0"/>
                        <a:t>Co-location perferences</a:t>
                      </a:r>
                      <a:endParaRPr lang="en-US" altLang="zh-CN" sz="1600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p>
                      <a:r>
                        <a:rPr lang="en-US" altLang="zh-CN" sz="1600" dirty="0"/>
                        <a:t>λi → λi+1 data passing method</a:t>
                      </a:r>
                      <a:endParaRPr lang="en-US" altLang="zh-CN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10406380" y="1811655"/>
            <a:ext cx="1409700" cy="4630420"/>
            <a:chOff x="16372" y="2853"/>
            <a:chExt cx="2220" cy="7292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41" y="2936"/>
              <a:ext cx="1482" cy="2221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488" y="5287"/>
              <a:ext cx="1989" cy="2201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" y="7777"/>
              <a:ext cx="1596" cy="2227"/>
            </a:xfrm>
            <a:prstGeom prst="rect">
              <a:avLst/>
            </a:prstGeom>
          </p:spPr>
        </p:pic>
        <p:sp>
          <p:nvSpPr>
            <p:cNvPr id="29" name="线形标注 2 28"/>
            <p:cNvSpPr/>
            <p:nvPr/>
          </p:nvSpPr>
          <p:spPr>
            <a:xfrm>
              <a:off x="16372" y="2853"/>
              <a:ext cx="2220" cy="729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6484"/>
                <a:gd name="adj6" fmla="val -72072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562350" y="5313680"/>
            <a:ext cx="699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Map</a:t>
            </a:r>
            <a:endParaRPr lang="en-US" altLang="zh-CN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Ex</a:t>
            </a:r>
            <a:r>
              <a:rPr lang="en-US" altLang="zh-CN"/>
              <a:t>isting Design:  Hybrid data passing method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1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uFillTx/>
                <a:latin typeface="等线" panose="02010600030101010101" charset="-122"/>
                <a:sym typeface="+mn-ea"/>
              </a:rPr>
              <a:t>Challenge</a:t>
            </a:r>
            <a:endParaRPr lang="en-US" altLang="zh-CN" b="1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VM-Storage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（</a:t>
            </a:r>
            <a:r>
              <a:rPr lang="zh-CN" altLang="en-US" sz="2000">
                <a:solidFill>
                  <a:schemeClr val="tx1"/>
                </a:solidFill>
                <a:uFillTx/>
                <a:latin typeface="等线" panose="02010600030101010101" charset="-122"/>
              </a:rPr>
              <a:t>并发度低时，性能好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）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方案：将发送函数的状态保存在VM的存储中，并</a:t>
            </a:r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将接收函数</a:t>
            </a:r>
            <a:r>
              <a:rPr lang="zh-CN" altLang="en-US" sz="1800">
                <a:uFillTx/>
                <a:latin typeface="等线" panose="02010600030101010101" charset="-122"/>
                <a:sym typeface="+mn-ea"/>
              </a:rPr>
              <a:t>调度</a:t>
            </a:r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在同一VM上执行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问题：当接收函数并发度过高时，会导致单个</a:t>
            </a:r>
            <a:r>
              <a:rPr lang="en-US" altLang="zh-CN" sz="1800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负载过重，而且会使接收函数进</a:t>
            </a:r>
            <a:endParaRPr lang="zh-CN" altLang="en-US" sz="18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排队。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Direct-Passing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（</a:t>
            </a:r>
            <a:r>
              <a:rPr lang="zh-CN" altLang="en-US" sz="2000">
                <a:solidFill>
                  <a:schemeClr val="tx1"/>
                </a:solidFill>
                <a:uFillTx/>
                <a:latin typeface="等线" panose="02010600030101010101" charset="-122"/>
              </a:rPr>
              <a:t>没有调度限制，支持更高的并发度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）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方案：将发送函数的输出保存在其</a:t>
            </a:r>
            <a:r>
              <a:rPr lang="en-US" altLang="zh-CN" sz="1800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en-US" altLang="zh-CN" sz="1800" baseline="-25000">
                <a:solidFill>
                  <a:schemeClr val="tx1"/>
                </a:solidFill>
                <a:uFillTx/>
                <a:latin typeface="等线" panose="02010600030101010101" charset="-122"/>
              </a:rPr>
              <a:t>1</a:t>
            </a:r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存储中，当接收函数被调度在另一个</a:t>
            </a:r>
            <a:r>
              <a:rPr lang="en-US" altLang="zh-CN" sz="1800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en-US" altLang="zh-CN" sz="1800" baseline="-25000">
                <a:solidFill>
                  <a:schemeClr val="tx1"/>
                </a:solidFill>
                <a:uFillTx/>
                <a:latin typeface="等线" panose="02010600030101010101" charset="-122"/>
              </a:rPr>
              <a:t>2</a:t>
            </a:r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执</a:t>
            </a:r>
            <a:endParaRPr lang="zh-CN" altLang="en-US" sz="18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行时，将数据从</a:t>
            </a:r>
            <a:r>
              <a:rPr lang="en-US" altLang="zh-CN" sz="1800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en-US" altLang="zh-CN" sz="1800" baseline="-25000">
                <a:solidFill>
                  <a:schemeClr val="tx1"/>
                </a:solidFill>
                <a:uFillTx/>
                <a:latin typeface="等线" panose="02010600030101010101" charset="-122"/>
              </a:rPr>
              <a:t>1</a:t>
            </a:r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拷贝到</a:t>
            </a:r>
            <a:r>
              <a:rPr lang="en-US" altLang="zh-CN" sz="1800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en-US" altLang="zh-CN" sz="1800" baseline="-25000">
                <a:solidFill>
                  <a:schemeClr val="tx1"/>
                </a:solidFill>
                <a:uFillTx/>
                <a:latin typeface="等线" panose="02010600030101010101" charset="-122"/>
              </a:rPr>
              <a:t>2</a:t>
            </a:r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。</a:t>
            </a:r>
            <a:endParaRPr lang="zh-CN" altLang="en-US" sz="18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问题：当不同</a:t>
            </a:r>
            <a:r>
              <a:rPr lang="en-US" altLang="zh-CN" sz="1800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上的接收函数同时获取一台</a:t>
            </a:r>
            <a:r>
              <a:rPr lang="en-US" altLang="zh-CN" sz="1800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上发送函数的输出数据，</a:t>
            </a:r>
            <a:r>
              <a:rPr lang="en-US" altLang="zh-CN" sz="1800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的网</a:t>
            </a:r>
            <a:endParaRPr lang="zh-CN" altLang="en-US" sz="18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络带宽将成为瓶颈。</a:t>
            </a:r>
            <a:endParaRPr lang="en-US" altLang="zh-CN" sz="18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Remote-Storage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（</a:t>
            </a:r>
            <a:r>
              <a:rPr lang="zh-CN" altLang="en-US" sz="2000">
                <a:solidFill>
                  <a:schemeClr val="tx1"/>
                </a:solidFill>
                <a:uFillTx/>
                <a:latin typeface="等线" panose="02010600030101010101" charset="-122"/>
              </a:rPr>
              <a:t>没有调度限制，网络带宽大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）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方案：发送函数将输出文件上传到远端存储系统，接受函数</a:t>
            </a:r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执行时下载。</a:t>
            </a:r>
            <a:endParaRPr lang="zh-CN" altLang="en-US" sz="18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问题：需要与远端存储系统通信两次，通信时延</a:t>
            </a:r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高。</a:t>
            </a:r>
            <a:endParaRPr lang="zh-CN" altLang="en-US" sz="18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[3] Sonic: Application-aware Data Passing for Chained Serverless Applications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469880" y="1864360"/>
            <a:ext cx="1263015" cy="4488180"/>
            <a:chOff x="16488" y="2936"/>
            <a:chExt cx="1989" cy="706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741" y="2936"/>
              <a:ext cx="1482" cy="2221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88" y="5287"/>
              <a:ext cx="1989" cy="2201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41" y="7777"/>
              <a:ext cx="1596" cy="2227"/>
            </a:xfrm>
            <a:prstGeom prst="rect">
              <a:avLst/>
            </a:prstGeom>
          </p:spPr>
        </p:pic>
      </p:grpSp>
      <p:sp>
        <p:nvSpPr>
          <p:cNvPr id="30" name="矩形 29"/>
          <p:cNvSpPr/>
          <p:nvPr/>
        </p:nvSpPr>
        <p:spPr>
          <a:xfrm>
            <a:off x="10375900" y="1734820"/>
            <a:ext cx="1470660" cy="47466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Ex</a:t>
            </a:r>
            <a:r>
              <a:rPr lang="en-US" altLang="zh-CN"/>
              <a:t>isting Design:  Hybrid data passing method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474970"/>
          </a:xfrm>
        </p:spPr>
        <p:txBody>
          <a:bodyPr>
            <a:normAutofit lnSpcReduction="1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uFillTx/>
                <a:latin typeface="等线" panose="02010600030101010101" charset="-122"/>
                <a:sym typeface="+mn-ea"/>
              </a:rPr>
              <a:t>Challenge</a:t>
            </a:r>
            <a:endParaRPr lang="en-US" altLang="zh-CN" b="1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latin typeface="+mn-lt"/>
                <a:ea typeface="+mn-lt"/>
                <a:sym typeface="+mn-ea"/>
              </a:rPr>
              <a:t>Distributed cache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方案：</a:t>
            </a:r>
            <a:r>
              <a:rPr lang="zh-CN" altLang="en-US" sz="1800">
                <a:uFillTx/>
                <a:latin typeface="等线" panose="02010600030101010101" charset="-122"/>
              </a:rPr>
              <a:t>利用VM的本地存储实现一个分布式缓存系统，用以缓存热点中间数据，从而降低与后端KV数据库的通信开销</a:t>
            </a:r>
            <a:endParaRPr lang="zh-CN" altLang="en-US" sz="1800">
              <a:uFillTx/>
              <a:latin typeface="等线" panose="02010600030101010101" charset="-122"/>
            </a:endParaRPr>
          </a:p>
          <a:p>
            <a:pPr lvl="2"/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问题：缓存一致性</a:t>
            </a:r>
            <a:endParaRPr lang="zh-CN" altLang="en-US" sz="18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endParaRPr lang="zh-CN" altLang="en-US" sz="18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endParaRPr lang="zh-CN" altLang="en-US" sz="18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endParaRPr lang="zh-CN" altLang="en-US" sz="18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Direct-Passing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方案：将发送函数的输出保存在其</a:t>
            </a:r>
            <a:r>
              <a:rPr lang="en-US" altLang="zh-CN" sz="1800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en-US" altLang="zh-CN" sz="1800" baseline="-25000">
                <a:solidFill>
                  <a:schemeClr val="tx1"/>
                </a:solidFill>
                <a:uFillTx/>
                <a:latin typeface="等线" panose="02010600030101010101" charset="-122"/>
              </a:rPr>
              <a:t>1</a:t>
            </a:r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存储中，当接收函数被调度在另一个</a:t>
            </a:r>
            <a:r>
              <a:rPr lang="en-US" altLang="zh-CN" sz="1800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en-US" altLang="zh-CN" sz="1800" baseline="-25000">
                <a:solidFill>
                  <a:schemeClr val="tx1"/>
                </a:solidFill>
                <a:uFillTx/>
                <a:latin typeface="等线" panose="02010600030101010101" charset="-122"/>
              </a:rPr>
              <a:t>2</a:t>
            </a:r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执</a:t>
            </a:r>
            <a:endParaRPr lang="zh-CN" altLang="en-US" sz="18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行时，将数据从</a:t>
            </a:r>
            <a:r>
              <a:rPr lang="en-US" altLang="zh-CN" sz="1800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en-US" altLang="zh-CN" sz="1800" baseline="-25000">
                <a:solidFill>
                  <a:schemeClr val="tx1"/>
                </a:solidFill>
                <a:uFillTx/>
                <a:latin typeface="等线" panose="02010600030101010101" charset="-122"/>
              </a:rPr>
              <a:t>1</a:t>
            </a:r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拷贝到</a:t>
            </a:r>
            <a:r>
              <a:rPr lang="en-US" altLang="zh-CN" sz="1800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en-US" altLang="zh-CN" sz="1800" baseline="-25000">
                <a:solidFill>
                  <a:schemeClr val="tx1"/>
                </a:solidFill>
                <a:uFillTx/>
                <a:latin typeface="等线" panose="02010600030101010101" charset="-122"/>
              </a:rPr>
              <a:t>2</a:t>
            </a:r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。</a:t>
            </a:r>
            <a:endParaRPr lang="zh-CN" altLang="en-US" sz="18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问题：当不同</a:t>
            </a:r>
            <a:r>
              <a:rPr lang="en-US" altLang="zh-CN" sz="1800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上的接收函数同时获取一台</a:t>
            </a:r>
            <a:r>
              <a:rPr lang="en-US" altLang="zh-CN" sz="1800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上发送函数的输出数据，</a:t>
            </a:r>
            <a:r>
              <a:rPr lang="en-US" altLang="zh-CN" sz="1800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的网</a:t>
            </a:r>
            <a:endParaRPr lang="zh-CN" altLang="en-US" sz="18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r>
              <a:rPr lang="zh-CN" altLang="en-US" sz="1800">
                <a:solidFill>
                  <a:schemeClr val="tx1"/>
                </a:solidFill>
                <a:uFillTx/>
                <a:latin typeface="等线" panose="02010600030101010101" charset="-122"/>
              </a:rPr>
              <a:t>络带宽将成为瓶颈。</a:t>
            </a:r>
            <a:endParaRPr lang="en-US" altLang="zh-CN" sz="18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endParaRPr lang="zh-CN" altLang="en-US" sz="18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7640" y="5020310"/>
            <a:ext cx="1476375" cy="163385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577590" y="3242945"/>
            <a:ext cx="6004560" cy="1451610"/>
            <a:chOff x="4493" y="7658"/>
            <a:chExt cx="11187" cy="2680"/>
          </a:xfrm>
        </p:grpSpPr>
        <p:sp>
          <p:nvSpPr>
            <p:cNvPr id="8" name="矩形 7"/>
            <p:cNvSpPr/>
            <p:nvPr/>
          </p:nvSpPr>
          <p:spPr>
            <a:xfrm>
              <a:off x="4525" y="7658"/>
              <a:ext cx="11155" cy="180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2" y="7768"/>
              <a:ext cx="2890" cy="1406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1" y="7768"/>
              <a:ext cx="2890" cy="140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0" y="7768"/>
              <a:ext cx="2890" cy="1406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4493" y="9683"/>
              <a:ext cx="11186" cy="6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173" y="9608"/>
              <a:ext cx="5948" cy="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</a:rPr>
                <a:t>AutoScaling Key-Vaule Store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6" name="上下箭头 5"/>
            <p:cNvSpPr/>
            <p:nvPr/>
          </p:nvSpPr>
          <p:spPr>
            <a:xfrm>
              <a:off x="7247" y="9174"/>
              <a:ext cx="336" cy="491"/>
            </a:xfrm>
            <a:prstGeom prst="upDownArrow">
              <a:avLst/>
            </a:prstGeom>
            <a:solidFill>
              <a:srgbClr val="7030A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上下箭头 16"/>
            <p:cNvSpPr/>
            <p:nvPr/>
          </p:nvSpPr>
          <p:spPr>
            <a:xfrm>
              <a:off x="10737" y="9174"/>
              <a:ext cx="336" cy="491"/>
            </a:xfrm>
            <a:prstGeom prst="upDownArrow">
              <a:avLst/>
            </a:prstGeom>
            <a:solidFill>
              <a:srgbClr val="7030A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上下箭头 17"/>
            <p:cNvSpPr/>
            <p:nvPr/>
          </p:nvSpPr>
          <p:spPr>
            <a:xfrm>
              <a:off x="14108" y="9183"/>
              <a:ext cx="336" cy="491"/>
            </a:xfrm>
            <a:prstGeom prst="upDownArrow">
              <a:avLst/>
            </a:prstGeom>
            <a:solidFill>
              <a:srgbClr val="7030A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Idea</a:t>
            </a:r>
            <a:endParaRPr lang="zh-CN" altLang="en-US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730"/>
            <a:ext cx="10910570" cy="5354320"/>
          </a:xfrm>
        </p:spPr>
        <p:txBody>
          <a:bodyPr>
            <a:normAutofit lnSpcReduction="10000"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Design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 </a:t>
            </a:r>
            <a:endParaRPr lang="en-US" altLang="zh-CN" b="1" baseline="300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uFillTx/>
                <a:latin typeface="等线" panose="02010600030101010101" charset="-122"/>
              </a:rPr>
              <a:t>利用</a:t>
            </a:r>
            <a:r>
              <a:rPr lang="en-US" altLang="zh-CN" sz="2000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zh-CN" altLang="en-US" sz="2000">
                <a:solidFill>
                  <a:schemeClr val="tx1"/>
                </a:solidFill>
                <a:uFillTx/>
                <a:latin typeface="等线" panose="02010600030101010101" charset="-122"/>
              </a:rPr>
              <a:t>本地存储缓存热点数据。当接收函数获取数据时，若在前端命中，由调度器将数据合理调度给接收节点；否则去远端存储拉取数据。</a:t>
            </a:r>
            <a:endParaRPr lang="en-US" altLang="zh-CN" sz="2000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Challeng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e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uFillTx/>
                <a:latin typeface="等线" panose="02010600030101010101" charset="-122"/>
              </a:rPr>
              <a:t>如何选择缓存数据？（如何冷热识别（基于</a:t>
            </a:r>
            <a:r>
              <a:rPr lang="en-US" altLang="zh-CN" sz="2000">
                <a:solidFill>
                  <a:schemeClr val="tx1"/>
                </a:solidFill>
                <a:uFillTx/>
                <a:latin typeface="等线" panose="02010600030101010101" charset="-122"/>
              </a:rPr>
              <a:t>DAG</a:t>
            </a:r>
            <a:r>
              <a:rPr lang="zh-CN" altLang="en-US" sz="2000">
                <a:solidFill>
                  <a:schemeClr val="tx1"/>
                </a:solidFill>
                <a:uFillTx/>
                <a:latin typeface="等线" panose="02010600030101010101" charset="-122"/>
              </a:rPr>
              <a:t>图的</a:t>
            </a:r>
            <a:r>
              <a:rPr lang="zh-CN" altLang="en-US" sz="2000">
                <a:solidFill>
                  <a:schemeClr val="tx1"/>
                </a:solidFill>
                <a:uFillTx/>
                <a:latin typeface="等线" panose="02010600030101010101" charset="-122"/>
              </a:rPr>
              <a:t>权重？）？、缓存数据的</a:t>
            </a:r>
            <a:r>
              <a:rPr lang="zh-CN" altLang="en-US" sz="2000">
                <a:solidFill>
                  <a:schemeClr val="tx1"/>
                </a:solidFill>
                <a:uFillTx/>
                <a:latin typeface="等线" panose="02010600030101010101" charset="-122"/>
              </a:rPr>
              <a:t>规模？）</a:t>
            </a:r>
            <a:endParaRPr lang="zh-CN" altLang="en-US" sz="20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uFillTx/>
                <a:latin typeface="等线" panose="02010600030101010101" charset="-122"/>
              </a:rPr>
              <a:t>如何合理调度本地的数据？（</a:t>
            </a:r>
            <a:r>
              <a:rPr lang="en-US" altLang="zh-CN" sz="2000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zh-CN" altLang="en-US" sz="2000">
                <a:solidFill>
                  <a:schemeClr val="tx1"/>
                </a:solidFill>
                <a:uFillTx/>
                <a:latin typeface="等线" panose="02010600030101010101" charset="-122"/>
              </a:rPr>
              <a:t>的网络带宽</a:t>
            </a:r>
            <a:r>
              <a:rPr lang="zh-CN" altLang="en-US" sz="2000">
                <a:solidFill>
                  <a:schemeClr val="tx1"/>
                </a:solidFill>
                <a:uFillTx/>
                <a:latin typeface="等线" panose="02010600030101010101" charset="-122"/>
              </a:rPr>
              <a:t>是瓶颈）</a:t>
            </a:r>
            <a:endParaRPr lang="zh-CN" altLang="en-US" sz="20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endParaRPr lang="zh-CN" altLang="en-US" sz="20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5515" y="2631440"/>
            <a:ext cx="5615305" cy="2348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684462c9-b9e8-466e-b42e-9dfab25d1906}"/>
  <p:tag name="TABLE_ENDDRAG_ORIGIN_RECT" val="173*57"/>
  <p:tag name="TABLE_ENDDRAG_RECT" val="296*177*173*57"/>
</p:tagLst>
</file>

<file path=ppt/tags/tag2.xml><?xml version="1.0" encoding="utf-8"?>
<p:tagLst xmlns:p="http://schemas.openxmlformats.org/presentationml/2006/main">
  <p:tag name="KSO_WM_UNIT_TABLE_BEAUTIFY" val="smartTable{684462c9-b9e8-466e-b42e-9dfab25d1906}"/>
  <p:tag name="TABLE_ENDDRAG_ORIGIN_RECT" val="231*57"/>
  <p:tag name="TABLE_ENDDRAG_RECT" val="517*251*231*57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2594</Words>
  <Application>WPS 演示</Application>
  <PresentationFormat>宽屏</PresentationFormat>
  <Paragraphs>187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等线</vt:lpstr>
      <vt:lpstr>微软雅黑</vt:lpstr>
      <vt:lpstr>Arial Unicode MS</vt:lpstr>
      <vt:lpstr>等线 Light</vt:lpstr>
      <vt:lpstr>Calibri</vt:lpstr>
      <vt:lpstr>week3-k8s-网络通信及应用示例</vt:lpstr>
      <vt:lpstr>Serverless Data Analytics</vt:lpstr>
      <vt:lpstr>Background</vt:lpstr>
      <vt:lpstr>Background</vt:lpstr>
      <vt:lpstr>Existing Design:  Distributed cache</vt:lpstr>
      <vt:lpstr>Existing Design:  Combines slow storage with fast storage</vt:lpstr>
      <vt:lpstr>Existing Design:  Hybrid data passing method</vt:lpstr>
      <vt:lpstr>Existing Design:  Hybrid data passing method</vt:lpstr>
      <vt:lpstr>Existing Design:  Hybrid data passing method</vt:lpstr>
      <vt:lpstr>Idea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281</cp:revision>
  <dcterms:created xsi:type="dcterms:W3CDTF">2021-11-05T01:41:00Z</dcterms:created>
  <dcterms:modified xsi:type="dcterms:W3CDTF">2022-01-29T00:07:03Z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99B5DF93C12B4A759FD5DB34BE5299BA</vt:lpwstr>
  </property>
  <property fmtid="{D5CDD505-2E9C-101B-9397-08002B2CF9AE}" pid="3" name="KSOProductBuildVer">
    <vt:lpwstr>2052-11.1.0.11294</vt:lpwstr>
  </property>
</Properties>
</file>