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5" r:id="rId3"/>
    <p:sldId id="374" r:id="rId5"/>
    <p:sldId id="480" r:id="rId6"/>
    <p:sldId id="285" r:id="rId7"/>
    <p:sldId id="411" r:id="rId8"/>
    <p:sldId id="401" r:id="rId9"/>
    <p:sldId id="424" r:id="rId10"/>
    <p:sldId id="402" r:id="rId11"/>
    <p:sldId id="403" r:id="rId12"/>
    <p:sldId id="481" r:id="rId13"/>
    <p:sldId id="483" r:id="rId14"/>
    <p:sldId id="466" r:id="rId15"/>
    <p:sldId id="405" r:id="rId16"/>
    <p:sldId id="486" r:id="rId17"/>
    <p:sldId id="485" r:id="rId18"/>
    <p:sldId id="489" r:id="rId19"/>
    <p:sldId id="439" r:id="rId20"/>
    <p:sldId id="464" r:id="rId21"/>
    <p:sldId id="490" r:id="rId22"/>
    <p:sldId id="492" r:id="rId23"/>
    <p:sldId id="491" r:id="rId24"/>
    <p:sldId id="49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/>
              <a:t>- </a:t>
            </a:r>
            <a:r>
              <a:rPr lang="zh-CN" altLang="en-US"/>
              <a:t>传统的共识协议可以实现较强的一致性，但是不是可动态自动扩展的</a:t>
            </a:r>
            <a:r>
              <a:rPr lang="zh-CN" altLang="en-US"/>
              <a:t>框架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因此需要无协调的的</a:t>
            </a:r>
            <a:r>
              <a:rPr lang="zh-CN" altLang="en-US"/>
              <a:t>一致性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实现了可重复读</a:t>
            </a:r>
            <a:r>
              <a:rPr lang="zh-CN" altLang="en-US"/>
              <a:t>一致性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因果一致性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利用分布式缓存来提供一定的数据局部性，以此来降低通信的</a:t>
            </a:r>
            <a:r>
              <a:rPr lang="zh-CN" altLang="en-US"/>
              <a:t>时延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但是分布式缓存会带来缓存一致性的</a:t>
            </a:r>
            <a:r>
              <a:rPr lang="zh-CN" altLang="en-US"/>
              <a:t>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Slow storage</a:t>
            </a:r>
            <a:endParaRPr lang="en-US" altLang="zh-CN"/>
          </a:p>
          <a:p>
            <a:r>
              <a:rPr lang="en-US" altLang="zh-CN"/>
              <a:t>-- However, these storage systems are not designed to support high throughput on reading and writing small files; </a:t>
            </a:r>
            <a:r>
              <a:rPr lang="zh-CN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scalable and elastic blob storage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; In fact, all major public cloud providers impose a global transaction limit on shared object stores; the majority of large scale storage systems have</a:t>
            </a:r>
            <a:endParaRPr lang="en-US" altLang="zh-CN"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been optimized for reading and writing large chunks of data,rather than for high-throughput fine-grained operations</a:t>
            </a:r>
            <a:endParaRPr lang="en-US" altLang="zh-CN"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-- </a:t>
            </a:r>
            <a:r>
              <a:rPr lang="zh-CN" altLang="en-US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存储费用包含两部分：一部分是存储数据；一部分是读取请求；对于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slow storage</a:t>
            </a:r>
            <a:r>
              <a:rPr lang="zh-CN" altLang="en-US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存储成本很低，而且中间数据得生命周期很短，因此存储成本可以忽略</a:t>
            </a:r>
            <a:r>
              <a:rPr lang="zh-CN" altLang="en-US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不计</a:t>
            </a:r>
            <a:endParaRPr lang="zh-CN" altLang="en-US"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 Fast 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storage</a:t>
            </a:r>
            <a:endParaRPr lang="en-US" altLang="zh-CN"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-- </a:t>
            </a:r>
            <a:r>
              <a:rPr lang="zh-CN" altLang="en-US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对于快速存储只收取存储</a:t>
            </a:r>
            <a:r>
              <a:rPr lang="zh-CN" altLang="en-US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费用</a:t>
            </a:r>
            <a:endParaRPr lang="zh-CN" altLang="en-US"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将快慢存储进行组合，首先将任务进行分组，每一组内的中间数据由快存储保存，最后将分组的数据合并，以此</a:t>
            </a:r>
            <a:r>
              <a:rPr lang="zh-CN" altLang="en-US"/>
              <a:t>提高性能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将快慢存储进行组合，首先将任务进行分组，每一组内的中间数据由快存储保存，最后将分组的数据合并，以此</a:t>
            </a:r>
            <a:r>
              <a:rPr lang="zh-CN" altLang="en-US"/>
              <a:t>提高性能</a:t>
            </a:r>
            <a:endParaRPr lang="zh-CN" altLang="en-US"/>
          </a:p>
          <a:p>
            <a:r>
              <a:rPr lang="en-US" altLang="zh-CN"/>
              <a:t>- fast storage reuse</a:t>
            </a:r>
            <a:r>
              <a:rPr lang="zh-CN" altLang="en-US"/>
              <a:t>，不是并行，那样需要快速存储的资源</a:t>
            </a:r>
            <a:r>
              <a:rPr lang="zh-CN" altLang="en-US"/>
              <a:t>太多，成本</a:t>
            </a:r>
            <a:r>
              <a:rPr lang="zh-CN" altLang="en-US"/>
              <a:t>太高，需要对快速存储进行</a:t>
            </a:r>
            <a:r>
              <a:rPr lang="zh-CN" altLang="en-US"/>
              <a:t>重用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将快慢存储进行组合，首先将任务进行分组，每一组内的中间数据由快存储保存，最后将分组的数据合并，以此</a:t>
            </a:r>
            <a:r>
              <a:rPr lang="zh-CN" altLang="en-US"/>
              <a:t>提高性能</a:t>
            </a:r>
            <a:endParaRPr lang="zh-CN" altLang="en-US"/>
          </a:p>
          <a:p>
            <a:r>
              <a:rPr lang="en-US" altLang="zh-CN"/>
              <a:t>- fast storage reuse</a:t>
            </a:r>
            <a:r>
              <a:rPr lang="zh-CN" altLang="en-US"/>
              <a:t>，并不是所有轮并行，那样需要快速存储的资源</a:t>
            </a:r>
            <a:r>
              <a:rPr lang="zh-CN" altLang="en-US"/>
              <a:t>太多，成本</a:t>
            </a:r>
            <a:r>
              <a:rPr lang="zh-CN" altLang="en-US"/>
              <a:t>太高，需要对快速存储进行</a:t>
            </a:r>
            <a:r>
              <a:rPr lang="zh-CN" altLang="en-US"/>
              <a:t>重用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所有解决方案都是在</a:t>
            </a:r>
            <a:r>
              <a:rPr lang="en-US" altLang="zh-CN"/>
              <a:t>Faas</a:t>
            </a:r>
            <a:r>
              <a:rPr lang="zh-CN" altLang="en-US"/>
              <a:t>这一端加入一些设备，来缓解</a:t>
            </a:r>
            <a:r>
              <a:rPr lang="en-US" altLang="zh-CN"/>
              <a:t>FaaS</a:t>
            </a:r>
            <a:r>
              <a:rPr lang="zh-CN" altLang="en-US"/>
              <a:t>本地存储资源有限的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这种方案可能会破环</a:t>
            </a:r>
            <a:r>
              <a:rPr lang="en-US" altLang="zh-CN"/>
              <a:t>serverless</a:t>
            </a:r>
            <a:r>
              <a:rPr lang="zh-CN" altLang="en-US"/>
              <a:t>的</a:t>
            </a:r>
            <a:r>
              <a:rPr lang="zh-CN" altLang="en-US"/>
              <a:t>弹性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                                              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关键词</a:t>
            </a:r>
            <a:endParaRPr lang="zh-CN" altLang="en-US"/>
          </a:p>
          <a:p>
            <a:r>
              <a:rPr lang="en-US" altLang="zh-CN"/>
              <a:t>-- </a:t>
            </a:r>
            <a:r>
              <a:rPr lang="en-US" altLang="zh-CN"/>
              <a:t>serverless</a:t>
            </a:r>
            <a:endParaRPr lang="en-US" altLang="zh-CN"/>
          </a:p>
          <a:p>
            <a:r>
              <a:rPr lang="en-US" altLang="zh-CN"/>
              <a:t>-- data </a:t>
            </a:r>
            <a:r>
              <a:rPr lang="en-US" altLang="zh-CN"/>
              <a:t>analytics</a:t>
            </a:r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逻辑：背景、动机、挑战都是按照这两个关键词</a:t>
            </a:r>
            <a:r>
              <a:rPr lang="zh-CN" altLang="en-US"/>
              <a:t>讲述的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serverless </a:t>
            </a:r>
            <a:r>
              <a:rPr lang="zh-CN" altLang="en-US"/>
              <a:t>采用的是存储计算分离的方式，由</a:t>
            </a:r>
            <a:r>
              <a:rPr lang="en-US" altLang="zh-CN"/>
              <a:t>FaaS</a:t>
            </a:r>
            <a:r>
              <a:rPr lang="zh-CN" altLang="en-US"/>
              <a:t>提供计算资源，</a:t>
            </a:r>
            <a:r>
              <a:rPr lang="en-US" altLang="zh-CN"/>
              <a:t>BaaS</a:t>
            </a:r>
            <a:r>
              <a:rPr lang="zh-CN" altLang="en-US"/>
              <a:t>提供存储</a:t>
            </a:r>
            <a:r>
              <a:rPr lang="zh-CN" altLang="en-US"/>
              <a:t>服务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下面是一个</a:t>
            </a:r>
            <a:r>
              <a:rPr lang="en-US" altLang="zh-CN"/>
              <a:t>serverless</a:t>
            </a:r>
            <a:r>
              <a:rPr lang="zh-CN" altLang="en-US"/>
              <a:t>的计算模型：当请求到达时，首先通过</a:t>
            </a:r>
            <a:r>
              <a:rPr lang="en-US" altLang="zh-CN"/>
              <a:t>API</a:t>
            </a:r>
            <a:r>
              <a:rPr lang="zh-CN" altLang="en-US"/>
              <a:t>网关路由到对应的沙箱，然后在沙箱中实例化无状态函数进行计算，函数所产生的的状态或者销毁，或</a:t>
            </a:r>
            <a:r>
              <a:rPr lang="en-US" altLang="zh-CN"/>
              <a:t>         </a:t>
            </a:r>
            <a:r>
              <a:rPr lang="zh-CN" altLang="en-US"/>
              <a:t>者存储到后端的</a:t>
            </a:r>
            <a:r>
              <a:rPr lang="zh-CN" altLang="en-US"/>
              <a:t>数据库中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传统的</a:t>
            </a:r>
            <a:r>
              <a:rPr lang="en-US" altLang="zh-CN">
                <a:sym typeface="+mn-ea"/>
              </a:rPr>
              <a:t>serverless</a:t>
            </a:r>
            <a:r>
              <a:rPr lang="zh-CN" altLang="en-US">
                <a:sym typeface="+mn-ea"/>
              </a:rPr>
              <a:t>应用</a:t>
            </a:r>
            <a:endParaRPr lang="zh-CN" altLang="en-US"/>
          </a:p>
          <a:p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有网络微服务，比如社交网络；和物联网应用，比如网上商店。</a:t>
            </a:r>
            <a:endParaRPr lang="zh-CN" altLang="en-US"/>
          </a:p>
          <a:p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特征：这类应用比较简单，大部分请求只会调用一个函数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- serverless </a:t>
            </a:r>
            <a:r>
              <a:rPr lang="zh-CN" altLang="en-US">
                <a:sym typeface="+mn-ea"/>
              </a:rPr>
              <a:t>数据分析应用</a:t>
            </a:r>
            <a:endParaRPr lang="zh-CN" altLang="en-US"/>
          </a:p>
          <a:p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比如说</a:t>
            </a:r>
            <a:r>
              <a:rPr lang="en-US" altLang="zh-CN">
                <a:sym typeface="+mn-ea"/>
              </a:rPr>
              <a:t>mapreduce</a:t>
            </a:r>
            <a:r>
              <a:rPr lang="zh-CN" altLang="en-US">
                <a:sym typeface="+mn-ea"/>
              </a:rPr>
              <a:t>模式的大规模排序、视频分析（编码、图像识别）、数据库查询处理</a:t>
            </a:r>
            <a:endParaRPr lang="zh-CN" altLang="en-US"/>
          </a:p>
          <a:p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特征：每个请求包含多个阶段，不同阶段的任务需要分享状态和数据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en-US" altLang="zh-CN"/>
              <a:t>serverless</a:t>
            </a:r>
            <a:endParaRPr lang="en-US" altLang="zh-CN"/>
          </a:p>
          <a:p>
            <a:r>
              <a:rPr lang="en-US" altLang="zh-CN"/>
              <a:t>-- </a:t>
            </a:r>
            <a:r>
              <a:rPr lang="zh-CN" altLang="en-US"/>
              <a:t>高弹性，伸缩扩展能力强</a:t>
            </a:r>
            <a:endParaRPr lang="en-US" altLang="zh-CN"/>
          </a:p>
          <a:p>
            <a:r>
              <a:rPr lang="en-US" altLang="zh-CN"/>
              <a:t>-- </a:t>
            </a:r>
            <a:r>
              <a:rPr lang="zh-CN" altLang="en-US"/>
              <a:t>细粒度的收费：按需收费，根据存储计算资源的使用情况进行收费，同时以毫秒为力度进行收费，传统架构按照小时或者分钟</a:t>
            </a:r>
            <a:r>
              <a:rPr lang="zh-CN" altLang="en-US"/>
              <a:t>收费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启动时间短，通常使用容器作为函数实例化的沙箱，相较于虚拟机来说，启动时间</a:t>
            </a:r>
            <a:r>
              <a:rPr lang="zh-CN" altLang="en-US"/>
              <a:t>短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 data </a:t>
            </a:r>
            <a:r>
              <a:rPr lang="en-US" altLang="zh-CN"/>
              <a:t>analytics</a:t>
            </a:r>
            <a:endParaRPr lang="en-US" altLang="zh-CN"/>
          </a:p>
          <a:p>
            <a:r>
              <a:rPr lang="en-US" altLang="zh-CN"/>
              <a:t>-- </a:t>
            </a:r>
            <a:r>
              <a:rPr lang="zh-CN" altLang="en-US"/>
              <a:t>资源利用率</a:t>
            </a:r>
            <a:r>
              <a:rPr lang="zh-CN" altLang="en-US"/>
              <a:t>低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有些任务有时延上的要求，比如说交互式的查询</a:t>
            </a:r>
            <a:r>
              <a:rPr lang="zh-CN" altLang="en-US"/>
              <a:t>任务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serverless</a:t>
            </a:r>
            <a:r>
              <a:rPr lang="zh-CN" altLang="en-US"/>
              <a:t>函数通信主要有两种方案：本地存储或者直接</a:t>
            </a:r>
            <a:r>
              <a:rPr lang="zh-CN" altLang="en-US"/>
              <a:t>通信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本地存储，比如</a:t>
            </a:r>
            <a:r>
              <a:rPr lang="en-US" altLang="zh-CN"/>
              <a:t>Spark Hadoop</a:t>
            </a:r>
            <a:r>
              <a:rPr lang="zh-CN" altLang="en-US"/>
              <a:t>都是通过这种方式传输</a:t>
            </a:r>
            <a:r>
              <a:rPr lang="zh-CN" altLang="en-US"/>
              <a:t>中间数据</a:t>
            </a:r>
            <a:endParaRPr lang="zh-CN" altLang="en-US"/>
          </a:p>
          <a:p>
            <a:r>
              <a:rPr lang="en-US" altLang="zh-CN"/>
              <a:t>--- </a:t>
            </a:r>
            <a:r>
              <a:rPr lang="zh-CN" altLang="en-US"/>
              <a:t>一方面没有持久运行的客户端管理这些本地的存储</a:t>
            </a:r>
            <a:r>
              <a:rPr lang="zh-CN" altLang="en-US"/>
              <a:t>资源</a:t>
            </a:r>
            <a:endParaRPr lang="zh-CN" altLang="en-US"/>
          </a:p>
          <a:p>
            <a:r>
              <a:rPr lang="en-US" altLang="zh-CN"/>
              <a:t>--- </a:t>
            </a:r>
            <a:r>
              <a:rPr lang="zh-CN" altLang="en-US"/>
              <a:t>每个函数分配的存储资源</a:t>
            </a:r>
            <a:r>
              <a:rPr lang="zh-CN" altLang="en-US"/>
              <a:t>十分有限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直接</a:t>
            </a:r>
            <a:r>
              <a:rPr lang="zh-CN" altLang="en-US"/>
              <a:t>通信</a:t>
            </a:r>
            <a:endParaRPr lang="zh-CN" altLang="en-US"/>
          </a:p>
          <a:p>
            <a:r>
              <a:rPr lang="en-US" altLang="zh-CN"/>
              <a:t>--- </a:t>
            </a:r>
            <a:r>
              <a:rPr lang="zh-CN" altLang="en-US"/>
              <a:t>无法控制任务的调度和放置，无法保证接收方和发送方</a:t>
            </a:r>
            <a:r>
              <a:rPr lang="zh-CN" altLang="en-US"/>
              <a:t>同步执行</a:t>
            </a:r>
            <a:endParaRPr lang="zh-CN" altLang="en-US"/>
          </a:p>
          <a:p>
            <a:r>
              <a:rPr lang="en-US" altLang="zh-CN"/>
              <a:t>--- </a:t>
            </a:r>
            <a:r>
              <a:rPr lang="zh-CN" altLang="en-US"/>
              <a:t>执行时间有限，数据传输可能无法</a:t>
            </a:r>
            <a:r>
              <a:rPr lang="zh-CN" altLang="en-US"/>
              <a:t>全部完成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serverless </a:t>
            </a:r>
            <a:r>
              <a:rPr lang="zh-CN" altLang="en-US"/>
              <a:t>采用的是存储计算分离的方式，由</a:t>
            </a:r>
            <a:r>
              <a:rPr lang="en-US" altLang="zh-CN"/>
              <a:t>FaaS</a:t>
            </a:r>
            <a:r>
              <a:rPr lang="zh-CN" altLang="en-US"/>
              <a:t>提供计算资源，</a:t>
            </a:r>
            <a:r>
              <a:rPr lang="en-US" altLang="zh-CN"/>
              <a:t>BaaS</a:t>
            </a:r>
            <a:r>
              <a:rPr lang="zh-CN" altLang="en-US"/>
              <a:t>提供存储</a:t>
            </a:r>
            <a:r>
              <a:rPr lang="zh-CN" altLang="en-US"/>
              <a:t>服务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下面是一个</a:t>
            </a:r>
            <a:r>
              <a:rPr lang="en-US" altLang="zh-CN"/>
              <a:t>serverless</a:t>
            </a:r>
            <a:r>
              <a:rPr lang="zh-CN" altLang="en-US"/>
              <a:t>的计算模型：当请求到达时，首先通过</a:t>
            </a:r>
            <a:r>
              <a:rPr lang="en-US" altLang="zh-CN"/>
              <a:t>API</a:t>
            </a:r>
            <a:r>
              <a:rPr lang="zh-CN" altLang="en-US"/>
              <a:t>网关路由到对应的沙箱，然后在沙箱中实例化无状态函数进行计算，函数所产生的的状态或者销毁，或</a:t>
            </a:r>
            <a:r>
              <a:rPr lang="en-US" altLang="zh-CN"/>
              <a:t>         </a:t>
            </a:r>
            <a:r>
              <a:rPr lang="zh-CN" altLang="en-US"/>
              <a:t>者存储到后端的</a:t>
            </a:r>
            <a:r>
              <a:rPr lang="zh-CN" altLang="en-US"/>
              <a:t>数据库中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/>
              <a:t>- </a:t>
            </a:r>
            <a:r>
              <a:t>LDPC  </a:t>
            </a:r>
          </a:p>
          <a:p>
            <a:r>
              <a:rPr lang="en-US"/>
              <a:t>-- </a:t>
            </a:r>
            <a:r>
              <a:t> </a:t>
            </a:r>
            <a:r>
              <a:rPr lang="zh-CN"/>
              <a:t>逻辑上分离，物理上集中</a:t>
            </a:r>
            <a:r>
              <a:rPr lang="en-US" altLang="zh-CN"/>
              <a:t>; </a:t>
            </a:r>
            <a:r>
              <a:rPr lang="zh-CN" altLang="en-US"/>
              <a:t>独立的分配、扩展、支付存储和计算资源；但是在物理上将存储和计算放在一起，提供数据局部性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通过一个自动扩展的</a:t>
            </a:r>
            <a:r>
              <a:rPr lang="en-US" altLang="zh-CN"/>
              <a:t>kv</a:t>
            </a:r>
            <a:r>
              <a:rPr lang="zh-CN" altLang="en-US"/>
              <a:t>存储系统实现</a:t>
            </a:r>
            <a:r>
              <a:rPr lang="en-US" altLang="zh-CN"/>
              <a:t> </a:t>
            </a:r>
            <a:r>
              <a:rPr lang="zh-CN" altLang="en-US"/>
              <a:t>数据共享；通过为每个函数分配虚拟机上的缓存资源提供数据局部性</a:t>
            </a:r>
            <a:endParaRPr lang="zh-CN" altLang="en-US"/>
          </a:p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从</a:t>
            </a:r>
            <a:r>
              <a:rPr lang="en-US" altLang="zh-CN"/>
              <a:t>FaaS</a:t>
            </a:r>
            <a:r>
              <a:rPr lang="zh-CN" altLang="en-US"/>
              <a:t>的角度</a:t>
            </a:r>
            <a:r>
              <a:rPr lang="zh-CN" altLang="en-US"/>
              <a:t>讲故事</a:t>
            </a:r>
            <a:endParaRPr lang="zh-CN" altLang="en-US"/>
          </a:p>
          <a:p>
            <a:r>
              <a:rPr lang="zh-CN" altLang="en-US"/>
              <a:t> 聚焦两类</a:t>
            </a:r>
            <a:r>
              <a:rPr lang="en-US" altLang="zh-CN"/>
              <a:t>Data analytics</a:t>
            </a:r>
            <a:r>
              <a:rPr lang="zh-CN" altLang="en-US"/>
              <a:t>应用：</a:t>
            </a:r>
            <a:r>
              <a:rPr lang="en-US" altLang="zh-CN" b="1"/>
              <a:t>Map-Reduce sort</a:t>
            </a:r>
            <a:r>
              <a:rPr lang="zh-CN" altLang="en-US" b="1"/>
              <a:t>应用</a:t>
            </a:r>
            <a:r>
              <a:rPr lang="zh-CN" altLang="en-US"/>
              <a:t>和</a:t>
            </a:r>
            <a:r>
              <a:rPr lang="zh-CN" altLang="en-US" b="1"/>
              <a:t>数据库查询应用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思考论文中的设计</a:t>
            </a:r>
            <a:r>
              <a:rPr lang="zh-CN" altLang="en-US"/>
              <a:t>如何实现、测试如何复现？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分布式</a:t>
            </a:r>
            <a:r>
              <a:rPr lang="en-US" altLang="zh-CN"/>
              <a:t>cache</a:t>
            </a:r>
            <a:r>
              <a:rPr lang="en-US" altLang="zh-CN" baseline="30000"/>
              <a:t>[1]</a:t>
            </a:r>
            <a:r>
              <a:rPr lang="zh-CN" altLang="en-US"/>
              <a:t>、增加快速存储</a:t>
            </a:r>
            <a:r>
              <a:rPr lang="en-US" altLang="zh-CN" baseline="30000"/>
              <a:t>[2]</a:t>
            </a:r>
            <a:r>
              <a:rPr lang="zh-CN" altLang="en-US"/>
              <a:t>、混合数据传输方式</a:t>
            </a:r>
            <a:r>
              <a:rPr lang="en-US" altLang="zh-CN" baseline="30000"/>
              <a:t>[3]</a:t>
            </a:r>
            <a:r>
              <a:rPr lang="zh-CN" altLang="en-US"/>
              <a:t>、共享日志</a:t>
            </a:r>
            <a:r>
              <a:rPr lang="en-US" altLang="zh-CN" baseline="30000"/>
              <a:t>[4]     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如何去跑这两类应用？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0" y="5882005"/>
            <a:ext cx="9493250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Cloudburst: Stateful Functions-as-a-Service VLDB’20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Shuffling, Fast and Slow: Scalable Analytics on Serverless Infrastructure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[3]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Sonic: Application-aware Data Passing for Chained Serverless Applications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[4] Boki: Stateful Serverless Computing with Shared Logs SOSP’21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84810" y="6131560"/>
            <a:ext cx="4544060" cy="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84810" y="6786245"/>
            <a:ext cx="5457190" cy="4445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845" y="5513705"/>
            <a:ext cx="166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</a:rPr>
              <a:t>open source</a:t>
            </a:r>
            <a:endParaRPr lang="en-US" altLang="zh-CN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Cloudburst</a:t>
            </a:r>
            <a:r>
              <a:rPr lang="en-US" altLang="zh-CN" baseline="30000"/>
              <a:t>[1]</a:t>
            </a:r>
            <a:endParaRPr lang="zh-CN" altLang="en-US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467"/>
            <a:ext cx="10515600" cy="4796737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Design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 </a:t>
            </a:r>
            <a:endParaRPr lang="en-US" altLang="zh-CN" b="1" baseline="30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Consistency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Colocation of compute and data             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Distributed cache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 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Cloudburst: Stateful Functions-as-a-Service VLDB’20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28715" y="1488440"/>
            <a:ext cx="5806440" cy="479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1" baseline="30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Function composition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           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>
                <a:uFillTx/>
                <a:latin typeface="等线" panose="02010600030101010101" charset="-122"/>
              </a:rPr>
              <a:t>Run across multiple nodes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 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71550" lvl="1" indent="-514350">
              <a:buClr>
                <a:srgbClr val="8FAADC"/>
              </a:buClr>
              <a:buSzPct val="90000"/>
              <a:buFont typeface="+mj-lt"/>
              <a:buAutoNum type="romanUcPeriod"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070600" y="2332355"/>
            <a:ext cx="885190" cy="855345"/>
            <a:chOff x="6794" y="3500"/>
            <a:chExt cx="1714" cy="1714"/>
          </a:xfrm>
          <a:solidFill>
            <a:srgbClr val="7030A0"/>
          </a:solidFill>
        </p:grpSpPr>
        <p:sp>
          <p:nvSpPr>
            <p:cNvPr id="11" name="矩形 10"/>
            <p:cNvSpPr/>
            <p:nvPr/>
          </p:nvSpPr>
          <p:spPr>
            <a:xfrm>
              <a:off x="6794" y="4149"/>
              <a:ext cx="1715" cy="416"/>
            </a:xfrm>
            <a:prstGeom prst="rect">
              <a:avLst/>
            </a:prstGeom>
            <a:grp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6793" y="4149"/>
              <a:ext cx="1715" cy="416"/>
            </a:xfrm>
            <a:prstGeom prst="rect">
              <a:avLst/>
            </a:prstGeom>
            <a:grp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下箭头 12"/>
          <p:cNvSpPr/>
          <p:nvPr/>
        </p:nvSpPr>
        <p:spPr>
          <a:xfrm>
            <a:off x="6344920" y="3425190"/>
            <a:ext cx="335915" cy="1638300"/>
          </a:xfrm>
          <a:prstGeom prst="down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41825" y="5300980"/>
            <a:ext cx="4387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Distributed session consistency 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Cloudburst</a:t>
            </a:r>
            <a:r>
              <a:rPr lang="en-US" altLang="zh-CN" baseline="30000"/>
              <a:t>[1]</a:t>
            </a:r>
            <a:endParaRPr lang="zh-CN" altLang="en-US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467"/>
            <a:ext cx="10515600" cy="4796737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Design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 </a:t>
            </a:r>
            <a:endParaRPr lang="en-US" altLang="zh-CN" b="1" baseline="30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Consistency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Consensus protocols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Implement strong consistency across caches  </a:t>
            </a:r>
            <a:r>
              <a:rPr lang="en-US" altLang="zh-CN" b="1">
                <a:solidFill>
                  <a:srgbClr val="7030A0"/>
                </a:solidFill>
                <a:uFillTx/>
                <a:latin typeface="等线" panose="02010600030101010101" charset="-122"/>
              </a:rPr>
              <a:t>√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Don’t fit the dynamic autoscaling framework  </a:t>
            </a:r>
            <a:r>
              <a:rPr lang="zh-CN" altLang="en-US" b="1">
                <a:solidFill>
                  <a:srgbClr val="7030A0"/>
                </a:solidFill>
                <a:uFillTx/>
                <a:latin typeface="等线" panose="02010600030101010101" charset="-122"/>
              </a:rPr>
              <a:t>×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Coordination-free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consistency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Repeatable read consistency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Causal consistency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Cloudburst: Stateful Functions-as-a-Service VLDB’20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Cloudburst</a:t>
            </a:r>
            <a:r>
              <a:rPr lang="en-US" altLang="zh-CN" baseline="30000">
                <a:sym typeface="+mn-ea"/>
              </a:rPr>
              <a:t>[1]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467"/>
            <a:ext cx="10515600" cy="4796737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Architecture</a:t>
            </a:r>
            <a:endParaRPr lang="en-US" altLang="zh-CN" b="1" baseline="30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Distributed cache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                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Cloudburst: Stateful Functions-as-a-Service VLDB’20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8875" y="2515870"/>
            <a:ext cx="7738745" cy="2556510"/>
          </a:xfrm>
          <a:prstGeom prst="rect">
            <a:avLst/>
          </a:pr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47590" y="2505075"/>
            <a:ext cx="2302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Cloudburst R</a:t>
            </a:r>
            <a:r>
              <a:rPr lang="en-US" altLang="zh-CN"/>
              <a:t>untime 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4645" y="2873375"/>
            <a:ext cx="6248400" cy="434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70" y="3449955"/>
            <a:ext cx="1834515" cy="406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70" y="3449955"/>
            <a:ext cx="1834515" cy="406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570" y="3449955"/>
            <a:ext cx="1834515" cy="406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70" y="3997960"/>
            <a:ext cx="1835150" cy="892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35" y="3997960"/>
            <a:ext cx="1835150" cy="8928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0" y="3997960"/>
            <a:ext cx="1835150" cy="8928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408555" y="5213985"/>
            <a:ext cx="7759065" cy="415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70705" y="5238115"/>
            <a:ext cx="4899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AutoScaling Key-Vaule Store </a:t>
            </a:r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Anna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6" name="上下箭头 15"/>
          <p:cNvSpPr/>
          <p:nvPr/>
        </p:nvSpPr>
        <p:spPr>
          <a:xfrm>
            <a:off x="4157345" y="4890770"/>
            <a:ext cx="213360" cy="311785"/>
          </a:xfrm>
          <a:prstGeom prst="upDown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上下箭头 16"/>
          <p:cNvSpPr/>
          <p:nvPr/>
        </p:nvSpPr>
        <p:spPr>
          <a:xfrm>
            <a:off x="6373495" y="4890770"/>
            <a:ext cx="213360" cy="311785"/>
          </a:xfrm>
          <a:prstGeom prst="upDown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上下箭头 17"/>
          <p:cNvSpPr/>
          <p:nvPr/>
        </p:nvSpPr>
        <p:spPr>
          <a:xfrm>
            <a:off x="8514080" y="4896485"/>
            <a:ext cx="213360" cy="311785"/>
          </a:xfrm>
          <a:prstGeom prst="upDown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04210" y="5770880"/>
            <a:ext cx="6188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An overview of the Cloudburst architecture</a:t>
            </a:r>
            <a:endParaRPr lang="zh-CN" altLang="en-US" sz="2400" b="1"/>
          </a:p>
        </p:txBody>
      </p:sp>
      <p:sp>
        <p:nvSpPr>
          <p:cNvPr id="20" name="右箭头 19"/>
          <p:cNvSpPr/>
          <p:nvPr/>
        </p:nvSpPr>
        <p:spPr>
          <a:xfrm>
            <a:off x="4233545" y="2069465"/>
            <a:ext cx="659130" cy="20955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68570" y="1979295"/>
            <a:ext cx="3115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uFillTx/>
                <a:latin typeface="等线" panose="02010600030101010101" charset="-122"/>
                <a:sym typeface="+mn-ea"/>
              </a:rPr>
              <a:t>Cache inconsistencies</a:t>
            </a:r>
            <a:endParaRPr lang="en-US" altLang="zh-CN" sz="2200">
              <a:uFillTx/>
              <a:latin typeface="等线" panose="02010600030101010101" charset="-122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730" y="2699385"/>
            <a:ext cx="760095" cy="2261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8" grpId="0" bldLvl="0" animBg="1"/>
      <p:bldP spid="20" grpId="0" bldLvl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Locus</a:t>
            </a:r>
            <a:r>
              <a:rPr lang="en-US" altLang="zh-CN" baseline="30000"/>
              <a:t>[2]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1353800" cy="5140960"/>
          </a:xfrm>
        </p:spPr>
        <p:txBody>
          <a:bodyPr>
            <a:normAutofit lnSpcReduction="20000"/>
          </a:bodyPr>
          <a:p>
            <a:r>
              <a:rPr lang="en-US" altLang="zh-CN" b="1"/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Design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C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ombines slow storage with fast storage  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Slow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storage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marL="1885950" lvl="3" indent="-514350">
              <a:lnSpc>
                <a:spcPct val="110000"/>
              </a:lnSpc>
              <a:buFont typeface="+mj-lt"/>
              <a:buAutoNum type="romanUcPeriod"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eg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：Amazon S3, Google Cloud Storage, Azure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Blob Store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marL="1885950" lvl="3" indent="-514350">
              <a:lnSpc>
                <a:spcPct val="110000"/>
              </a:lnSpc>
              <a:buFont typeface="+mj-lt"/>
              <a:buAutoNum type="romanUcPeriod"/>
            </a:pPr>
            <a:r>
              <a:rPr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Characteristics</a:t>
            </a:r>
            <a:r>
              <a:rPr lang="en-US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: </a:t>
            </a:r>
            <a:r>
              <a:rPr lang="zh-CN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scalable and elastic 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object</a:t>
            </a:r>
            <a:r>
              <a:rPr lang="zh-CN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storage；</a:t>
            </a:r>
            <a:endParaRPr lang="zh-CN"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1371600" lvl="3" indent="0">
              <a:lnSpc>
                <a:spcPct val="110000"/>
              </a:lnSpc>
              <a:buFont typeface="+mj-lt"/>
              <a:buNone/>
            </a:pP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                        low throughput on reading and writing small files(</a:t>
            </a:r>
            <a:r>
              <a:rPr lang="en-US" altLang="zh-CN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request</a:t>
            </a:r>
            <a:r>
              <a:rPr lang="en-US" altLang="zh-CN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rate llimit</a:t>
            </a:r>
            <a:endParaRPr lang="en-US" altLang="zh-CN" b="1"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1371600" lvl="3" indent="0">
              <a:lnSpc>
                <a:spcPct val="110000"/>
              </a:lnSpc>
              <a:buFont typeface="+mj-lt"/>
              <a:buNone/>
            </a:pPr>
            <a:r>
              <a:rPr lang="en-US" altLang="zh-CN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                         &amp;optimized for large chunks of data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)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;</a:t>
            </a:r>
            <a:endParaRPr lang="en-US" altLang="zh-CN"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1371600" lvl="3" indent="0">
              <a:lnSpc>
                <a:spcPct val="110000"/>
              </a:lnSpc>
              <a:buFont typeface="+mj-lt"/>
              <a:buNone/>
            </a:pP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                        high cost for large shuffle(</a:t>
            </a:r>
            <a:r>
              <a:rPr lang="en-US" altLang="zh-CN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$0.005/1,000 requests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)</a:t>
            </a:r>
            <a:endParaRPr lang="en-US" altLang="zh-CN"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2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Fast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storage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marL="1885950" lvl="3" indent="-514350">
              <a:lnSpc>
                <a:spcPct val="110000"/>
              </a:lnSpc>
              <a:buFont typeface="+mj-lt"/>
              <a:buAutoNum type="romanUcPeriod"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eg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>
                <a:latin typeface="等线" panose="02010600030101010101" charset="-122"/>
                <a:ea typeface="等线" panose="02010600030101010101" charset="-122"/>
                <a:sym typeface="+mn-ea"/>
              </a:rPr>
              <a:t>ElastiCache</a:t>
            </a:r>
            <a:r>
              <a:rPr lang="en-US">
                <a:latin typeface="等线" panose="02010600030101010101" charset="-122"/>
                <a:ea typeface="等线" panose="02010600030101010101" charset="-122"/>
                <a:sym typeface="+mn-ea"/>
              </a:rPr>
              <a:t>, </a:t>
            </a:r>
            <a:r>
              <a:rPr>
                <a:latin typeface="等线" panose="02010600030101010101" charset="-122"/>
                <a:ea typeface="等线" panose="02010600030101010101" charset="-122"/>
                <a:sym typeface="+mn-ea"/>
              </a:rPr>
              <a:t>Memorystore</a:t>
            </a:r>
            <a:r>
              <a:rPr lang="en-US">
                <a:latin typeface="等线" panose="02010600030101010101" charset="-122"/>
                <a:ea typeface="等线" panose="02010600030101010101" charset="-122"/>
                <a:sym typeface="+mn-ea"/>
              </a:rPr>
              <a:t>, </a:t>
            </a:r>
            <a:r>
              <a:rPr>
                <a:latin typeface="等线" panose="02010600030101010101" charset="-122"/>
                <a:ea typeface="等线" panose="02010600030101010101" charset="-122"/>
                <a:sym typeface="+mn-ea"/>
              </a:rPr>
              <a:t>Azure Cache</a:t>
            </a:r>
            <a:endParaRPr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1885950" lvl="3" indent="-514350">
              <a:lnSpc>
                <a:spcPct val="110000"/>
              </a:lnSpc>
              <a:buFont typeface="+mj-lt"/>
              <a:buAutoNum type="romanUcPeriod"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Characteristics: high request rates(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100,000 requests/sec per shard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)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marL="1371600" lvl="3" indent="0">
              <a:lnSpc>
                <a:spcPct val="110000"/>
              </a:lnSpc>
              <a:buFont typeface="+mj-lt"/>
              <a:buNone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                               efficiently handle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small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objects (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tens of byte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)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marL="1371600" lvl="3" indent="0">
              <a:lnSpc>
                <a:spcPct val="110000"/>
              </a:lnSpc>
              <a:buFont typeface="+mj-lt"/>
              <a:buNone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                               expensive storage cost(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1GB/h 0.00319 cents S3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</a:rPr>
              <a:t>；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2.344 cents Elasti </a:t>
            </a:r>
            <a:endParaRPr lang="en-US" altLang="zh-CN" b="1">
              <a:latin typeface="等线" panose="02010600030101010101" charset="-122"/>
              <a:ea typeface="等线" panose="02010600030101010101" charset="-122"/>
            </a:endParaRPr>
          </a:p>
          <a:p>
            <a:pPr marL="1371600" lvl="3" indent="0">
              <a:lnSpc>
                <a:spcPct val="110000"/>
              </a:lnSpc>
              <a:buFont typeface="+mj-lt"/>
              <a:buNone/>
            </a:pP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                                -Cache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）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                                          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Shuffling, Fast and Slow: Scalable Analytics on Serverless Infrastructure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6757670" y="1978025"/>
            <a:ext cx="452120" cy="22606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4090" y="1876425"/>
            <a:ext cx="36068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/>
              <a:t>Performance&amp;cost trade-off</a:t>
            </a:r>
            <a:endParaRPr lang="en-US" altLang="zh-CN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Locus</a:t>
            </a:r>
            <a:r>
              <a:rPr lang="en-US" altLang="zh-CN" baseline="30000"/>
              <a:t>[2]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Design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C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ombines slow storage with fast storage  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Slow storage based shuffle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marL="1885950" lvl="3" indent="-514350">
              <a:lnSpc>
                <a:spcPct val="110000"/>
              </a:lnSpc>
              <a:buFont typeface="+mj-lt"/>
              <a:buAutoNum type="romanUcPeriod"/>
            </a:pPr>
            <a:r>
              <a:rPr lang="en-US" altLang="zh-CN">
                <a:uFillTx/>
                <a:latin typeface="等线" panose="02010600030101010101" charset="-122"/>
                <a:sym typeface="+mn-ea"/>
              </a:rPr>
              <a:t>Degree of parallelism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marL="1885950" lvl="3" indent="-514350">
              <a:lnSpc>
                <a:spcPct val="110000"/>
              </a:lnSpc>
              <a:buFont typeface="+mj-lt"/>
              <a:buAutoNum type="romanUcPeriod"/>
            </a:pPr>
            <a:r>
              <a:rPr lang="en-US" altLang="zh-CN">
                <a:uFillTx/>
                <a:latin typeface="等线" panose="02010600030101010101" charset="-122"/>
                <a:sym typeface="+mn-ea"/>
              </a:rPr>
              <a:t>Worker memory size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Shuffling, Fast and Slow: Scalable Analytics on Serverless Infrastructure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6725285" y="2080260"/>
            <a:ext cx="452120" cy="22606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4090" y="1978025"/>
            <a:ext cx="36068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/>
              <a:t>Performance&amp;cost trade-off</a:t>
            </a:r>
            <a:endParaRPr lang="en-US" altLang="zh-CN" sz="2200"/>
          </a:p>
        </p:txBody>
      </p:sp>
      <p:sp>
        <p:nvSpPr>
          <p:cNvPr id="16" name="下箭头 15"/>
          <p:cNvSpPr/>
          <p:nvPr/>
        </p:nvSpPr>
        <p:spPr>
          <a:xfrm>
            <a:off x="5179060" y="3321685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 rot="10800000">
            <a:off x="5179060" y="2738755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5838825" y="3047365"/>
            <a:ext cx="2971800" cy="27432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38825" y="2738755"/>
            <a:ext cx="284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large amount small object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962390" y="2628265"/>
            <a:ext cx="20929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60000"/>
              </a:lnSpc>
              <a:buClr>
                <a:srgbClr val="8FAADC"/>
              </a:buClr>
              <a:buSzPct val="100000"/>
              <a:buFont typeface="+mj-lt"/>
              <a:buAutoNum type="romanUcPeriod"/>
            </a:pPr>
            <a:r>
              <a:rPr lang="en-US" altLang="zh-CN" sz="2000">
                <a:sym typeface="+mn-ea"/>
              </a:rPr>
              <a:t>Throughpt  </a:t>
            </a:r>
            <a:endParaRPr lang="en-US" altLang="zh-CN" sz="2000"/>
          </a:p>
          <a:p>
            <a:pPr marL="400050" indent="-400050">
              <a:lnSpc>
                <a:spcPct val="160000"/>
              </a:lnSpc>
              <a:buClr>
                <a:srgbClr val="8FAADC"/>
              </a:buClr>
              <a:buSzPct val="100000"/>
              <a:buFont typeface="+mj-lt"/>
              <a:buAutoNum type="romanUcPeriod"/>
            </a:pPr>
            <a:r>
              <a:rPr lang="en-US" altLang="zh-CN"/>
              <a:t>  </a:t>
            </a:r>
            <a:r>
              <a:rPr lang="en-US" altLang="zh-CN" sz="2000">
                <a:sym typeface="+mn-ea"/>
              </a:rPr>
              <a:t>Bandwith</a:t>
            </a:r>
            <a:endParaRPr lang="en-US" altLang="zh-CN" sz="2000">
              <a:sym typeface="+mn-ea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10788650" y="3321685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788650" y="2808605"/>
            <a:ext cx="109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Limited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 animBg="1"/>
      <p:bldP spid="21" grpId="0" animBg="1"/>
      <p:bldP spid="23" grpId="0"/>
      <p:bldP spid="16" grpId="0" animBg="1"/>
      <p:bldP spid="17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Locus</a:t>
            </a:r>
            <a:r>
              <a:rPr lang="en-US" altLang="zh-CN" baseline="30000"/>
              <a:t>[2]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5833110" cy="4796790"/>
          </a:xfrm>
        </p:spPr>
        <p:txBody>
          <a:bodyPr/>
          <a:p>
            <a:r>
              <a:rPr lang="en-US" altLang="zh-CN" b="1"/>
              <a:t>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Locus</a:t>
            </a:r>
            <a:r>
              <a:rPr lang="en-US" altLang="zh-CN" b="1" baseline="30000">
                <a:latin typeface="等线" panose="02010600030101010101" charset="-122"/>
                <a:ea typeface="等线" panose="02010600030101010101" charset="-122"/>
              </a:rPr>
              <a:t>[2]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H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ybrid shuffle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Shuffling, Fast and Slow: Scalable Analytics on Serverless Infrastructure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090" y="2507615"/>
            <a:ext cx="5024120" cy="28632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47190" y="5715635"/>
            <a:ext cx="4185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Illustration for hybrid shuffle</a:t>
            </a:r>
            <a:endParaRPr lang="zh-CN" altLang="en-US" sz="2400" b="1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824980" y="1380490"/>
            <a:ext cx="5032375" cy="479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Job partition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eg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：a 100 TB sort can be broken down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to 100 rounds of 1TB sort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 Multi-round shuffle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Within a round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fast storage for intermediate data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 Job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merge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  Across rounds：slow storage to merge intermediate data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3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9508490" y="3155315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9508490" y="4708525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Locus</a:t>
            </a:r>
            <a:r>
              <a:rPr lang="en-US" altLang="zh-CN" baseline="30000"/>
              <a:t>[2]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5833110" cy="4796790"/>
          </a:xfrm>
        </p:spPr>
        <p:txBody>
          <a:bodyPr/>
          <a:p>
            <a:r>
              <a:rPr lang="en-US" altLang="zh-CN" b="1"/>
              <a:t>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Locus</a:t>
            </a:r>
            <a:r>
              <a:rPr lang="en-US" altLang="zh-CN" b="1" baseline="30000">
                <a:latin typeface="等线" panose="02010600030101010101" charset="-122"/>
                <a:ea typeface="等线" panose="02010600030101010101" charset="-122"/>
              </a:rPr>
              <a:t>[2]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H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ybrid shuffle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Shuffling, Fast and Slow: Scalable Analytics on Serverless Infrastructure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090" y="2507615"/>
            <a:ext cx="5024120" cy="28632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47190" y="5715635"/>
            <a:ext cx="4185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Illustration for hybrid shuffle</a:t>
            </a:r>
            <a:endParaRPr lang="zh-CN" altLang="en-US" sz="2400" b="1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824980" y="1380490"/>
            <a:ext cx="5032375" cy="479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Slow storage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use S3 as the slow, elastic storage system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3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 F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ast storage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provision Redis nodes on Amazon ElastiCache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3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</a:t>
            </a:r>
            <a:r>
              <a:rPr lang="en-US" altLang="zh-CN"/>
              <a:t>aaS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Conclusion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solution</a:t>
            </a:r>
            <a:r>
              <a:rPr lang="zh-CN" altLang="en-US" b="1"/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involve running additional infrastructure on traditional VMs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challenges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such “serverful” component has the potential to severely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limit the atractiveness of FaaS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093279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Cloudburst: Stateful Functions-as-a-Service VLDB’20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Shuffling, Fast and Slow: Scalable Analytics on Serverless Infrastructure NSDI’19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Sonic: Application-aware Data Passing for Chained Serverless Applications ATC’21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 Boki: Stateful Serverless Computing with Shared Logs SOSP’21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[5] Anna: A kvs for any scale TKDE’19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808970" cy="479679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四篇</a:t>
            </a:r>
            <a:r>
              <a:rPr lang="zh-CN" altLang="en-US"/>
              <a:t>论文</a:t>
            </a:r>
            <a:endParaRPr lang="zh-CN" altLang="en-US"/>
          </a:p>
          <a:p>
            <a:pPr lvl="1"/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 Cloudburst: Stateful Functions-as-a-Service VLDB’20</a:t>
            </a:r>
            <a:endParaRPr lang="en-US" altLang="zh-CN">
              <a:solidFill>
                <a:schemeClr val="bg2">
                  <a:lumMod val="75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 Shuffling, Fast and Slow: Scalable Analytics on Serverless Infrastructure NSDI’19</a:t>
            </a:r>
            <a:endParaRPr lang="en-US" altLang="zh-CN">
              <a:solidFill>
                <a:schemeClr val="bg2">
                  <a:lumMod val="75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Sonic: Application-aware Data Passing for Chained Serverless Applications ATC’21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Boki: Stateful Serverless Computing with Shared Logs SOSP’21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0"/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dirty="0">
                <a:sym typeface="+mn-ea"/>
              </a:rPr>
              <a:t>Serverless </a:t>
            </a:r>
            <a:r>
              <a:rPr lang="en-US" dirty="0"/>
              <a:t>Data Analytics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1910" y="4934585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2021.12.31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1353165" cy="536511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华为</a:t>
            </a:r>
            <a:r>
              <a:rPr lang="en-US" altLang="zh-CN"/>
              <a:t>PPT</a:t>
            </a:r>
            <a:endParaRPr lang="en-US" altLang="zh-CN">
              <a:solidFill>
                <a:schemeClr val="bg2">
                  <a:lumMod val="75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宏大叙事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zh-CN" altLang="en-US">
                <a:solidFill>
                  <a:srgbClr val="7030A0"/>
                </a:solidFill>
                <a:latin typeface="等线" panose="02010600030101010101" charset="-122"/>
                <a:ea typeface="等线" panose="02010600030101010101" charset="-122"/>
              </a:rPr>
              <a:t>混布场景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)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动机：提高云上资源利用率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                    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设计：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右箭头 3"/>
          <p:cNvSpPr/>
          <p:nvPr/>
        </p:nvSpPr>
        <p:spPr>
          <a:xfrm rot="5400000">
            <a:off x="4153535" y="3966210"/>
            <a:ext cx="922020" cy="217805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58385" y="36137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预先建立的</a:t>
            </a:r>
            <a:endParaRPr lang="zh-CN" altLang="en-US"/>
          </a:p>
          <a:p>
            <a:r>
              <a:rPr lang="zh-CN" altLang="en-US"/>
              <a:t>应用特征</a:t>
            </a:r>
            <a:r>
              <a:rPr lang="zh-CN" altLang="en-US"/>
              <a:t>知识库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321935" y="2447290"/>
            <a:ext cx="513715" cy="22860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663815" y="2447290"/>
            <a:ext cx="513715" cy="22860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22065" y="3244850"/>
            <a:ext cx="1604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用户黑盒应用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   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10130" y="4719320"/>
            <a:ext cx="461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应用标签、资源预测、干扰模型等多维条件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5400000">
            <a:off x="4163060" y="5439410"/>
            <a:ext cx="922020" cy="217805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80610" y="5364480"/>
            <a:ext cx="1402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保障</a:t>
            </a:r>
            <a:r>
              <a:rPr lang="en-US" altLang="zh-CN"/>
              <a:t>Q</a:t>
            </a:r>
            <a:r>
              <a:rPr lang="en-US" altLang="zh-CN"/>
              <a:t>oS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496945" y="6193790"/>
            <a:ext cx="225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精准的调度策略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模型</a:t>
            </a:r>
            <a:endParaRPr lang="zh-CN" altLang="en-US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62900" y="324612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输入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   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962900" y="619379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输出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   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527040" y="3439160"/>
            <a:ext cx="2153920" cy="1016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922010" y="6365240"/>
            <a:ext cx="1819910" cy="254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大括号 20"/>
          <p:cNvSpPr/>
          <p:nvPr/>
        </p:nvSpPr>
        <p:spPr>
          <a:xfrm>
            <a:off x="7162800" y="3714115"/>
            <a:ext cx="558800" cy="2294890"/>
          </a:xfrm>
          <a:prstGeom prst="rightBrac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962900" y="4581525"/>
            <a:ext cx="659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原型系统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   </a:t>
            </a:r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5400000">
            <a:off x="7831455" y="3968750"/>
            <a:ext cx="922020" cy="217805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 rot="5400000">
            <a:off x="7831455" y="5619750"/>
            <a:ext cx="922020" cy="217805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35650" y="2335530"/>
            <a:ext cx="1984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sym typeface="+mn-ea"/>
              </a:rPr>
              <a:t>应用混合部署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8183880" y="2362200"/>
            <a:ext cx="1703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sym typeface="+mn-ea"/>
              </a:rPr>
              <a:t>保障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sym typeface="+mn-ea"/>
              </a:rPr>
              <a:t>QoS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  <p:bldP spid="8" grpId="0" animBg="1"/>
      <p:bldP spid="26" grpId="0"/>
      <p:bldP spid="10" grpId="0"/>
      <p:bldP spid="17" grpId="0"/>
      <p:bldP spid="4" grpId="0" animBg="1"/>
      <p:bldP spid="5" grpId="0"/>
      <p:bldP spid="12" grpId="0"/>
      <p:bldP spid="14" grpId="0"/>
      <p:bldP spid="21" grpId="1" animBg="1"/>
      <p:bldP spid="23" grpId="0" animBg="1"/>
      <p:bldP spid="22" grpId="0"/>
      <p:bldP spid="24" grpId="0" animBg="1"/>
      <p:bldP spid="21" grpId="2" animBg="1"/>
      <p:bldP spid="23" grpId="1" animBg="1"/>
      <p:bldP spid="22" grpId="1"/>
      <p:bldP spid="24" grpId="1" animBg="1"/>
      <p:bldP spid="15" grpId="0"/>
      <p:bldP spid="18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1353165" cy="537527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华为</a:t>
            </a:r>
            <a:r>
              <a:rPr lang="en-US" altLang="zh-CN"/>
              <a:t>PPT</a:t>
            </a:r>
            <a:endParaRPr lang="zh-CN" altLang="en-US"/>
          </a:p>
          <a:p>
            <a:pPr lvl="1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个人工作(</a:t>
            </a:r>
            <a:r>
              <a:rPr lang="zh-CN" altLang="en-US">
                <a:solidFill>
                  <a:srgbClr val="7030A0"/>
                </a:solidFill>
                <a:latin typeface="等线" panose="02010600030101010101" charset="-122"/>
                <a:ea typeface="等线" panose="02010600030101010101" charset="-122"/>
              </a:rPr>
              <a:t>单一场景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)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Serverless data 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analytics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MapReduce 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sort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Query process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ing...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371600" lvl="3" indent="0">
              <a:buFont typeface="+mj-lt"/>
              <a:buNone/>
            </a:pP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428750" lvl="2" indent="-514350"/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提取应用特征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I/O...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428750" lvl="2" indent="-514350"/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428750" lvl="2" indent="-514350"/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提出优化方案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分布式缓存、增加快速存储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....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971550" lvl="1" indent="-514350"/>
            <a:endParaRPr lang="en-US" altLang="zh-CN">
              <a:solidFill>
                <a:schemeClr val="bg2">
                  <a:lumMod val="75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右箭头 5"/>
          <p:cNvSpPr/>
          <p:nvPr/>
        </p:nvSpPr>
        <p:spPr>
          <a:xfrm rot="5400000">
            <a:off x="3046095" y="3664585"/>
            <a:ext cx="513715" cy="22860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 rot="5400000">
            <a:off x="3046095" y="5142865"/>
            <a:ext cx="513715" cy="22860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云形 7"/>
          <p:cNvSpPr/>
          <p:nvPr/>
        </p:nvSpPr>
        <p:spPr>
          <a:xfrm>
            <a:off x="1727200" y="4036060"/>
            <a:ext cx="2570480" cy="985520"/>
          </a:xfrm>
          <a:prstGeom prst="cloud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534535" y="4350385"/>
            <a:ext cx="513715" cy="22860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5476240" y="3853180"/>
            <a:ext cx="1239520" cy="1351280"/>
          </a:xfrm>
          <a:prstGeom prst="round1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98795" y="3965575"/>
            <a:ext cx="135890" cy="1339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58155" y="4206240"/>
            <a:ext cx="1309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应用特征</a:t>
            </a:r>
            <a:r>
              <a:rPr lang="en-US" altLang="zh-CN"/>
              <a:t>               </a:t>
            </a:r>
            <a:r>
              <a:rPr lang="zh-CN" altLang="en-US"/>
              <a:t>知识库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animBg="1"/>
      <p:bldP spid="9" grpId="1" animBg="1"/>
      <p:bldP spid="10" grpId="0" animBg="1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OLAP</a:t>
            </a:r>
            <a:endParaRPr lang="en-US" altLang="zh-CN"/>
          </a:p>
          <a:p>
            <a:r>
              <a:rPr lang="en-US" altLang="zh-CN"/>
              <a:t> OLTP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sym typeface="+mn-ea"/>
              </a:rPr>
              <a:t>Serverless = FaaS + BaaS </a:t>
            </a:r>
            <a:r>
              <a:rPr lang="en-US" altLang="zh-CN" b="1" baseline="30000">
                <a:latin typeface="等线" panose="02010600030101010101" charset="-122"/>
                <a:ea typeface="等线" panose="02010600030101010101" charset="-122"/>
                <a:sym typeface="+mn-ea"/>
              </a:rPr>
              <a:t>[1]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D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isaggregation of storage and compute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66490" y="3035300"/>
            <a:ext cx="1835785" cy="1450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3" idx="1"/>
          </p:cNvCxnSpPr>
          <p:nvPr/>
        </p:nvCxnSpPr>
        <p:spPr>
          <a:xfrm>
            <a:off x="2823845" y="3770630"/>
            <a:ext cx="887730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894840" y="3415030"/>
            <a:ext cx="93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66490" y="3035300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sandbox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863975" y="3403600"/>
            <a:ext cx="1430655" cy="9417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90975" y="3552190"/>
            <a:ext cx="1186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stateless</a:t>
            </a:r>
            <a:endParaRPr lang="en-US" altLang="zh-CN"/>
          </a:p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661535" y="5619115"/>
            <a:ext cx="3458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Serverless computing model</a:t>
            </a:r>
            <a:r>
              <a:rPr lang="en-US" altLang="zh-CN" sz="20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699375" y="3056255"/>
            <a:ext cx="1835785" cy="1450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843520" y="3186430"/>
            <a:ext cx="1546225" cy="384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843520" y="3700780"/>
            <a:ext cx="1545590" cy="384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86370" y="3194685"/>
            <a:ext cx="1662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object </a:t>
            </a:r>
            <a:r>
              <a:rPr lang="en-US" altLang="zh-CN"/>
              <a:t>storage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902575" y="3716655"/>
            <a:ext cx="1427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KV </a:t>
            </a:r>
            <a:r>
              <a:rPr lang="en-US" altLang="zh-CN"/>
              <a:t>database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371205" y="4084955"/>
            <a:ext cx="490220" cy="375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/>
              <a:t>.....</a:t>
            </a:r>
            <a:endParaRPr lang="en-US" altLang="zh-CN" sz="2000" b="1"/>
          </a:p>
        </p:txBody>
      </p:sp>
      <p:sp>
        <p:nvSpPr>
          <p:cNvPr id="17" name="文本框 16"/>
          <p:cNvSpPr txBox="1"/>
          <p:nvPr/>
        </p:nvSpPr>
        <p:spPr>
          <a:xfrm>
            <a:off x="4220845" y="461581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FaaS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8371205" y="4615180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BaaS</a:t>
            </a:r>
            <a:endParaRPr lang="en-US" altLang="zh-CN" b="1"/>
          </a:p>
        </p:txBody>
      </p:sp>
      <p:sp>
        <p:nvSpPr>
          <p:cNvPr id="19" name="单圆角矩形 18"/>
          <p:cNvSpPr/>
          <p:nvPr/>
        </p:nvSpPr>
        <p:spPr>
          <a:xfrm>
            <a:off x="2828925" y="2434590"/>
            <a:ext cx="7425055" cy="2840355"/>
          </a:xfrm>
          <a:prstGeom prst="round1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21635" y="2536825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Serverless</a:t>
            </a:r>
            <a:endParaRPr lang="en-US" altLang="zh-CN" b="1"/>
          </a:p>
        </p:txBody>
      </p:sp>
      <p:sp>
        <p:nvSpPr>
          <p:cNvPr id="21" name="左右箭头 20"/>
          <p:cNvSpPr/>
          <p:nvPr/>
        </p:nvSpPr>
        <p:spPr>
          <a:xfrm>
            <a:off x="5515610" y="3587750"/>
            <a:ext cx="2165350" cy="497205"/>
          </a:xfrm>
          <a:prstGeom prst="leftRightArrow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0" y="6495415"/>
            <a:ext cx="7891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[1] Cloud Programming Simplified: A Berkeley View on Serverless Computing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61685" y="365252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</a:t>
            </a:r>
            <a:r>
              <a:rPr lang="zh-CN" altLang="en-US"/>
              <a:t>、</a:t>
            </a:r>
            <a:r>
              <a:rPr lang="en-US" altLang="zh-CN"/>
              <a:t>state....</a:t>
            </a:r>
            <a:endParaRPr lang="en-US" altLang="zh-CN"/>
          </a:p>
        </p:txBody>
      </p:sp>
      <p:sp>
        <p:nvSpPr>
          <p:cNvPr id="23" name="同侧圆角矩形 22"/>
          <p:cNvSpPr/>
          <p:nvPr/>
        </p:nvSpPr>
        <p:spPr>
          <a:xfrm rot="5400000">
            <a:off x="2395220" y="3623945"/>
            <a:ext cx="1149985" cy="29337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764030" y="3770630"/>
            <a:ext cx="1064895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771775" y="3235960"/>
            <a:ext cx="398145" cy="1379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400"/>
              <a:t>API Gateway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</a:t>
            </a:r>
            <a:r>
              <a:rPr lang="en-US" altLang="zh-CN"/>
              <a:t>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Traditional serverless application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eg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 microservices and IoT applications</a:t>
            </a:r>
            <a:endParaRPr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Characteristics</a:t>
            </a:r>
            <a:r>
              <a:rPr 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per request consists of a single function</a:t>
            </a:r>
            <a:endParaRPr 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Serverless data analytics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eg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：MapReduce Sort、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uery processing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...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Characteristic</a:t>
            </a:r>
            <a:r>
              <a:rPr lang="en-US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</a:t>
            </a:r>
            <a:endParaRPr lang="en-US"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2"/>
            <a:r>
              <a:rPr lang="en-US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per request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consist of multiple stages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require sharing of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state and data across stages of tasks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Motivation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400" b="1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Serverless</a:t>
            </a:r>
            <a:endParaRPr lang="en-US" altLang="zh-CN" sz="2400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High elasticity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Fine-grain </a:t>
            </a:r>
            <a:r>
              <a:rPr lang="zh-CN" altLang="en-US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billing</a:t>
            </a:r>
            <a:endParaRPr lang="zh-CN" altLang="en-US"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1"/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Short </a:t>
            </a:r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startup </a:t>
            </a:r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time  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Data analytics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L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ow resource utilization</a:t>
            </a:r>
            <a:endParaRPr lang="en-US" altLang="zh-CN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Within a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BSP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Across stages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TPC-DS query 95：0.8Mb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~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 66Gb</a:t>
            </a:r>
            <a:endParaRPr lang="zh-CN" altLang="en-US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Interactive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requirement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Interactive queries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782185" y="2018665"/>
            <a:ext cx="885190" cy="855345"/>
            <a:chOff x="6794" y="3500"/>
            <a:chExt cx="1714" cy="1714"/>
          </a:xfrm>
          <a:solidFill>
            <a:srgbClr val="7030A0"/>
          </a:solidFill>
        </p:grpSpPr>
        <p:sp>
          <p:nvSpPr>
            <p:cNvPr id="8" name="矩形 7"/>
            <p:cNvSpPr/>
            <p:nvPr/>
          </p:nvSpPr>
          <p:spPr>
            <a:xfrm>
              <a:off x="6794" y="4149"/>
              <a:ext cx="1715" cy="416"/>
            </a:xfrm>
            <a:prstGeom prst="rect">
              <a:avLst/>
            </a:prstGeom>
            <a:grp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6793" y="4149"/>
              <a:ext cx="1715" cy="416"/>
            </a:xfrm>
            <a:prstGeom prst="rect">
              <a:avLst/>
            </a:prstGeom>
            <a:grp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下箭头 10"/>
          <p:cNvSpPr/>
          <p:nvPr/>
        </p:nvSpPr>
        <p:spPr>
          <a:xfrm>
            <a:off x="5056505" y="3286125"/>
            <a:ext cx="335915" cy="1638300"/>
          </a:xfrm>
          <a:prstGeom prst="down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2950" y="5117465"/>
            <a:ext cx="6923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High resource utilization &amp; Low cost &amp; Low </a:t>
            </a:r>
            <a:r>
              <a:rPr lang="en-US" altLang="zh-CN" sz="2400"/>
              <a:t>latency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Challenges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260"/>
            <a:ext cx="10050145" cy="4859020"/>
          </a:xfrm>
        </p:spPr>
        <p:txBody>
          <a:bodyPr/>
          <a:p>
            <a:pPr lvl="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Serverless function communication</a:t>
            </a:r>
            <a:endParaRPr lang="en-US" altLang="zh-CN" sz="2400" b="1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 sz="2200">
                <a:solidFill>
                  <a:schemeClr val="tx1"/>
                </a:solidFill>
                <a:uFillTx/>
                <a:latin typeface="等线" panose="02010600030101010101" charset="-122"/>
              </a:rPr>
              <a:t> Local storage</a:t>
            </a:r>
            <a:endParaRPr lang="en-US" altLang="zh-CN" sz="22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en-US" altLang="zh-CN" sz="2175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no long-running application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framework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 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agent to manage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local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storage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limited local 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2">
              <a:buFont typeface="Wingdings" panose="05000000000000000000" charset="0"/>
              <a:buChar char="l"/>
            </a:pPr>
            <a:endParaRPr lang="zh-CN" altLang="en-US" sz="2175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 sz="2395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Direct communication</a:t>
            </a:r>
            <a:endParaRPr lang="en-US" altLang="zh-CN" sz="2395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zh-CN" altLang="en-US" sz="2175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no control over task scheduling or placement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execute time limitation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7081520" y="2120900"/>
            <a:ext cx="546735" cy="3114675"/>
          </a:xfrm>
          <a:prstGeom prst="rightBrace">
            <a:avLst/>
          </a:prstGeom>
          <a:ln w="28575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7353300" y="3510915"/>
            <a:ext cx="659130" cy="334645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12430" y="3075305"/>
            <a:ext cx="3994785" cy="2586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0000"/>
              </a:lnSpc>
              <a:buClr>
                <a:srgbClr val="8FAADC"/>
              </a:buClr>
              <a:buFont typeface="Wingdings" panose="05000000000000000000" charset="0"/>
              <a:buChar char="Ø"/>
            </a:pPr>
            <a:r>
              <a:rPr lang="en-US" altLang="zh-CN" sz="2200">
                <a:sym typeface="+mn-ea"/>
              </a:rPr>
              <a:t>Remote slow storage</a:t>
            </a:r>
            <a:endParaRPr lang="en-US" altLang="zh-CN" sz="2200">
              <a:sym typeface="+mn-ea"/>
            </a:endParaRPr>
          </a:p>
          <a:p>
            <a:pPr marL="800100" lvl="1" indent="-342900">
              <a:lnSpc>
                <a:spcPct val="11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 sz="2000"/>
              <a:t> S3(object storage)</a:t>
            </a:r>
            <a:endParaRPr lang="en-US" altLang="zh-CN" sz="2000"/>
          </a:p>
          <a:p>
            <a:pPr marL="800100" lvl="1" indent="-342900"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 sz="2000"/>
              <a:t> DynamoDB(KV database)</a:t>
            </a:r>
            <a:endParaRPr lang="en-US" altLang="zh-CN" sz="2000"/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84120" y="3510915"/>
            <a:ext cx="3745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AWS lambdas 3GB RAM 512MB disk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Challenges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Data analytics characteristics</a:t>
            </a:r>
            <a:endParaRPr lang="en-US" altLang="zh-CN" sz="2395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L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arge scale shuffle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172200" y="1318260"/>
            <a:ext cx="6020435" cy="485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Serverless function communication</a:t>
            </a:r>
            <a:endParaRPr lang="en-US" altLang="zh-CN" sz="2395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 sz="2395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Remote slow 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87315" y="2018665"/>
            <a:ext cx="885190" cy="855345"/>
            <a:chOff x="6794" y="3500"/>
            <a:chExt cx="1714" cy="1714"/>
          </a:xfrm>
          <a:solidFill>
            <a:srgbClr val="7030A0"/>
          </a:solidFill>
        </p:grpSpPr>
        <p:sp>
          <p:nvSpPr>
            <p:cNvPr id="11" name="矩形 10"/>
            <p:cNvSpPr/>
            <p:nvPr/>
          </p:nvSpPr>
          <p:spPr>
            <a:xfrm>
              <a:off x="6794" y="4149"/>
              <a:ext cx="1715" cy="416"/>
            </a:xfrm>
            <a:prstGeom prst="rect">
              <a:avLst/>
            </a:prstGeom>
            <a:grp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6793" y="4149"/>
              <a:ext cx="1715" cy="416"/>
            </a:xfrm>
            <a:prstGeom prst="rect">
              <a:avLst/>
            </a:prstGeom>
            <a:grp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下箭头 12"/>
          <p:cNvSpPr/>
          <p:nvPr/>
        </p:nvSpPr>
        <p:spPr>
          <a:xfrm>
            <a:off x="5461635" y="3285490"/>
            <a:ext cx="335915" cy="1638300"/>
          </a:xfrm>
          <a:prstGeom prst="down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4235" y="5016500"/>
            <a:ext cx="1912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High latency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en-US" altLang="zh-CN"/>
              <a:t>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4719955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Cloudburst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Locus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[2]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  <a:sym typeface="+mn-ea"/>
              </a:rPr>
              <a:t>SONIC</a:t>
            </a:r>
            <a:r>
              <a:rPr lang="en-US" altLang="zh-CN" baseline="30000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[3]</a:t>
            </a:r>
            <a:endParaRPr lang="en-US" altLang="zh-CN" baseline="30000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  <a:p>
            <a:endParaRPr lang="en-US" altLang="zh-CN" baseline="30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Boki</a:t>
            </a:r>
            <a:r>
              <a:rPr lang="en-US" altLang="zh-CN" baseline="30000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[4]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0" y="5882005"/>
            <a:ext cx="9493250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Cloudburst: Stateful Functions-as-a-Service VLDB’20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Shuffling, Fast and Slow: Scalable Analytics on Serverless Infrastructure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[3]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Sonic: Application-aware Data Passing for Chained Serverless Applications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[4] Boki: Stateful Serverless Computing with Shared Logs SOSP’21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Cloudburst</a:t>
            </a:r>
            <a:r>
              <a:rPr lang="en-US" altLang="zh-CN" baseline="30000"/>
              <a:t>[1]</a:t>
            </a:r>
            <a:endParaRPr lang="zh-CN" altLang="en-US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467"/>
            <a:ext cx="10515600" cy="4796737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Design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 </a:t>
            </a:r>
            <a:endParaRPr lang="en-US" altLang="zh-CN" b="1" baseline="30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LDPC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 b="1" u="sng">
                <a:solidFill>
                  <a:schemeClr val="tx1"/>
                </a:solidFill>
                <a:uFillTx/>
                <a:latin typeface="等线" panose="02010600030101010101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ogical </a:t>
            </a:r>
            <a:r>
              <a:rPr lang="en-US" altLang="zh-CN" b="1" u="sng">
                <a:solidFill>
                  <a:schemeClr val="tx1"/>
                </a:solidFill>
                <a:uFillTx/>
                <a:latin typeface="等线" panose="02010600030101010101" charset="-122"/>
              </a:rPr>
              <a:t>D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isaggregation with </a:t>
            </a:r>
            <a:r>
              <a:rPr lang="en-US" altLang="zh-CN" b="1" u="sng">
                <a:solidFill>
                  <a:schemeClr val="tx1"/>
                </a:solidFill>
                <a:uFillTx/>
                <a:latin typeface="等线" panose="02010600030101010101" charset="-122"/>
              </a:rPr>
              <a:t>P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hysical </a:t>
            </a:r>
            <a:r>
              <a:rPr lang="en-US" altLang="zh-CN" b="1" u="sng">
                <a:solidFill>
                  <a:schemeClr val="tx1"/>
                </a:solidFill>
                <a:uFillTx/>
                <a:latin typeface="等线" panose="02010600030101010101" charset="-122"/>
              </a:rPr>
              <a:t>C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olocation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885950" lvl="3" indent="-514350">
              <a:lnSpc>
                <a:spcPct val="110000"/>
              </a:lnSpc>
              <a:buFont typeface="+mj-lt"/>
              <a:buAutoNum type="romanUcPeriod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Provision, scale, and bill storage and compute independently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885950" lvl="3" indent="-514350">
              <a:lnSpc>
                <a:spcPct val="110000"/>
              </a:lnSpc>
              <a:buFont typeface="+mj-lt"/>
              <a:buAutoNum type="romanUcPeriod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Co-locate compute and data in close physical proximity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 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mplementation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885950" lvl="3" indent="-514350">
              <a:lnSpc>
                <a:spcPct val="110000"/>
              </a:lnSpc>
              <a:buFont typeface="+mj-lt"/>
              <a:buAutoNum type="romanUcPeriod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Autoscaling key-value store               State sharing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885950" lvl="3" indent="-514350">
              <a:lnSpc>
                <a:spcPct val="110000"/>
              </a:lnSpc>
              <a:buFont typeface="+mj-lt"/>
              <a:buAutoNum type="romanUcPeriod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Mutable caches co-located with function executors          Data locality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Cloudburst: Stateful Functions-as-a-Service VLDB’20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6189345" y="4123055"/>
            <a:ext cx="452120" cy="22606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8508365" y="4532630"/>
            <a:ext cx="452120" cy="22606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53055" y="4862830"/>
            <a:ext cx="7103745" cy="1701800"/>
            <a:chOff x="4493" y="7658"/>
            <a:chExt cx="11187" cy="2680"/>
          </a:xfrm>
        </p:grpSpPr>
        <p:sp>
          <p:nvSpPr>
            <p:cNvPr id="8" name="矩形 7"/>
            <p:cNvSpPr/>
            <p:nvPr/>
          </p:nvSpPr>
          <p:spPr>
            <a:xfrm>
              <a:off x="4525" y="7658"/>
              <a:ext cx="11155" cy="180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22" y="7768"/>
              <a:ext cx="2890" cy="1406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701" y="7768"/>
              <a:ext cx="2890" cy="14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80" y="7768"/>
              <a:ext cx="2890" cy="1406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4493" y="9683"/>
              <a:ext cx="11186" cy="6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583" y="9721"/>
              <a:ext cx="6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</a:rPr>
                <a:t>AutoScaling Key-Vaule Store</a:t>
              </a:r>
              <a:r>
                <a:rPr lang="zh-CN" altLang="en-US" b="1">
                  <a:solidFill>
                    <a:schemeClr val="bg1"/>
                  </a:solidFill>
                </a:rPr>
                <a:t>（</a:t>
              </a:r>
              <a:r>
                <a:rPr lang="en-US" altLang="zh-CN" b="1">
                  <a:solidFill>
                    <a:schemeClr val="bg1"/>
                  </a:solidFill>
                </a:rPr>
                <a:t>Anna</a:t>
              </a:r>
              <a:r>
                <a:rPr lang="zh-CN" altLang="en-US" b="1">
                  <a:solidFill>
                    <a:schemeClr val="bg1"/>
                  </a:solidFill>
                </a:rPr>
                <a:t>）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6" name="上下箭头 15"/>
            <p:cNvSpPr/>
            <p:nvPr/>
          </p:nvSpPr>
          <p:spPr>
            <a:xfrm>
              <a:off x="7247" y="9174"/>
              <a:ext cx="336" cy="491"/>
            </a:xfrm>
            <a:prstGeom prst="upDownArrow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上下箭头 16"/>
            <p:cNvSpPr/>
            <p:nvPr/>
          </p:nvSpPr>
          <p:spPr>
            <a:xfrm>
              <a:off x="10737" y="9174"/>
              <a:ext cx="336" cy="491"/>
            </a:xfrm>
            <a:prstGeom prst="upDownArrow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上下箭头 17"/>
            <p:cNvSpPr/>
            <p:nvPr/>
          </p:nvSpPr>
          <p:spPr>
            <a:xfrm>
              <a:off x="14108" y="9183"/>
              <a:ext cx="336" cy="491"/>
            </a:xfrm>
            <a:prstGeom prst="upDownArrow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6276</Words>
  <Application>WPS 演示</Application>
  <PresentationFormat>宽屏</PresentationFormat>
  <Paragraphs>358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等线</vt:lpstr>
      <vt:lpstr>Wingdings</vt:lpstr>
      <vt:lpstr>等线 Light</vt:lpstr>
      <vt:lpstr>微软雅黑</vt:lpstr>
      <vt:lpstr>Arial Unicode MS</vt:lpstr>
      <vt:lpstr>Calibri</vt:lpstr>
      <vt:lpstr>week3-k8s-网络通信及应用示例</vt:lpstr>
      <vt:lpstr>上周</vt:lpstr>
      <vt:lpstr>Serverless Data Analytics</vt:lpstr>
      <vt:lpstr>Background</vt:lpstr>
      <vt:lpstr>Background</vt:lpstr>
      <vt:lpstr>Motivation</vt:lpstr>
      <vt:lpstr>Challenges</vt:lpstr>
      <vt:lpstr>Challenges</vt:lpstr>
      <vt:lpstr>Solution</vt:lpstr>
      <vt:lpstr>Cloudburst[1]</vt:lpstr>
      <vt:lpstr>Cloudburst[1]</vt:lpstr>
      <vt:lpstr>Cloudburst[1]</vt:lpstr>
      <vt:lpstr>Cloudburst[1]</vt:lpstr>
      <vt:lpstr>Locus[2]</vt:lpstr>
      <vt:lpstr>Locus[2]</vt:lpstr>
      <vt:lpstr>Locus[2]</vt:lpstr>
      <vt:lpstr>Locus[2]</vt:lpstr>
      <vt:lpstr>FaaS</vt:lpstr>
      <vt:lpstr>Reference</vt:lpstr>
      <vt:lpstr>下一步</vt:lpstr>
      <vt:lpstr>下一步</vt:lpstr>
      <vt:lpstr>下一步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262</cp:revision>
  <dcterms:created xsi:type="dcterms:W3CDTF">2021-11-05T01:41:00Z</dcterms:created>
  <dcterms:modified xsi:type="dcterms:W3CDTF">2021-12-31T01:36:11Z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99B5DF93C12B4A759FD5DB34BE5299BA</vt:lpwstr>
  </property>
  <property fmtid="{D5CDD505-2E9C-101B-9397-08002B2CF9AE}" pid="3" name="KSOProductBuildVer">
    <vt:lpwstr>2052-11.1.0.11194</vt:lpwstr>
  </property>
</Properties>
</file>