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4" r:id="rId3"/>
    <p:sldId id="480" r:id="rId5"/>
    <p:sldId id="285" r:id="rId6"/>
    <p:sldId id="411" r:id="rId7"/>
    <p:sldId id="401" r:id="rId8"/>
    <p:sldId id="424" r:id="rId9"/>
    <p:sldId id="500" r:id="rId10"/>
    <p:sldId id="517" r:id="rId11"/>
    <p:sldId id="506" r:id="rId12"/>
    <p:sldId id="507" r:id="rId13"/>
    <p:sldId id="505" r:id="rId14"/>
    <p:sldId id="509" r:id="rId15"/>
    <p:sldId id="511" r:id="rId16"/>
    <p:sldId id="512" r:id="rId17"/>
    <p:sldId id="514" r:id="rId18"/>
    <p:sldId id="46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660"/>
  </p:normalViewPr>
  <p:slideViewPr>
    <p:cSldViewPr snapToGrid="0">
      <p:cViewPr>
        <p:scale>
          <a:sx n="75" d="100"/>
          <a:sy n="75" d="100"/>
        </p:scale>
        <p:origin x="1068"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关键词</a:t>
            </a:r>
            <a:endParaRPr lang="zh-CN" altLang="en-US"/>
          </a:p>
          <a:p>
            <a:r>
              <a:rPr lang="en-US" altLang="zh-CN"/>
              <a:t>-- </a:t>
            </a:r>
            <a:r>
              <a:rPr lang="en-US" altLang="zh-CN"/>
              <a:t>serverless</a:t>
            </a:r>
            <a:endParaRPr lang="en-US" altLang="zh-CN"/>
          </a:p>
          <a:p>
            <a:r>
              <a:rPr lang="en-US" altLang="zh-CN"/>
              <a:t>-- data </a:t>
            </a:r>
            <a:r>
              <a:rPr lang="en-US" altLang="zh-CN"/>
              <a:t>analytics</a:t>
            </a:r>
            <a:endParaRPr lang="en-US" altLang="zh-CN"/>
          </a:p>
          <a:p>
            <a:r>
              <a:rPr lang="en-US" altLang="zh-CN"/>
              <a:t>- </a:t>
            </a:r>
            <a:r>
              <a:rPr lang="zh-CN" altLang="en-US"/>
              <a:t>逻辑：背景、动机、挑战都是按照这两个关键词</a:t>
            </a:r>
            <a:r>
              <a:rPr lang="zh-CN" altLang="en-US"/>
              <a:t>讲述的</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en-US" altLang="zh-CN"/>
              <a:t>design</a:t>
            </a:r>
            <a:endParaRPr lang="en-US" altLang="zh-CN"/>
          </a:p>
          <a:p>
            <a:r>
              <a:rPr lang="en-US" altLang="zh-CN"/>
              <a:t>-- </a:t>
            </a:r>
            <a:r>
              <a:rPr lang="zh-CN" altLang="en-US"/>
              <a:t>在FaaS端增加专用的快速存储（memory-based storage）资源节点，这里的快指的是吞吐率</a:t>
            </a:r>
            <a:r>
              <a:rPr lang="zh-CN" altLang="en-US"/>
              <a:t>高；</a:t>
            </a:r>
            <a:endParaRPr lang="zh-CN" altLang="en-US"/>
          </a:p>
          <a:p>
            <a:r>
              <a:rPr lang="en-US" altLang="zh-CN"/>
              <a:t>-- </a:t>
            </a:r>
            <a:r>
              <a:rPr lang="zh-CN" altLang="en-US"/>
              <a:t>然后将任务划分为N轮，每轮中间数据的传输通过快速存储节点来完成，以此来降低与后端的通信开销，最后将所有轮的数据合并写入后端的对象存储中。</a:t>
            </a:r>
            <a:endParaRPr lang="zh-CN" altLang="en-US"/>
          </a:p>
          <a:p>
            <a:endParaRPr lang="zh-CN" altLang="en-US"/>
          </a:p>
          <a:p>
            <a:r>
              <a:rPr lang="en-US" altLang="zh-CN"/>
              <a:t>- </a:t>
            </a:r>
            <a:r>
              <a:rPr lang="en-US" altLang="zh-CN"/>
              <a:t>challenge</a:t>
            </a:r>
            <a:endParaRPr lang="en-US" altLang="zh-CN"/>
          </a:p>
          <a:p>
            <a:pPr marL="0" lvl="1"/>
            <a:r>
              <a:rPr lang="en-US" altLang="zh-CN"/>
              <a:t>-- </a:t>
            </a:r>
            <a:r>
              <a:rPr lang="en-US" altLang="zh-CN">
                <a:uFillTx/>
                <a:latin typeface="等线" panose="02010600030101010101" charset="-122"/>
                <a:sym typeface="+mn-ea"/>
              </a:rPr>
              <a:t>Fast storage is much more expensive</a:t>
            </a:r>
            <a:endParaRPr lang="en-US" altLang="zh-CN">
              <a:solidFill>
                <a:schemeClr val="tx1"/>
              </a:solidFill>
              <a:uFillTx/>
              <a:latin typeface="等线" panose="02010600030101010101" charset="-122"/>
            </a:endParaRPr>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 </a:t>
            </a:r>
            <a:r>
              <a:rPr lang="zh-CN" altLang="en-US"/>
              <a:t>一般的数据分析应用通常由多个阶段组成，每个阶段包含多个</a:t>
            </a:r>
            <a:r>
              <a:rPr lang="zh-CN" altLang="en-US"/>
              <a:t>函数</a:t>
            </a:r>
            <a:endParaRPr lang="zh-CN" altLang="en-US"/>
          </a:p>
          <a:p>
            <a:endParaRPr lang="zh-CN" altLang="en-US"/>
          </a:p>
          <a:p>
            <a:endParaRPr lang="zh-CN" altLang="en-US"/>
          </a:p>
          <a:p>
            <a:r>
              <a:rPr lang="en-US" altLang="zh-CN"/>
              <a:t>- </a:t>
            </a:r>
            <a:r>
              <a:rPr lang="zh-CN" altLang="en-US"/>
              <a:t>采用将</a:t>
            </a:r>
            <a:r>
              <a:rPr lang="en-US" altLang="zh-CN"/>
              <a:t>internal storage</a:t>
            </a:r>
            <a:r>
              <a:rPr lang="zh-CN" altLang="en-US"/>
              <a:t>和</a:t>
            </a:r>
            <a:r>
              <a:rPr lang="en-US" altLang="zh-CN"/>
              <a:t>external storage</a:t>
            </a:r>
            <a:r>
              <a:rPr lang="zh-CN" altLang="en-US"/>
              <a:t>结合的方式</a:t>
            </a:r>
            <a:endParaRPr lang="zh-CN" altLang="en-US"/>
          </a:p>
          <a:p>
            <a:r>
              <a:rPr lang="en-US" altLang="zh-CN"/>
              <a:t>-- </a:t>
            </a:r>
            <a:r>
              <a:rPr lang="zh-CN" altLang="en-US"/>
              <a:t>利用</a:t>
            </a:r>
            <a:r>
              <a:rPr lang="en-US" altLang="zh-CN"/>
              <a:t>internal storage</a:t>
            </a:r>
            <a:r>
              <a:rPr lang="zh-CN" altLang="en-US"/>
              <a:t>缓存一个</a:t>
            </a:r>
            <a:r>
              <a:rPr lang="en-US" altLang="zh-CN"/>
              <a:t>stage</a:t>
            </a:r>
            <a:r>
              <a:rPr lang="zh-CN" altLang="en-US"/>
              <a:t>内的数据，不同的</a:t>
            </a:r>
            <a:r>
              <a:rPr lang="en-US" altLang="zh-CN"/>
              <a:t>VM</a:t>
            </a:r>
            <a:r>
              <a:rPr lang="zh-CN" altLang="en-US"/>
              <a:t>间可以根据动态维护的</a:t>
            </a:r>
            <a:r>
              <a:rPr lang="en-US" altLang="zh-CN"/>
              <a:t>DAG</a:t>
            </a:r>
            <a:r>
              <a:rPr lang="zh-CN" altLang="en-US"/>
              <a:t>图通过</a:t>
            </a:r>
            <a:r>
              <a:rPr lang="en-US" altLang="zh-CN"/>
              <a:t>direct-passing</a:t>
            </a:r>
            <a:r>
              <a:rPr lang="zh-CN" altLang="en-US"/>
              <a:t>的方式直接传输数据；</a:t>
            </a:r>
            <a:endParaRPr lang="zh-CN" altLang="en-US"/>
          </a:p>
          <a:p>
            <a:r>
              <a:rPr lang="en-US" altLang="zh-CN"/>
              <a:t>-- </a:t>
            </a:r>
            <a:r>
              <a:rPr lang="zh-CN" altLang="en-US"/>
              <a:t>利用</a:t>
            </a:r>
            <a:r>
              <a:rPr lang="en-US" altLang="zh-CN"/>
              <a:t>external  storage</a:t>
            </a:r>
            <a:r>
              <a:rPr lang="zh-CN" altLang="en-US"/>
              <a:t>缓存</a:t>
            </a:r>
            <a:r>
              <a:rPr lang="en-US" altLang="zh-CN"/>
              <a:t>stage</a:t>
            </a:r>
            <a:r>
              <a:rPr lang="zh-CN" altLang="en-US"/>
              <a:t>间的数据，各个</a:t>
            </a:r>
            <a:r>
              <a:rPr lang="en-US" altLang="zh-CN"/>
              <a:t>VM</a:t>
            </a:r>
            <a:r>
              <a:rPr lang="zh-CN" altLang="en-US"/>
              <a:t>可以从快速存储节点中读取更新</a:t>
            </a:r>
            <a:r>
              <a:rPr lang="en-US" altLang="zh-CN"/>
              <a:t>stage</a:t>
            </a:r>
            <a:r>
              <a:rPr lang="zh-CN" altLang="en-US"/>
              <a:t>间的</a:t>
            </a:r>
            <a:r>
              <a:rPr lang="zh-CN" altLang="en-US"/>
              <a:t>数据，用来解决缓存一致性的问题；</a:t>
            </a:r>
            <a:endParaRPr lang="zh-CN" altLang="en-US"/>
          </a:p>
          <a:p>
            <a:endParaRPr lang="zh-CN" altLang="en-US"/>
          </a:p>
          <a:p>
            <a:endParaRPr lang="zh-CN" altLang="en-US"/>
          </a:p>
          <a:p>
            <a:r>
              <a:rPr lang="en-US" altLang="zh-CN"/>
              <a:t>- </a:t>
            </a:r>
            <a:r>
              <a:rPr lang="zh-CN" altLang="en-US"/>
              <a:t>也可以理解为分布式缓存和集中式缓存的结合：</a:t>
            </a:r>
            <a:r>
              <a:rPr lang="en-US" altLang="zh-CN"/>
              <a:t>stage</a:t>
            </a:r>
            <a:r>
              <a:rPr lang="zh-CN" altLang="en-US"/>
              <a:t>内的数据使用分布式缓存，</a:t>
            </a:r>
            <a:r>
              <a:rPr lang="en-US" altLang="zh-CN"/>
              <a:t>stage</a:t>
            </a:r>
            <a:r>
              <a:rPr lang="zh-CN" altLang="en-US"/>
              <a:t>间的数据使用集中式缓存，解决缓存一致性的</a:t>
            </a:r>
            <a:r>
              <a:rPr lang="zh-CN" altLang="en-US"/>
              <a:t>问题</a:t>
            </a:r>
            <a:endParaRPr lang="zh-CN" altLang="en-US"/>
          </a:p>
          <a:p>
            <a:endParaRPr lang="zh-CN" altLang="en-US"/>
          </a:p>
          <a:p>
            <a:endParaRPr lang="zh-CN" altLang="en-US"/>
          </a:p>
          <a:p>
            <a:r>
              <a:rPr lang="en-US" altLang="zh-CN"/>
              <a:t>- </a:t>
            </a:r>
            <a:r>
              <a:rPr lang="zh-CN" altLang="en-US"/>
              <a:t>总的来说采用的是</a:t>
            </a:r>
            <a:r>
              <a:rPr lang="en-US" altLang="zh-CN"/>
              <a:t>VM local storage + direct passing + fast storage </a:t>
            </a:r>
            <a:r>
              <a:rPr lang="en-US" altLang="zh-CN"/>
              <a:t>node</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serverless </a:t>
            </a:r>
            <a:r>
              <a:rPr lang="zh-CN" altLang="en-US"/>
              <a:t>采用的是存储计算分离的方式，由</a:t>
            </a:r>
            <a:r>
              <a:rPr lang="en-US" altLang="zh-CN"/>
              <a:t>FaaS</a:t>
            </a:r>
            <a:r>
              <a:rPr lang="zh-CN" altLang="en-US"/>
              <a:t>提供计算资源，</a:t>
            </a:r>
            <a:r>
              <a:rPr lang="en-US" altLang="zh-CN"/>
              <a:t>BaaS</a:t>
            </a:r>
            <a:r>
              <a:rPr lang="zh-CN" altLang="en-US"/>
              <a:t>提供存储</a:t>
            </a:r>
            <a:r>
              <a:rPr lang="zh-CN" altLang="en-US"/>
              <a:t>服务</a:t>
            </a:r>
            <a:endParaRPr lang="zh-CN" altLang="en-US"/>
          </a:p>
          <a:p>
            <a:r>
              <a:rPr lang="en-US" altLang="zh-CN"/>
              <a:t>- </a:t>
            </a:r>
            <a:r>
              <a:rPr lang="zh-CN" altLang="en-US"/>
              <a:t>下面是一个</a:t>
            </a:r>
            <a:r>
              <a:rPr lang="en-US" altLang="zh-CN"/>
              <a:t>serverless</a:t>
            </a:r>
            <a:r>
              <a:rPr lang="zh-CN" altLang="en-US"/>
              <a:t>的计算模型：当请求到达时，首先通过</a:t>
            </a:r>
            <a:r>
              <a:rPr lang="en-US" altLang="zh-CN"/>
              <a:t>API</a:t>
            </a:r>
            <a:r>
              <a:rPr lang="zh-CN" altLang="en-US"/>
              <a:t>网关路由到对应的沙箱，然后在沙箱中实例化无状态函数进行计算，函数所产生的的状态或者销毁，或者存储到后端的</a:t>
            </a:r>
            <a:r>
              <a:rPr lang="zh-CN" altLang="en-US"/>
              <a:t>数据库中</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 </a:t>
            </a:r>
            <a:r>
              <a:rPr lang="zh-CN" altLang="en-US">
                <a:sym typeface="+mn-ea"/>
              </a:rPr>
              <a:t>传统的</a:t>
            </a:r>
            <a:r>
              <a:rPr lang="en-US" altLang="zh-CN">
                <a:sym typeface="+mn-ea"/>
              </a:rPr>
              <a:t>serverless</a:t>
            </a:r>
            <a:r>
              <a:rPr lang="zh-CN" altLang="en-US">
                <a:sym typeface="+mn-ea"/>
              </a:rPr>
              <a:t>应用</a:t>
            </a:r>
            <a:endParaRPr lang="zh-CN" altLang="en-US"/>
          </a:p>
          <a:p>
            <a:r>
              <a:rPr lang="en-US" altLang="zh-CN">
                <a:sym typeface="+mn-ea"/>
              </a:rPr>
              <a:t>-- </a:t>
            </a:r>
            <a:r>
              <a:rPr lang="zh-CN" altLang="en-US">
                <a:sym typeface="+mn-ea"/>
              </a:rPr>
              <a:t>有网络微服务，比如社交网络；和物联网应用，比如网上商店。</a:t>
            </a:r>
            <a:endParaRPr lang="zh-CN" altLang="en-US"/>
          </a:p>
          <a:p>
            <a:r>
              <a:rPr lang="en-US" altLang="zh-CN">
                <a:sym typeface="+mn-ea"/>
              </a:rPr>
              <a:t>-- </a:t>
            </a:r>
            <a:r>
              <a:rPr lang="zh-CN" altLang="en-US">
                <a:sym typeface="+mn-ea"/>
              </a:rPr>
              <a:t>特征：这类应用比较简单，大部分请求只会调用一个函数</a:t>
            </a:r>
            <a:endParaRPr lang="zh-CN" altLang="en-US"/>
          </a:p>
          <a:p>
            <a:endParaRPr lang="zh-CN" altLang="en-US"/>
          </a:p>
          <a:p>
            <a:r>
              <a:rPr lang="en-US" altLang="zh-CN">
                <a:sym typeface="+mn-ea"/>
              </a:rPr>
              <a:t>- serverless </a:t>
            </a:r>
            <a:r>
              <a:rPr lang="zh-CN" altLang="en-US">
                <a:sym typeface="+mn-ea"/>
              </a:rPr>
              <a:t>数据分析应用</a:t>
            </a:r>
            <a:endParaRPr lang="zh-CN" altLang="en-US"/>
          </a:p>
          <a:p>
            <a:r>
              <a:rPr lang="en-US" altLang="zh-CN">
                <a:sym typeface="+mn-ea"/>
              </a:rPr>
              <a:t>-- </a:t>
            </a:r>
            <a:r>
              <a:rPr lang="zh-CN" altLang="en-US">
                <a:sym typeface="+mn-ea"/>
              </a:rPr>
              <a:t>比如说</a:t>
            </a:r>
            <a:r>
              <a:rPr lang="en-US" altLang="zh-CN">
                <a:sym typeface="+mn-ea"/>
              </a:rPr>
              <a:t>mapreduce</a:t>
            </a:r>
            <a:r>
              <a:rPr lang="zh-CN" altLang="en-US">
                <a:sym typeface="+mn-ea"/>
              </a:rPr>
              <a:t>模式的大规模排序、视频分析（编码、图像识别）、数据库查询处理</a:t>
            </a:r>
            <a:endParaRPr lang="zh-CN" altLang="en-US"/>
          </a:p>
          <a:p>
            <a:r>
              <a:rPr lang="en-US" altLang="zh-CN">
                <a:sym typeface="+mn-ea"/>
              </a:rPr>
              <a:t>-- </a:t>
            </a:r>
            <a:r>
              <a:rPr lang="zh-CN" altLang="en-US">
                <a:sym typeface="+mn-ea"/>
              </a:rPr>
              <a:t>特征：每个请求包含多个阶段，不同阶段的任务需要分享状态和数据</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en-US" altLang="zh-CN"/>
              <a:t>serverless</a:t>
            </a:r>
            <a:endParaRPr lang="en-US" altLang="zh-CN"/>
          </a:p>
          <a:p>
            <a:r>
              <a:rPr lang="en-US" altLang="zh-CN"/>
              <a:t>-- </a:t>
            </a:r>
            <a:r>
              <a:rPr lang="zh-CN" altLang="en-US"/>
              <a:t>高弹性，伸缩扩展能力强</a:t>
            </a:r>
            <a:endParaRPr lang="en-US" altLang="zh-CN"/>
          </a:p>
          <a:p>
            <a:r>
              <a:rPr lang="en-US" altLang="zh-CN"/>
              <a:t>-- </a:t>
            </a:r>
            <a:r>
              <a:rPr lang="zh-CN" altLang="en-US"/>
              <a:t>细粒度的收费：按需收费，根据存储计算资源的使用情况进行收费，同时以毫秒为力度进行收费，传统架构按照小时或者分钟</a:t>
            </a:r>
            <a:r>
              <a:rPr lang="zh-CN" altLang="en-US"/>
              <a:t>收费</a:t>
            </a:r>
            <a:endParaRPr lang="zh-CN" altLang="en-US"/>
          </a:p>
          <a:p>
            <a:r>
              <a:rPr lang="en-US" altLang="zh-CN"/>
              <a:t>-- </a:t>
            </a:r>
            <a:r>
              <a:rPr lang="zh-CN" altLang="en-US"/>
              <a:t>启动时间短，通常使用容器作为函数实例化的沙箱，相较于虚拟机来说，启动时间</a:t>
            </a:r>
            <a:r>
              <a:rPr lang="zh-CN" altLang="en-US"/>
              <a:t>短</a:t>
            </a:r>
            <a:endParaRPr lang="zh-CN" altLang="en-US"/>
          </a:p>
          <a:p>
            <a:endParaRPr lang="zh-CN" altLang="en-US"/>
          </a:p>
          <a:p>
            <a:r>
              <a:rPr lang="en-US" altLang="zh-CN"/>
              <a:t>- data </a:t>
            </a:r>
            <a:r>
              <a:rPr lang="en-US" altLang="zh-CN"/>
              <a:t>analytics</a:t>
            </a:r>
            <a:endParaRPr lang="en-US" altLang="zh-CN"/>
          </a:p>
          <a:p>
            <a:r>
              <a:rPr lang="en-US" altLang="zh-CN"/>
              <a:t>-- </a:t>
            </a:r>
            <a:r>
              <a:rPr lang="zh-CN" altLang="en-US"/>
              <a:t>资源利用率</a:t>
            </a:r>
            <a:r>
              <a:rPr lang="zh-CN" altLang="en-US"/>
              <a:t>低</a:t>
            </a:r>
            <a:endParaRPr lang="zh-CN" altLang="en-US"/>
          </a:p>
          <a:p>
            <a:r>
              <a:rPr lang="en-US" altLang="zh-CN"/>
              <a:t>-- </a:t>
            </a:r>
            <a:r>
              <a:rPr lang="zh-CN" altLang="en-US"/>
              <a:t>有些任务有时延上的要求，比如说交互式的查询</a:t>
            </a:r>
            <a:r>
              <a:rPr lang="zh-CN" altLang="en-US"/>
              <a:t>任务</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serverless</a:t>
            </a:r>
            <a:r>
              <a:rPr lang="zh-CN" altLang="en-US"/>
              <a:t>函数通信主要有两种方案：本地存储或者直接</a:t>
            </a:r>
            <a:r>
              <a:rPr lang="zh-CN" altLang="en-US"/>
              <a:t>通信</a:t>
            </a:r>
            <a:endParaRPr lang="zh-CN" altLang="en-US"/>
          </a:p>
          <a:p>
            <a:r>
              <a:rPr lang="en-US" altLang="zh-CN"/>
              <a:t>-- </a:t>
            </a:r>
            <a:r>
              <a:rPr lang="zh-CN" altLang="en-US"/>
              <a:t>本地存储，比如</a:t>
            </a:r>
            <a:r>
              <a:rPr lang="en-US" altLang="zh-CN"/>
              <a:t>Spark Hadoop</a:t>
            </a:r>
            <a:r>
              <a:rPr lang="zh-CN" altLang="en-US"/>
              <a:t>都是通过这种方式传输</a:t>
            </a:r>
            <a:r>
              <a:rPr lang="zh-CN" altLang="en-US"/>
              <a:t>中间数据</a:t>
            </a:r>
            <a:endParaRPr lang="zh-CN" altLang="en-US"/>
          </a:p>
          <a:p>
            <a:r>
              <a:rPr lang="en-US" altLang="zh-CN"/>
              <a:t>--- </a:t>
            </a:r>
            <a:r>
              <a:rPr lang="zh-CN" altLang="en-US"/>
              <a:t>一方面没有持久运行的客户端管理这些本地的存储</a:t>
            </a:r>
            <a:r>
              <a:rPr lang="zh-CN" altLang="en-US"/>
              <a:t>资源</a:t>
            </a:r>
            <a:endParaRPr lang="zh-CN" altLang="en-US"/>
          </a:p>
          <a:p>
            <a:r>
              <a:rPr lang="en-US" altLang="zh-CN"/>
              <a:t>--- </a:t>
            </a:r>
            <a:r>
              <a:rPr lang="zh-CN" altLang="en-US"/>
              <a:t>每个函数分配的存储资源</a:t>
            </a:r>
            <a:r>
              <a:rPr lang="zh-CN" altLang="en-US"/>
              <a:t>十分有限</a:t>
            </a:r>
            <a:endParaRPr lang="zh-CN" altLang="en-US"/>
          </a:p>
          <a:p>
            <a:r>
              <a:rPr lang="en-US" altLang="zh-CN"/>
              <a:t>-- </a:t>
            </a:r>
            <a:r>
              <a:rPr lang="zh-CN" altLang="en-US"/>
              <a:t>直接</a:t>
            </a:r>
            <a:r>
              <a:rPr lang="zh-CN" altLang="en-US"/>
              <a:t>通信</a:t>
            </a:r>
            <a:endParaRPr lang="zh-CN" altLang="en-US"/>
          </a:p>
          <a:p>
            <a:r>
              <a:rPr lang="en-US" altLang="zh-CN"/>
              <a:t>--- </a:t>
            </a:r>
            <a:r>
              <a:rPr lang="zh-CN" altLang="en-US"/>
              <a:t>无法控制任务的调度和放置，无法保证接收方和发送方</a:t>
            </a:r>
            <a:r>
              <a:rPr lang="zh-CN" altLang="en-US"/>
              <a:t>同步执行</a:t>
            </a:r>
            <a:endParaRPr lang="zh-CN" altLang="en-US"/>
          </a:p>
          <a:p>
            <a:r>
              <a:rPr lang="en-US" altLang="zh-CN"/>
              <a:t>--- </a:t>
            </a:r>
            <a:r>
              <a:rPr lang="zh-CN" altLang="en-US"/>
              <a:t>执行时间有限，数据传输可能无法</a:t>
            </a:r>
            <a:r>
              <a:rPr lang="zh-CN" altLang="en-US"/>
              <a:t>全部完成</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下面一部分是现有的三种解决方案。我将三种解决方案根据使用存储资源的不同划分成了两类，使用内部存储和外部存储。</a:t>
            </a:r>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说明一下内部存储和外部存储的含义：我是根据存储资源的位置将其归为三类：</a:t>
            </a:r>
            <a:r>
              <a:rPr lang="en-US" altLang="zh-CN">
                <a:uFillTx/>
                <a:latin typeface="等线" panose="02010600030101010101" charset="-122"/>
                <a:ea typeface="等线" panose="02010600030101010101" charset="-122"/>
                <a:cs typeface="等线" panose="02010600030101010101" charset="-122"/>
                <a:sym typeface="+mn-ea"/>
              </a:rPr>
              <a:t>internal storage/external storage/remote storage.</a:t>
            </a:r>
            <a:endParaRPr lang="en-US" altLang="zh-CN">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internal</a:t>
            </a:r>
            <a:r>
              <a:rPr lang="zh-CN" altLang="en-US">
                <a:uFillTx/>
                <a:latin typeface="等线" panose="02010600030101010101" charset="-122"/>
                <a:ea typeface="等线" panose="02010600030101010101" charset="-122"/>
                <a:cs typeface="等线" panose="02010600030101010101" charset="-122"/>
                <a:sym typeface="+mn-ea"/>
              </a:rPr>
              <a:t>：就是</a:t>
            </a:r>
            <a:r>
              <a:rPr lang="en-US" altLang="zh-CN">
                <a:uFillTx/>
                <a:latin typeface="等线" panose="02010600030101010101" charset="-122"/>
                <a:ea typeface="等线" panose="02010600030101010101" charset="-122"/>
                <a:cs typeface="等线" panose="02010600030101010101" charset="-122"/>
                <a:sym typeface="+mn-ea"/>
              </a:rPr>
              <a:t>VM</a:t>
            </a:r>
            <a:r>
              <a:rPr lang="zh-CN" altLang="en-US">
                <a:uFillTx/>
                <a:latin typeface="等线" panose="02010600030101010101" charset="-122"/>
                <a:ea typeface="等线" panose="02010600030101010101" charset="-122"/>
                <a:cs typeface="等线" panose="02010600030101010101" charset="-122"/>
                <a:sym typeface="+mn-ea"/>
              </a:rPr>
              <a:t>的本地存储</a:t>
            </a:r>
            <a:r>
              <a:rPr lang="zh-CN" altLang="en-US">
                <a:uFillTx/>
                <a:latin typeface="等线" panose="02010600030101010101" charset="-122"/>
                <a:ea typeface="等线" panose="02010600030101010101" charset="-122"/>
                <a:cs typeface="等线" panose="02010600030101010101" charset="-122"/>
                <a:sym typeface="+mn-ea"/>
              </a:rPr>
              <a:t>资源</a:t>
            </a:r>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external</a:t>
            </a:r>
            <a:r>
              <a:rPr lang="zh-CN" altLang="en-US">
                <a:uFillTx/>
                <a:latin typeface="等线" panose="02010600030101010101" charset="-122"/>
                <a:ea typeface="等线" panose="02010600030101010101" charset="-122"/>
                <a:cs typeface="等线" panose="02010600030101010101" charset="-122"/>
                <a:sym typeface="+mn-ea"/>
              </a:rPr>
              <a:t>：集群内专用的存储</a:t>
            </a:r>
            <a:r>
              <a:rPr lang="zh-CN" altLang="en-US">
                <a:uFillTx/>
                <a:latin typeface="等线" panose="02010600030101010101" charset="-122"/>
                <a:ea typeface="等线" panose="02010600030101010101" charset="-122"/>
                <a:cs typeface="等线" panose="02010600030101010101" charset="-122"/>
                <a:sym typeface="+mn-ea"/>
              </a:rPr>
              <a:t>节点</a:t>
            </a:r>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remote</a:t>
            </a:r>
            <a:r>
              <a:rPr lang="zh-CN" altLang="en-US">
                <a:uFillTx/>
                <a:latin typeface="等线" panose="02010600030101010101" charset="-122"/>
                <a:ea typeface="等线" panose="02010600030101010101" charset="-122"/>
                <a:cs typeface="等线" panose="02010600030101010101" charset="-122"/>
                <a:sym typeface="+mn-ea"/>
              </a:rPr>
              <a:t>：远端的数据库，对象存储，</a:t>
            </a:r>
            <a:r>
              <a:rPr lang="en-US" altLang="zh-CN">
                <a:uFillTx/>
                <a:latin typeface="等线" panose="02010600030101010101" charset="-122"/>
                <a:ea typeface="等线" panose="02010600030101010101" charset="-122"/>
                <a:cs typeface="等线" panose="02010600030101010101" charset="-122"/>
                <a:sym typeface="+mn-ea"/>
              </a:rPr>
              <a:t>kv</a:t>
            </a:r>
            <a:r>
              <a:rPr lang="zh-CN" altLang="en-US">
                <a:uFillTx/>
                <a:latin typeface="等线" panose="02010600030101010101" charset="-122"/>
                <a:ea typeface="等线" panose="02010600030101010101" charset="-122"/>
                <a:cs typeface="等线" panose="02010600030101010101" charset="-122"/>
                <a:sym typeface="+mn-ea"/>
              </a:rPr>
              <a:t>数据库</a:t>
            </a:r>
            <a:r>
              <a:rPr lang="zh-CN" altLang="en-US">
                <a:uFillTx/>
                <a:latin typeface="等线" panose="02010600030101010101" charset="-122"/>
                <a:ea typeface="等线" panose="02010600030101010101" charset="-122"/>
                <a:cs typeface="等线" panose="02010600030101010101" charset="-122"/>
                <a:sym typeface="+mn-ea"/>
              </a:rPr>
              <a:t>等</a:t>
            </a:r>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因为三种解决方案都使用了远端存储所以</a:t>
            </a:r>
            <a:r>
              <a:rPr lang="zh-CN" altLang="en-US">
                <a:uFillTx/>
                <a:latin typeface="等线" panose="02010600030101010101" charset="-122"/>
                <a:ea typeface="等线" panose="02010600030101010101" charset="-122"/>
                <a:cs typeface="等线" panose="02010600030101010101" charset="-122"/>
                <a:sym typeface="+mn-ea"/>
              </a:rPr>
              <a:t>我没有特别说明</a:t>
            </a:r>
            <a:endParaRPr lang="zh-CN" altLang="en-US">
              <a:uFillTx/>
              <a:latin typeface="等线" panose="02010600030101010101" charset="-122"/>
              <a:ea typeface="等线" panose="02010600030101010101" charset="-122"/>
              <a:cs typeface="等线" panose="02010600030101010101" charset="-122"/>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uFillTx/>
                <a:latin typeface="等线" panose="02010600030101010101" charset="-122"/>
                <a:ea typeface="等线" panose="02010600030101010101" charset="-122"/>
                <a:cs typeface="等线" panose="02010600030101010101" charset="-122"/>
                <a:sym typeface="+mn-ea"/>
              </a:rPr>
              <a:t>- </a:t>
            </a:r>
            <a:r>
              <a:rPr lang="en-US" altLang="zh-CN">
                <a:uFillTx/>
                <a:latin typeface="等线" panose="02010600030101010101" charset="-122"/>
                <a:ea typeface="等线" panose="02010600030101010101" charset="-122"/>
                <a:cs typeface="等线" panose="02010600030101010101" charset="-122"/>
                <a:sym typeface="+mn-ea"/>
              </a:rPr>
              <a:t>design</a:t>
            </a:r>
            <a:endParaRPr lang="en-US" altLang="zh-CN">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利用</a:t>
            </a:r>
            <a:r>
              <a:rPr lang="en-US" altLang="zh-CN">
                <a:uFillTx/>
                <a:latin typeface="等线" panose="02010600030101010101" charset="-122"/>
                <a:ea typeface="等线" panose="02010600030101010101" charset="-122"/>
                <a:cs typeface="等线" panose="02010600030101010101" charset="-122"/>
                <a:sym typeface="+mn-ea"/>
              </a:rPr>
              <a:t>VM</a:t>
            </a:r>
            <a:r>
              <a:rPr lang="zh-CN" altLang="en-US">
                <a:uFillTx/>
                <a:latin typeface="等线" panose="02010600030101010101" charset="-122"/>
                <a:ea typeface="等线" panose="02010600030101010101" charset="-122"/>
                <a:cs typeface="等线" panose="02010600030101010101" charset="-122"/>
                <a:sym typeface="+mn-ea"/>
              </a:rPr>
              <a:t>的本地存储和</a:t>
            </a:r>
            <a:r>
              <a:rPr lang="en-US" altLang="zh-CN">
                <a:uFillTx/>
                <a:latin typeface="等线" panose="02010600030101010101" charset="-122"/>
                <a:ea typeface="等线" panose="02010600030101010101" charset="-122"/>
                <a:cs typeface="等线" panose="02010600030101010101" charset="-122"/>
                <a:sym typeface="+mn-ea"/>
              </a:rPr>
              <a:t>KV</a:t>
            </a:r>
            <a:r>
              <a:rPr lang="zh-CN" altLang="en-US">
                <a:uFillTx/>
                <a:latin typeface="等线" panose="02010600030101010101" charset="-122"/>
                <a:ea typeface="等线" panose="02010600030101010101" charset="-122"/>
                <a:cs typeface="等线" panose="02010600030101010101" charset="-122"/>
                <a:sym typeface="+mn-ea"/>
              </a:rPr>
              <a:t>存储系统</a:t>
            </a:r>
            <a:r>
              <a:rPr lang="en-US" altLang="zh-CN">
                <a:uFillTx/>
                <a:latin typeface="等线" panose="02010600030101010101" charset="-122"/>
                <a:ea typeface="等线" panose="02010600030101010101" charset="-122"/>
                <a:cs typeface="等线" panose="02010600030101010101" charset="-122"/>
                <a:sym typeface="+mn-ea"/>
              </a:rPr>
              <a:t>Anna</a:t>
            </a:r>
            <a:r>
              <a:rPr lang="zh-CN" altLang="en-US">
                <a:uFillTx/>
                <a:latin typeface="等线" panose="02010600030101010101" charset="-122"/>
                <a:ea typeface="等线" panose="02010600030101010101" charset="-122"/>
                <a:cs typeface="等线" panose="02010600030101010101" charset="-122"/>
                <a:sym typeface="+mn-ea"/>
              </a:rPr>
              <a:t>实现一个分布式缓存系统，通过各个</a:t>
            </a:r>
            <a:r>
              <a:rPr lang="en-US" altLang="zh-CN">
                <a:uFillTx/>
                <a:latin typeface="等线" panose="02010600030101010101" charset="-122"/>
                <a:ea typeface="等线" panose="02010600030101010101" charset="-122"/>
                <a:cs typeface="等线" panose="02010600030101010101" charset="-122"/>
                <a:sym typeface="+mn-ea"/>
              </a:rPr>
              <a:t>VM</a:t>
            </a:r>
            <a:r>
              <a:rPr lang="zh-CN" altLang="en-US">
                <a:uFillTx/>
                <a:latin typeface="等线" panose="02010600030101010101" charset="-122"/>
                <a:ea typeface="等线" panose="02010600030101010101" charset="-122"/>
                <a:cs typeface="等线" panose="02010600030101010101" charset="-122"/>
                <a:sym typeface="+mn-ea"/>
              </a:rPr>
              <a:t>的</a:t>
            </a:r>
            <a:r>
              <a:rPr lang="zh-CN" altLang="en-US">
                <a:uFillTx/>
                <a:latin typeface="等线" panose="02010600030101010101" charset="-122"/>
                <a:ea typeface="等线" panose="02010600030101010101" charset="-122"/>
                <a:cs typeface="等线" panose="02010600030101010101" charset="-122"/>
                <a:sym typeface="+mn-ea"/>
              </a:rPr>
              <a:t>本地存储缓存热点中间数据，从而降低与后端</a:t>
            </a:r>
            <a:r>
              <a:rPr lang="en-US" altLang="zh-CN">
                <a:uFillTx/>
                <a:latin typeface="等线" panose="02010600030101010101" charset="-122"/>
                <a:ea typeface="等线" panose="02010600030101010101" charset="-122"/>
                <a:cs typeface="等线" panose="02010600030101010101" charset="-122"/>
                <a:sym typeface="+mn-ea"/>
              </a:rPr>
              <a:t>KV</a:t>
            </a:r>
            <a:r>
              <a:rPr lang="zh-CN" altLang="en-US">
                <a:uFillTx/>
                <a:latin typeface="等线" panose="02010600030101010101" charset="-122"/>
                <a:ea typeface="等线" panose="02010600030101010101" charset="-122"/>
                <a:cs typeface="等线" panose="02010600030101010101" charset="-122"/>
                <a:sym typeface="+mn-ea"/>
              </a:rPr>
              <a:t>数据库的通信开销。</a:t>
            </a:r>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需要说明的是每个</a:t>
            </a:r>
            <a:r>
              <a:rPr lang="en-US" altLang="zh-CN">
                <a:uFillTx/>
                <a:latin typeface="等线" panose="02010600030101010101" charset="-122"/>
                <a:ea typeface="等线" panose="02010600030101010101" charset="-122"/>
                <a:cs typeface="等线" panose="02010600030101010101" charset="-122"/>
                <a:sym typeface="+mn-ea"/>
              </a:rPr>
              <a:t>VM</a:t>
            </a:r>
            <a:r>
              <a:rPr lang="zh-CN" altLang="en-US">
                <a:uFillTx/>
                <a:latin typeface="等线" panose="02010600030101010101" charset="-122"/>
                <a:ea typeface="等线" panose="02010600030101010101" charset="-122"/>
                <a:cs typeface="等线" panose="02010600030101010101" charset="-122"/>
                <a:sym typeface="+mn-ea"/>
              </a:rPr>
              <a:t>的</a:t>
            </a:r>
            <a:r>
              <a:rPr lang="en-US" altLang="zh-CN">
                <a:uFillTx/>
                <a:latin typeface="等线" panose="02010600030101010101" charset="-122"/>
                <a:ea typeface="等线" panose="02010600030101010101" charset="-122"/>
                <a:cs typeface="等线" panose="02010600030101010101" charset="-122"/>
                <a:sym typeface="+mn-ea"/>
              </a:rPr>
              <a:t>cache</a:t>
            </a:r>
            <a:r>
              <a:rPr lang="zh-CN" altLang="en-US">
                <a:uFillTx/>
                <a:latin typeface="等线" panose="02010600030101010101" charset="-122"/>
                <a:ea typeface="等线" panose="02010600030101010101" charset="-122"/>
                <a:cs typeface="等线" panose="02010600030101010101" charset="-122"/>
                <a:sym typeface="+mn-ea"/>
              </a:rPr>
              <a:t>都是单独管理的，跨</a:t>
            </a:r>
            <a:r>
              <a:rPr lang="en-US" altLang="zh-CN">
                <a:uFillTx/>
                <a:latin typeface="等线" panose="02010600030101010101" charset="-122"/>
                <a:ea typeface="等线" panose="02010600030101010101" charset="-122"/>
                <a:cs typeface="等线" panose="02010600030101010101" charset="-122"/>
                <a:sym typeface="+mn-ea"/>
              </a:rPr>
              <a:t>VM</a:t>
            </a:r>
            <a:r>
              <a:rPr lang="zh-CN" altLang="en-US">
                <a:uFillTx/>
                <a:latin typeface="等线" panose="02010600030101010101" charset="-122"/>
                <a:ea typeface="等线" panose="02010600030101010101" charset="-122"/>
                <a:cs typeface="等线" panose="02010600030101010101" charset="-122"/>
                <a:sym typeface="+mn-ea"/>
              </a:rPr>
              <a:t>的通信需要通过后端的</a:t>
            </a:r>
            <a:r>
              <a:rPr lang="en-US" altLang="zh-CN">
                <a:uFillTx/>
                <a:latin typeface="等线" panose="02010600030101010101" charset="-122"/>
                <a:ea typeface="等线" panose="02010600030101010101" charset="-122"/>
                <a:cs typeface="等线" panose="02010600030101010101" charset="-122"/>
                <a:sym typeface="+mn-ea"/>
              </a:rPr>
              <a:t>kv</a:t>
            </a:r>
            <a:r>
              <a:rPr lang="zh-CN" altLang="en-US">
                <a:uFillTx/>
                <a:latin typeface="等线" panose="02010600030101010101" charset="-122"/>
                <a:ea typeface="等线" panose="02010600030101010101" charset="-122"/>
                <a:cs typeface="等线" panose="02010600030101010101" charset="-122"/>
                <a:sym typeface="+mn-ea"/>
              </a:rPr>
              <a:t>存储系统</a:t>
            </a:r>
            <a:r>
              <a:rPr lang="zh-CN" altLang="en-US">
                <a:uFillTx/>
                <a:latin typeface="等线" panose="02010600030101010101" charset="-122"/>
                <a:ea typeface="等线" panose="02010600030101010101" charset="-122"/>
                <a:cs typeface="等线" panose="02010600030101010101" charset="-122"/>
                <a:sym typeface="+mn-ea"/>
              </a:rPr>
              <a:t>进行</a:t>
            </a:r>
            <a:endParaRPr lang="zh-CN" altLang="en-US">
              <a:uFillTx/>
              <a:latin typeface="等线" panose="02010600030101010101" charset="-122"/>
              <a:ea typeface="等线" panose="02010600030101010101" charset="-122"/>
              <a:cs typeface="等线" panose="02010600030101010101" charset="-122"/>
              <a:sym typeface="+mn-ea"/>
            </a:endParaRPr>
          </a:p>
          <a:p>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en-US" altLang="zh-CN">
                <a:uFillTx/>
                <a:latin typeface="等线" panose="02010600030101010101" charset="-122"/>
                <a:ea typeface="等线" panose="02010600030101010101" charset="-122"/>
                <a:cs typeface="等线" panose="02010600030101010101" charset="-122"/>
                <a:sym typeface="+mn-ea"/>
              </a:rPr>
              <a:t>challenge</a:t>
            </a:r>
            <a:endParaRPr lang="en-US" altLang="zh-CN">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采用分布式缓存的主要挑战在于缓存一致性的问题，</a:t>
            </a:r>
            <a:r>
              <a:rPr lang="en-US" altLang="zh-CN">
                <a:uFillTx/>
                <a:latin typeface="等线" panose="02010600030101010101" charset="-122"/>
                <a:ea typeface="等线" panose="02010600030101010101" charset="-122"/>
                <a:cs typeface="等线" panose="02010600030101010101" charset="-122"/>
                <a:sym typeface="+mn-ea"/>
              </a:rPr>
              <a:t>Cloudburst</a:t>
            </a:r>
            <a:r>
              <a:rPr lang="zh-CN" altLang="en-US">
                <a:uFillTx/>
                <a:latin typeface="等线" panose="02010600030101010101" charset="-122"/>
                <a:ea typeface="等线" panose="02010600030101010101" charset="-122"/>
                <a:cs typeface="等线" panose="02010600030101010101" charset="-122"/>
                <a:sym typeface="+mn-ea"/>
              </a:rPr>
              <a:t>利用自动扩展的</a:t>
            </a:r>
            <a:r>
              <a:rPr lang="en-US" altLang="zh-CN">
                <a:uFillTx/>
                <a:latin typeface="等线" panose="02010600030101010101" charset="-122"/>
                <a:ea typeface="等线" panose="02010600030101010101" charset="-122"/>
                <a:cs typeface="等线" panose="02010600030101010101" charset="-122"/>
                <a:sym typeface="+mn-ea"/>
              </a:rPr>
              <a:t>KV</a:t>
            </a:r>
            <a:r>
              <a:rPr lang="zh-CN" altLang="en-US">
                <a:uFillTx/>
                <a:latin typeface="等线" panose="02010600030101010101" charset="-122"/>
                <a:ea typeface="等线" panose="02010600030101010101" charset="-122"/>
                <a:cs typeface="等线" panose="02010600030101010101" charset="-122"/>
                <a:sym typeface="+mn-ea"/>
              </a:rPr>
              <a:t>存储</a:t>
            </a:r>
            <a:r>
              <a:rPr lang="en-US" altLang="zh-CN">
                <a:uFillTx/>
                <a:latin typeface="等线" panose="02010600030101010101" charset="-122"/>
                <a:ea typeface="等线" panose="02010600030101010101" charset="-122"/>
                <a:cs typeface="等线" panose="02010600030101010101" charset="-122"/>
                <a:sym typeface="+mn-ea"/>
              </a:rPr>
              <a:t>Anna</a:t>
            </a:r>
            <a:r>
              <a:rPr lang="zh-CN" altLang="en-US">
                <a:uFillTx/>
                <a:latin typeface="等线" panose="02010600030101010101" charset="-122"/>
                <a:ea typeface="等线" panose="02010600030101010101" charset="-122"/>
                <a:cs typeface="等线" panose="02010600030101010101" charset="-122"/>
                <a:sym typeface="+mn-ea"/>
              </a:rPr>
              <a:t>解决</a:t>
            </a:r>
            <a:r>
              <a:rPr lang="zh-CN" altLang="en-US">
                <a:uFillTx/>
                <a:latin typeface="等线" panose="02010600030101010101" charset="-122"/>
                <a:ea typeface="等线" panose="02010600030101010101" charset="-122"/>
                <a:cs typeface="等线" panose="02010600030101010101" charset="-122"/>
                <a:sym typeface="+mn-ea"/>
              </a:rPr>
              <a:t>一致性问题</a:t>
            </a:r>
            <a:endParaRPr lang="zh-CN" altLang="en-US">
              <a:uFillTx/>
              <a:latin typeface="等线" panose="02010600030101010101" charset="-122"/>
              <a:ea typeface="等线" panose="02010600030101010101" charset="-122"/>
              <a:cs typeface="等线" panose="02010600030101010101" charset="-122"/>
              <a:sym typeface="+mn-ea"/>
            </a:endParaRPr>
          </a:p>
          <a:p>
            <a:r>
              <a:rPr lang="en-US" altLang="zh-CN">
                <a:uFillTx/>
                <a:latin typeface="等线" panose="02010600030101010101" charset="-122"/>
                <a:ea typeface="等线" panose="02010600030101010101" charset="-122"/>
                <a:cs typeface="等线" panose="02010600030101010101" charset="-122"/>
                <a:sym typeface="+mn-ea"/>
              </a:rPr>
              <a:t>-- </a:t>
            </a:r>
            <a:r>
              <a:rPr lang="zh-CN" altLang="en-US">
                <a:uFillTx/>
                <a:latin typeface="等线" panose="02010600030101010101" charset="-122"/>
                <a:ea typeface="等线" panose="02010600030101010101" charset="-122"/>
                <a:cs typeface="等线" panose="02010600030101010101" charset="-122"/>
                <a:sym typeface="+mn-ea"/>
              </a:rPr>
              <a:t>最关键的问题是</a:t>
            </a:r>
            <a:r>
              <a:rPr lang="en-US" altLang="zh-CN">
                <a:uFillTx/>
                <a:latin typeface="等线" panose="02010600030101010101" charset="-122"/>
                <a:ea typeface="等线" panose="02010600030101010101" charset="-122"/>
                <a:cs typeface="等线" panose="02010600030101010101" charset="-122"/>
                <a:sym typeface="+mn-ea"/>
              </a:rPr>
              <a:t>Anna</a:t>
            </a:r>
            <a:r>
              <a:rPr lang="zh-CN" altLang="en-US">
                <a:uFillTx/>
                <a:latin typeface="等线" panose="02010600030101010101" charset="-122"/>
                <a:ea typeface="等线" panose="02010600030101010101" charset="-122"/>
                <a:cs typeface="等线" panose="02010600030101010101" charset="-122"/>
                <a:sym typeface="+mn-ea"/>
              </a:rPr>
              <a:t>的</a:t>
            </a:r>
            <a:r>
              <a:rPr lang="en-US" altLang="zh-CN">
                <a:uFillTx/>
                <a:latin typeface="等线" panose="02010600030101010101" charset="-122"/>
                <a:ea typeface="等线" panose="02010600030101010101" charset="-122"/>
                <a:cs typeface="等线" panose="02010600030101010101" charset="-122"/>
                <a:sym typeface="+mn-ea"/>
              </a:rPr>
              <a:t>I/O</a:t>
            </a:r>
            <a:r>
              <a:rPr lang="zh-CN" altLang="en-US">
                <a:uFillTx/>
                <a:latin typeface="等线" panose="02010600030101010101" charset="-122"/>
                <a:ea typeface="等线" panose="02010600030101010101" charset="-122"/>
                <a:cs typeface="等线" panose="02010600030101010101" charset="-122"/>
                <a:sym typeface="+mn-ea"/>
              </a:rPr>
              <a:t>时延</a:t>
            </a:r>
            <a:r>
              <a:rPr lang="zh-CN" altLang="en-US">
                <a:uFillTx/>
                <a:latin typeface="等线" panose="02010600030101010101" charset="-122"/>
                <a:ea typeface="等线" panose="02010600030101010101" charset="-122"/>
                <a:cs typeface="等线" panose="02010600030101010101" charset="-122"/>
                <a:sym typeface="+mn-ea"/>
              </a:rPr>
              <a:t>有多高？？？？</a:t>
            </a:r>
            <a:endParaRPr lang="zh-CN" altLang="en-US">
              <a:uFillTx/>
              <a:latin typeface="等线" panose="02010600030101010101" charset="-122"/>
              <a:ea typeface="等线" panose="02010600030101010101" charset="-122"/>
              <a:cs typeface="等线" panose="02010600030101010101" charset="-122"/>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en-US" altLang="zh-CN"/>
              <a:t>design</a:t>
            </a:r>
            <a:endParaRPr lang="en-US" altLang="zh-CN"/>
          </a:p>
          <a:p>
            <a:r>
              <a:rPr lang="en-US" altLang="zh-CN"/>
              <a:t>- </a:t>
            </a:r>
            <a:r>
              <a:rPr lang="zh-CN" altLang="en-US"/>
              <a:t>采用应用感知的传输方式，根据</a:t>
            </a:r>
            <a:r>
              <a:rPr lang="en-US" altLang="zh-CN"/>
              <a:t>DAG</a:t>
            </a:r>
            <a:r>
              <a:rPr lang="zh-CN" altLang="en-US"/>
              <a:t>图的参数自适应的选择三种数据传输</a:t>
            </a:r>
            <a:r>
              <a:rPr lang="zh-CN" altLang="en-US"/>
              <a:t>方式</a:t>
            </a:r>
            <a:endParaRPr lang="zh-CN" altLang="en-US"/>
          </a:p>
          <a:p>
            <a:endParaRPr lang="en-US" altLang="zh-CN"/>
          </a:p>
          <a:p>
            <a:r>
              <a:rPr lang="en-US" altLang="zh-CN"/>
              <a:t>- </a:t>
            </a:r>
            <a:r>
              <a:rPr lang="zh-CN" altLang="en-US"/>
              <a:t>根据用户提供的应用DAG和不同大小的输入，训练出输入规模到DAG参数的映射；</a:t>
            </a:r>
            <a:endParaRPr lang="zh-CN" altLang="en-US"/>
          </a:p>
          <a:p>
            <a:r>
              <a:rPr lang="en-US" altLang="zh-CN"/>
              <a:t>- </a:t>
            </a:r>
            <a:r>
              <a:rPr lang="zh-CN" altLang="en-US"/>
              <a:t>当新的输入到达时，根据训练模型确定每个函数的最佳位置以及相邻函数间的最佳传输方式。</a:t>
            </a:r>
            <a:endParaRPr lang="zh-CN" altLang="en-US"/>
          </a:p>
          <a:p>
            <a:r>
              <a:rPr lang="en-US" altLang="zh-CN"/>
              <a:t>- </a:t>
            </a:r>
            <a:r>
              <a:rPr lang="zh-CN" altLang="en-US"/>
              <a:t>核心思想：根据函数并发度和VM网络带宽选择合适的数据传输方式</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VM-Storage（并发度低时，性能好）</a:t>
            </a:r>
            <a:endParaRPr lang="zh-CN" altLang="en-US"/>
          </a:p>
          <a:p>
            <a:r>
              <a:rPr lang="zh-CN" altLang="en-US"/>
              <a:t>方案：将发送函数的状态保存在VM的存储中，并将接收函数调度在同一VM上执行</a:t>
            </a:r>
            <a:endParaRPr lang="zh-CN" altLang="en-US"/>
          </a:p>
          <a:p>
            <a:r>
              <a:rPr lang="zh-CN" altLang="en-US"/>
              <a:t>问题：当接收函数并发度过高时，会导致单个VM负载过重，而且会使接收函数进</a:t>
            </a:r>
            <a:endParaRPr lang="zh-CN" altLang="en-US"/>
          </a:p>
          <a:p>
            <a:r>
              <a:rPr lang="zh-CN" altLang="en-US"/>
              <a:t>行排队。</a:t>
            </a:r>
            <a:endParaRPr lang="zh-CN" altLang="en-US"/>
          </a:p>
          <a:p>
            <a:r>
              <a:rPr lang="zh-CN" altLang="en-US"/>
              <a:t> Direct-Passing（没有调度限制，支持更高的并发度）</a:t>
            </a:r>
            <a:endParaRPr lang="zh-CN" altLang="en-US"/>
          </a:p>
          <a:p>
            <a:r>
              <a:rPr lang="zh-CN" altLang="en-US"/>
              <a:t>方案：将发送函数的输出保存在其VM1存储中，当接收函数被调度在另一个VM2执</a:t>
            </a:r>
            <a:endParaRPr lang="zh-CN" altLang="en-US"/>
          </a:p>
          <a:p>
            <a:r>
              <a:rPr lang="zh-CN" altLang="en-US"/>
              <a:t>行时，将数据从VM1拷贝到VM2。</a:t>
            </a:r>
            <a:endParaRPr lang="zh-CN" altLang="en-US"/>
          </a:p>
          <a:p>
            <a:r>
              <a:rPr lang="zh-CN" altLang="en-US"/>
              <a:t>问题：当不同VM上的接收函数同时获取一台VM上发送函数的输出数据，VM的网</a:t>
            </a:r>
            <a:endParaRPr lang="zh-CN" altLang="en-US"/>
          </a:p>
          <a:p>
            <a:r>
              <a:rPr lang="zh-CN" altLang="en-US"/>
              <a:t>络带宽将成为瓶颈。</a:t>
            </a:r>
            <a:endParaRPr lang="zh-CN" altLang="en-US"/>
          </a:p>
          <a:p>
            <a:r>
              <a:rPr lang="zh-CN" altLang="en-US"/>
              <a:t> Remote-Storage（没有调度限制，网络带宽大）</a:t>
            </a:r>
            <a:endParaRPr lang="zh-CN" altLang="en-US"/>
          </a:p>
          <a:p>
            <a:r>
              <a:rPr lang="zh-CN" altLang="en-US"/>
              <a:t>方案：发送函数将输出文件上传到远端存储系统，接受函数执行时下载。</a:t>
            </a:r>
            <a:endParaRPr lang="zh-CN" altLang="en-US"/>
          </a:p>
          <a:p>
            <a:r>
              <a:rPr lang="zh-CN" altLang="en-US"/>
              <a:t>问题：需要与远端存储系统通信两次，通信时延高。</a:t>
            </a:r>
            <a:endParaRPr lang="zh-CN" altLang="en-US"/>
          </a:p>
          <a:p>
            <a:endParaRPr lang="zh-CN" altLang="en-US"/>
          </a:p>
          <a:p>
            <a:r>
              <a:rPr lang="en-US" altLang="zh-CN">
                <a:sym typeface="+mn-ea"/>
              </a:rPr>
              <a:t>- </a:t>
            </a:r>
            <a:r>
              <a:rPr lang="zh-CN" altLang="en-US">
                <a:sym typeface="+mn-ea"/>
              </a:rPr>
              <a:t>The best data passing method differs in every case.</a:t>
            </a:r>
            <a:endParaRPr lang="zh-CN" altLang="en-US"/>
          </a:p>
          <a:p>
            <a:r>
              <a:rPr lang="en-US" altLang="zh-CN"/>
              <a:t>- </a:t>
            </a:r>
            <a:r>
              <a:rPr lang="zh-CN" altLang="en-US"/>
              <a:t>最佳方案随着函数并发度的变化</a:t>
            </a:r>
            <a:r>
              <a:rPr lang="zh-CN" altLang="en-US"/>
              <a:t>而变化</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1041400"/>
            <a:ext cx="10092905" cy="2387600"/>
          </a:xfrm>
        </p:spPr>
        <p:txBody>
          <a:bodyPr anchor="ctr">
            <a:normAutofit/>
          </a:bodyPr>
          <a:lstStyle>
            <a:lvl1pPr algn="ctr">
              <a:lnSpc>
                <a:spcPct val="150000"/>
              </a:lnSpc>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049546" y="3602038"/>
            <a:ext cx="10092905"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95141" y="365125"/>
            <a:ext cx="135866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8788879"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838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9" name="矩形 8"/>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71317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6612" y="1352866"/>
            <a:ext cx="5157787"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176779"/>
            <a:ext cx="5157787"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文本占位符 4"/>
          <p:cNvSpPr>
            <a:spLocks noGrp="1"/>
          </p:cNvSpPr>
          <p:nvPr>
            <p:ph type="body" sz="quarter" idx="3"/>
          </p:nvPr>
        </p:nvSpPr>
        <p:spPr>
          <a:xfrm>
            <a:off x="6170613" y="1334625"/>
            <a:ext cx="5183188"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176779"/>
            <a:ext cx="5183188"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日期占位符 6"/>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11" name="矩形 10"/>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7" name="矩形 6"/>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6" name="矩形 5"/>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77356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0227"/>
            <a:ext cx="10515600" cy="479673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90577" y="6417186"/>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ED287498-27BB-4C1B-8204-4314443FDC93}" type="datetimeFigureOut">
              <a:rPr lang="zh-CN" altLang="en-US" smtClean="0"/>
            </a:fld>
            <a:endParaRPr lang="zh-CN" altLang="en-US"/>
          </a:p>
        </p:txBody>
      </p:sp>
      <p:sp>
        <p:nvSpPr>
          <p:cNvPr id="5" name="页脚占位符 4"/>
          <p:cNvSpPr>
            <a:spLocks noGrp="1"/>
          </p:cNvSpPr>
          <p:nvPr>
            <p:ph type="ftr" sz="quarter" idx="3"/>
          </p:nvPr>
        </p:nvSpPr>
        <p:spPr>
          <a:xfrm>
            <a:off x="4038600" y="641718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4"/>
          </p:nvPr>
        </p:nvSpPr>
        <p:spPr>
          <a:xfrm>
            <a:off x="9358223" y="6418503"/>
            <a:ext cx="2743200"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F92DCC23-1A0C-40AB-901D-FA6618501F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36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2045335"/>
            <a:ext cx="10092905" cy="2387600"/>
          </a:xfrm>
        </p:spPr>
        <p:txBody>
          <a:bodyPr/>
          <a:lstStyle/>
          <a:p>
            <a:r>
              <a:rPr lang="en-US" dirty="0">
                <a:sym typeface="+mn-ea"/>
              </a:rPr>
              <a:t>Serverless </a:t>
            </a:r>
            <a:r>
              <a:rPr lang="en-US" dirty="0"/>
              <a:t>Data Analytics</a:t>
            </a:r>
            <a:endParaRPr lang="en-US" dirty="0"/>
          </a:p>
        </p:txBody>
      </p:sp>
      <p:sp>
        <p:nvSpPr>
          <p:cNvPr id="3" name="文本框 2"/>
          <p:cNvSpPr txBox="1"/>
          <p:nvPr/>
        </p:nvSpPr>
        <p:spPr>
          <a:xfrm>
            <a:off x="5121910" y="4934585"/>
            <a:ext cx="1948815" cy="829945"/>
          </a:xfrm>
          <a:prstGeom prst="rect">
            <a:avLst/>
          </a:prstGeom>
          <a:noFill/>
        </p:spPr>
        <p:txBody>
          <a:bodyPr wrap="square" rtlCol="0">
            <a:spAutoFit/>
          </a:bodyPr>
          <a:p>
            <a:r>
              <a:rPr lang="en-US" altLang="zh-CN" sz="2400"/>
              <a:t>       </a:t>
            </a:r>
            <a:r>
              <a:rPr lang="zh-CN" altLang="en-US" sz="2400"/>
              <a:t>李涛</a:t>
            </a:r>
            <a:r>
              <a:rPr lang="en-US" altLang="zh-CN" sz="2400"/>
              <a:t>    </a:t>
            </a:r>
            <a:endParaRPr lang="zh-CN" altLang="en-US" sz="2400"/>
          </a:p>
          <a:p>
            <a:r>
              <a:rPr lang="en-US" altLang="zh-CN" sz="2400">
                <a:sym typeface="+mn-ea"/>
              </a:rPr>
              <a:t>   2021.2.21</a:t>
            </a:r>
            <a:endParaRPr lang="zh-C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Application-aware Data Passing</a:t>
            </a:r>
            <a:r>
              <a:rPr lang="en-US" altLang="zh-CN" baseline="30000"/>
              <a:t>[2]</a:t>
            </a:r>
            <a:endParaRPr lang="en-US" altLang="zh-CN" baseline="30000"/>
          </a:p>
        </p:txBody>
      </p:sp>
      <p:sp>
        <p:nvSpPr>
          <p:cNvPr id="3" name="内容占位符 2"/>
          <p:cNvSpPr>
            <a:spLocks noGrp="1"/>
          </p:cNvSpPr>
          <p:nvPr>
            <p:ph idx="1"/>
          </p:nvPr>
        </p:nvSpPr>
        <p:spPr>
          <a:xfrm>
            <a:off x="838200" y="1383030"/>
            <a:ext cx="10515600" cy="5236845"/>
          </a:xfrm>
        </p:spPr>
        <p:txBody>
          <a:bodyPr>
            <a:normAutofit fontScale="90000" lnSpcReduction="10000"/>
          </a:bodyPr>
          <a:p>
            <a:r>
              <a:rPr lang="en-US" altLang="zh-CN">
                <a:solidFill>
                  <a:schemeClr val="tx1"/>
                </a:solidFill>
                <a:uFillTx/>
                <a:latin typeface="等线" panose="02010600030101010101" charset="-122"/>
              </a:rPr>
              <a:t> </a:t>
            </a:r>
            <a:r>
              <a:rPr lang="en-US" altLang="zh-CN" b="1">
                <a:uFillTx/>
                <a:latin typeface="等线" panose="02010600030101010101" charset="-122"/>
                <a:sym typeface="+mn-ea"/>
              </a:rPr>
              <a:t>Challenge</a:t>
            </a:r>
            <a:endParaRPr lang="en-US" altLang="zh-CN" b="1">
              <a:uFillTx/>
              <a:latin typeface="等线" panose="02010600030101010101" charset="-122"/>
              <a:sym typeface="+mn-ea"/>
            </a:endParaRPr>
          </a:p>
          <a:p>
            <a:pPr lvl="1"/>
            <a:r>
              <a:rPr lang="en-US" altLang="zh-CN">
                <a:solidFill>
                  <a:schemeClr val="tx1"/>
                </a:solidFill>
                <a:uFillTx/>
                <a:latin typeface="等线" panose="02010600030101010101" charset="-122"/>
              </a:rPr>
              <a:t> VM-Storage</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a:t>
            </a:r>
            <a:r>
              <a:rPr lang="zh-CN" altLang="en-US">
                <a:sym typeface="+mn-ea"/>
              </a:rPr>
              <a:t>方案：将发送函数λ</a:t>
            </a:r>
            <a:r>
              <a:rPr lang="en-US" altLang="zh-CN" baseline="-25000">
                <a:sym typeface="+mn-ea"/>
              </a:rPr>
              <a:t>1</a:t>
            </a:r>
            <a:r>
              <a:rPr lang="zh-CN" altLang="en-US">
                <a:sym typeface="+mn-ea"/>
              </a:rPr>
              <a:t>的状态保存在VM的存储中，并将接收函数λ</a:t>
            </a:r>
            <a:r>
              <a:rPr lang="en-US" altLang="zh-CN" baseline="-25000">
                <a:sym typeface="+mn-ea"/>
              </a:rPr>
              <a:t>2</a:t>
            </a:r>
            <a:r>
              <a:rPr lang="zh-CN" altLang="en-US">
                <a:sym typeface="+mn-ea"/>
              </a:rPr>
              <a:t>调度</a:t>
            </a:r>
            <a:endParaRPr lang="zh-CN" altLang="en-US">
              <a:sym typeface="+mn-ea"/>
            </a:endParaRPr>
          </a:p>
          <a:p>
            <a:pPr marL="914400" lvl="2" indent="0">
              <a:buNone/>
            </a:pPr>
            <a:r>
              <a:rPr lang="zh-CN" altLang="en-US">
                <a:sym typeface="+mn-ea"/>
              </a:rPr>
              <a:t>在同一VM上执行。</a:t>
            </a:r>
            <a:endParaRPr lang="zh-CN" altLang="en-US"/>
          </a:p>
          <a:p>
            <a:pPr lvl="2"/>
            <a:r>
              <a:rPr lang="zh-CN" altLang="en-US">
                <a:sym typeface="+mn-ea"/>
              </a:rPr>
              <a:t>问题：当接收函数并发度过高时，会导致单个VM负载过重，而且</a:t>
            </a:r>
            <a:endParaRPr lang="zh-CN" altLang="en-US">
              <a:sym typeface="+mn-ea"/>
            </a:endParaRPr>
          </a:p>
          <a:p>
            <a:pPr marL="914400" lvl="2" indent="0">
              <a:buNone/>
            </a:pPr>
            <a:r>
              <a:rPr lang="zh-CN" altLang="en-US">
                <a:sym typeface="+mn-ea"/>
              </a:rPr>
              <a:t>会使接收函数进行排队，计算时间</a:t>
            </a:r>
            <a:r>
              <a:rPr lang="zh-CN" altLang="en-US">
                <a:sym typeface="+mn-ea"/>
              </a:rPr>
              <a:t>增加。</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Direct-Passing</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a:t>
            </a:r>
            <a:r>
              <a:rPr lang="zh-CN" altLang="en-US">
                <a:sym typeface="+mn-ea"/>
              </a:rPr>
              <a:t>方案：将发送函数的输出保存在其VM</a:t>
            </a:r>
            <a:r>
              <a:rPr lang="zh-CN" altLang="en-US" baseline="-25000">
                <a:sym typeface="+mn-ea"/>
              </a:rPr>
              <a:t>1</a:t>
            </a:r>
            <a:r>
              <a:rPr lang="zh-CN" altLang="en-US">
                <a:sym typeface="+mn-ea"/>
              </a:rPr>
              <a:t>存储中，当接收函数被调度</a:t>
            </a:r>
            <a:endParaRPr lang="zh-CN" altLang="en-US">
              <a:sym typeface="+mn-ea"/>
            </a:endParaRPr>
          </a:p>
          <a:p>
            <a:pPr marL="914400" lvl="2" indent="0">
              <a:buNone/>
            </a:pPr>
            <a:r>
              <a:rPr lang="zh-CN" altLang="en-US">
                <a:sym typeface="+mn-ea"/>
              </a:rPr>
              <a:t>在另一个VM</a:t>
            </a:r>
            <a:r>
              <a:rPr lang="zh-CN" altLang="en-US" baseline="-25000">
                <a:sym typeface="+mn-ea"/>
              </a:rPr>
              <a:t>2</a:t>
            </a:r>
            <a:r>
              <a:rPr lang="zh-CN" altLang="en-US">
                <a:sym typeface="+mn-ea"/>
              </a:rPr>
              <a:t>执行时，将数据从VM</a:t>
            </a:r>
            <a:r>
              <a:rPr lang="zh-CN" altLang="en-US" baseline="-25000">
                <a:sym typeface="+mn-ea"/>
              </a:rPr>
              <a:t>1</a:t>
            </a:r>
            <a:r>
              <a:rPr lang="zh-CN" altLang="en-US">
                <a:sym typeface="+mn-ea"/>
              </a:rPr>
              <a:t>拷贝到VM</a:t>
            </a:r>
            <a:r>
              <a:rPr lang="zh-CN" altLang="en-US" baseline="-25000">
                <a:sym typeface="+mn-ea"/>
              </a:rPr>
              <a:t>2</a:t>
            </a:r>
            <a:r>
              <a:rPr lang="zh-CN" altLang="en-US">
                <a:sym typeface="+mn-ea"/>
              </a:rPr>
              <a:t>。</a:t>
            </a:r>
            <a:endParaRPr lang="zh-CN" altLang="en-US"/>
          </a:p>
          <a:p>
            <a:pPr lvl="2"/>
            <a:r>
              <a:rPr lang="zh-CN" altLang="en-US">
                <a:sym typeface="+mn-ea"/>
              </a:rPr>
              <a:t>问题：当不同VM上的接收函数同时获取一台VM上发送函数的输出</a:t>
            </a:r>
            <a:endParaRPr lang="zh-CN" altLang="en-US">
              <a:sym typeface="+mn-ea"/>
            </a:endParaRPr>
          </a:p>
          <a:p>
            <a:pPr marL="914400" lvl="2" indent="0">
              <a:buNone/>
            </a:pPr>
            <a:r>
              <a:rPr lang="zh-CN" altLang="en-US">
                <a:sym typeface="+mn-ea"/>
              </a:rPr>
              <a:t>数据，VM的网络带宽将成为瓶颈。</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Remote-Storage</a:t>
            </a:r>
            <a:endParaRPr lang="en-US" altLang="zh-CN">
              <a:solidFill>
                <a:schemeClr val="tx1"/>
              </a:solidFill>
              <a:uFillTx/>
              <a:latin typeface="等线" panose="02010600030101010101" charset="-122"/>
            </a:endParaRPr>
          </a:p>
          <a:p>
            <a:pPr lvl="2"/>
            <a:r>
              <a:rPr lang="zh-CN" altLang="en-US">
                <a:sym typeface="+mn-ea"/>
              </a:rPr>
              <a:t>方案：发送函数将输出文件上传到远端存储系统，接</a:t>
            </a:r>
            <a:r>
              <a:rPr lang="zh-CN" altLang="en-US">
                <a:sym typeface="+mn-ea"/>
              </a:rPr>
              <a:t>收函数执行时下载。</a:t>
            </a:r>
            <a:endParaRPr lang="zh-CN" altLang="en-US"/>
          </a:p>
          <a:p>
            <a:pPr lvl="2"/>
            <a:r>
              <a:rPr lang="zh-CN" altLang="en-US">
                <a:sym typeface="+mn-ea"/>
              </a:rPr>
              <a:t>问题：需要与远端存储系统通信两次，通信时延高，但当并发度</a:t>
            </a:r>
            <a:r>
              <a:rPr lang="zh-CN" altLang="en-US">
                <a:sym typeface="+mn-ea"/>
              </a:rPr>
              <a:t>较高时</a:t>
            </a:r>
            <a:endParaRPr lang="zh-CN" altLang="en-US">
              <a:sym typeface="+mn-ea"/>
            </a:endParaRPr>
          </a:p>
          <a:p>
            <a:pPr marL="914400" lvl="2" indent="0">
              <a:buNone/>
            </a:pPr>
            <a:r>
              <a:rPr lang="zh-CN" altLang="en-US">
                <a:solidFill>
                  <a:schemeClr val="tx1"/>
                </a:solidFill>
                <a:uFillTx/>
                <a:latin typeface="等线" panose="02010600030101010101" charset="-122"/>
              </a:rPr>
              <a:t>是最优选择。</a:t>
            </a:r>
            <a:endParaRPr lang="zh-CN" altLang="en-US">
              <a:solidFill>
                <a:schemeClr val="tx1"/>
              </a:solidFill>
              <a:uFillTx/>
              <a:latin typeface="等线" panose="02010600030101010101" charset="-122"/>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[2] Sonic: Application-aware Data Passing for Chained Serverless Applications ATC’21</a:t>
            </a:r>
            <a:endParaRPr lang="en-US" altLang="zh-CN" sz="1600">
              <a:solidFill>
                <a:schemeClr val="bg2">
                  <a:lumMod val="50000"/>
                </a:schemeClr>
              </a:solidFill>
              <a:sym typeface="+mn-ea"/>
            </a:endParaRPr>
          </a:p>
        </p:txBody>
      </p:sp>
      <p:pic>
        <p:nvPicPr>
          <p:cNvPr id="5" name="图片 4"/>
          <p:cNvPicPr>
            <a:picLocks noChangeAspect="1"/>
          </p:cNvPicPr>
          <p:nvPr/>
        </p:nvPicPr>
        <p:blipFill>
          <a:blip r:embed="rId1"/>
          <a:stretch>
            <a:fillRect/>
          </a:stretch>
        </p:blipFill>
        <p:spPr>
          <a:xfrm>
            <a:off x="10417175" y="1862455"/>
            <a:ext cx="1172845" cy="1461770"/>
          </a:xfrm>
          <a:prstGeom prst="rect">
            <a:avLst/>
          </a:prstGeom>
        </p:spPr>
      </p:pic>
      <p:pic>
        <p:nvPicPr>
          <p:cNvPr id="16" name="图片 15"/>
          <p:cNvPicPr>
            <a:picLocks noChangeAspect="1"/>
          </p:cNvPicPr>
          <p:nvPr/>
        </p:nvPicPr>
        <p:blipFill>
          <a:blip r:embed="rId2"/>
          <a:stretch>
            <a:fillRect/>
          </a:stretch>
        </p:blipFill>
        <p:spPr>
          <a:xfrm>
            <a:off x="10285730" y="3449955"/>
            <a:ext cx="1437005" cy="1590040"/>
          </a:xfrm>
          <a:prstGeom prst="rect">
            <a:avLst/>
          </a:prstGeom>
        </p:spPr>
      </p:pic>
      <p:pic>
        <p:nvPicPr>
          <p:cNvPr id="24" name="图片 23"/>
          <p:cNvPicPr>
            <a:picLocks noChangeAspect="1"/>
          </p:cNvPicPr>
          <p:nvPr/>
        </p:nvPicPr>
        <p:blipFill>
          <a:blip r:embed="rId3"/>
          <a:stretch>
            <a:fillRect/>
          </a:stretch>
        </p:blipFill>
        <p:spPr>
          <a:xfrm>
            <a:off x="10417810" y="5165725"/>
            <a:ext cx="1172210" cy="1454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Combines slow storage with fast storage</a:t>
            </a:r>
            <a:r>
              <a:rPr lang="en-US" altLang="zh-CN" baseline="30000"/>
              <a:t>[3]</a:t>
            </a:r>
            <a:endParaRPr lang="en-US" altLang="zh-CN" baseline="30000"/>
          </a:p>
        </p:txBody>
      </p:sp>
      <p:sp>
        <p:nvSpPr>
          <p:cNvPr id="3" name="内容占位符 2"/>
          <p:cNvSpPr>
            <a:spLocks noGrp="1"/>
          </p:cNvSpPr>
          <p:nvPr>
            <p:ph idx="1"/>
          </p:nvPr>
        </p:nvSpPr>
        <p:spPr>
          <a:xfrm>
            <a:off x="838200" y="1383030"/>
            <a:ext cx="10515600" cy="5137150"/>
          </a:xfrm>
        </p:spPr>
        <p:txBody>
          <a:bodyPr>
            <a:normAutofit/>
          </a:bodyPr>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ea typeface="等线" panose="02010600030101010101" charset="-122"/>
                <a:cs typeface="等线" panose="02010600030101010101" charset="-122"/>
              </a:rPr>
              <a:t>Design</a:t>
            </a:r>
            <a:endParaRPr lang="en-US" altLang="zh-CN" b="1">
              <a:solidFill>
                <a:schemeClr val="tx1"/>
              </a:solidFill>
              <a:uFillTx/>
              <a:latin typeface="等线" panose="02010600030101010101" charset="-122"/>
              <a:ea typeface="等线" panose="02010600030101010101" charset="-122"/>
              <a:cs typeface="等线" panose="02010600030101010101" charset="-122"/>
            </a:endParaRPr>
          </a:p>
          <a:p>
            <a:pPr lvl="1"/>
            <a:r>
              <a:rPr lang="en-US" altLang="zh-CN">
                <a:solidFill>
                  <a:schemeClr val="tx1"/>
                </a:solidFill>
                <a:uFillTx/>
                <a:latin typeface="等线" panose="02010600030101010101" charset="-122"/>
                <a:ea typeface="等线" panose="02010600030101010101" charset="-122"/>
                <a:cs typeface="等线" panose="02010600030101010101" charset="-122"/>
              </a:rPr>
              <a:t> Fast storage </a:t>
            </a:r>
            <a:r>
              <a:rPr lang="en-US" altLang="zh-CN">
                <a:solidFill>
                  <a:schemeClr val="tx1"/>
                </a:solidFill>
                <a:uFillTx/>
                <a:latin typeface="等线" panose="02010600030101010101" charset="-122"/>
                <a:ea typeface="等线" panose="02010600030101010101" charset="-122"/>
                <a:cs typeface="等线" panose="02010600030101010101" charset="-122"/>
              </a:rPr>
              <a:t>node</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Job partition</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uFillTx/>
                <a:latin typeface="等线" panose="02010600030101010101" charset="-122"/>
                <a:ea typeface="等线" panose="02010600030101010101" charset="-122"/>
                <a:cs typeface="等线" panose="02010600030101010101" charset="-122"/>
                <a:sym typeface="+mn-ea"/>
              </a:rPr>
              <a:t>Multi-round shuffle</a:t>
            </a:r>
            <a:r>
              <a:rPr lang="zh-CN" altLang="en-US">
                <a:uFillTx/>
                <a:latin typeface="等线" panose="02010600030101010101" charset="-122"/>
                <a:ea typeface="等线" panose="02010600030101010101" charset="-122"/>
                <a:cs typeface="等线" panose="02010600030101010101" charset="-122"/>
                <a:sym typeface="+mn-ea"/>
              </a:rPr>
              <a:t>、</a:t>
            </a:r>
            <a:endParaRPr lang="zh-CN" altLang="en-US">
              <a:uFillTx/>
              <a:latin typeface="等线" panose="02010600030101010101" charset="-122"/>
              <a:ea typeface="等线" panose="02010600030101010101" charset="-122"/>
              <a:cs typeface="等线" panose="02010600030101010101" charset="-122"/>
              <a:sym typeface="+mn-ea"/>
            </a:endParaRPr>
          </a:p>
          <a:p>
            <a:pPr marL="457200" lvl="1" indent="0">
              <a:buNone/>
            </a:pPr>
            <a:r>
              <a:rPr lang="en-US">
                <a:solidFill>
                  <a:schemeClr val="tx1"/>
                </a:solidFill>
                <a:uFillTx/>
                <a:latin typeface="等线" panose="02010600030101010101" charset="-122"/>
                <a:ea typeface="等线" panose="02010600030101010101" charset="-122"/>
                <a:cs typeface="等线" panose="02010600030101010101" charset="-122"/>
              </a:rPr>
              <a:t>Job merge</a:t>
            </a: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a:p>
            <a:pPr marL="914400" lvl="2" indent="0">
              <a:buNone/>
            </a:pPr>
            <a:endParaRPr lang="en-US" altLang="zh-CN">
              <a:solidFill>
                <a:schemeClr val="tx1"/>
              </a:solidFill>
              <a:uFillTx/>
              <a:latin typeface="等线" panose="02010600030101010101" charset="-122"/>
            </a:endParaRPr>
          </a:p>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rPr>
              <a:t>Challenge</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Fast storage is much more expensive</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1GB/h </a:t>
            </a:r>
            <a:r>
              <a:rPr lang="en-US" altLang="zh-CN">
                <a:solidFill>
                  <a:schemeClr val="tx1"/>
                </a:solidFill>
                <a:uFillTx/>
                <a:latin typeface="等线" panose="02010600030101010101" charset="-122"/>
              </a:rPr>
              <a:t>data:  </a:t>
            </a:r>
            <a:r>
              <a:rPr lang="en-US" altLang="zh-CN">
                <a:uFillTx/>
                <a:latin typeface="等线" panose="02010600030101010101" charset="-122"/>
                <a:sym typeface="+mn-ea"/>
              </a:rPr>
              <a:t>2.344 cents in AWS ElastiCache</a:t>
            </a:r>
            <a:r>
              <a:rPr lang="zh-CN" altLang="en-US">
                <a:uFillTx/>
                <a:latin typeface="等线" panose="02010600030101010101" charset="-122"/>
                <a:sym typeface="+mn-ea"/>
              </a:rPr>
              <a:t>，</a:t>
            </a:r>
            <a:r>
              <a:rPr lang="en-US" altLang="zh-CN">
                <a:uFillTx/>
                <a:latin typeface="等线" panose="02010600030101010101" charset="-122"/>
                <a:sym typeface="+mn-ea"/>
              </a:rPr>
              <a:t>while </a:t>
            </a:r>
            <a:r>
              <a:rPr lang="en-US" altLang="zh-CN">
                <a:solidFill>
                  <a:schemeClr val="tx1"/>
                </a:solidFill>
                <a:uFillTx/>
                <a:latin typeface="等线" panose="02010600030101010101" charset="-122"/>
              </a:rPr>
              <a:t>0.00319 cents in AWS S3</a:t>
            </a:r>
            <a:r>
              <a:rPr lang="zh-CN" altLang="en-US">
                <a:solidFill>
                  <a:schemeClr val="tx1"/>
                </a:solidFill>
                <a:uFillTx/>
                <a:latin typeface="等线" panose="02010600030101010101" charset="-122"/>
              </a:rPr>
              <a:t>（</a:t>
            </a:r>
            <a:r>
              <a:rPr lang="en-US" altLang="zh-CN">
                <a:solidFill>
                  <a:schemeClr val="tx1"/>
                </a:solidFill>
                <a:uFillTx/>
                <a:latin typeface="等线" panose="02010600030101010101" charset="-122"/>
              </a:rPr>
              <a:t>773X</a:t>
            </a:r>
            <a:r>
              <a:rPr lang="zh-CN" altLang="en-US">
                <a:solidFill>
                  <a:schemeClr val="tx1"/>
                </a:solidFill>
                <a:uFillTx/>
                <a:latin typeface="等线" panose="02010600030101010101" charset="-122"/>
              </a:rPr>
              <a:t>）</a:t>
            </a:r>
            <a:endParaRPr lang="en-US" altLang="zh-CN">
              <a:solidFill>
                <a:schemeClr val="tx1"/>
              </a:solidFill>
              <a:uFillTx/>
              <a:latin typeface="等线" panose="02010600030101010101" charset="-122"/>
            </a:endParaRPr>
          </a:p>
          <a:p>
            <a:pPr marL="457200" lvl="1" indent="0">
              <a:buNone/>
            </a:pPr>
            <a:endParaRPr lang="en-US" altLang="zh-CN">
              <a:solidFill>
                <a:schemeClr val="tx1"/>
              </a:solidFill>
              <a:uFillTx/>
              <a:latin typeface="等线" panose="02010600030101010101" charset="-122"/>
            </a:endParaRPr>
          </a:p>
          <a:p>
            <a:pPr marL="0" indent="0">
              <a:buNone/>
            </a:pPr>
            <a:endParaRPr lang="zh-CN" altLang="en-US">
              <a:solidFill>
                <a:schemeClr val="tx1"/>
              </a:solidFill>
              <a:uFillTx/>
              <a:latin typeface="等线" panose="02010600030101010101" charset="-122"/>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[3] Shuffling, Fast and Slow: Scalable Analytics on Serverless Infrastructure NSDI’19</a:t>
            </a:r>
            <a:endParaRPr lang="en-US" altLang="zh-CN" sz="1600">
              <a:solidFill>
                <a:schemeClr val="bg2">
                  <a:lumMod val="50000"/>
                </a:schemeClr>
              </a:solidFill>
              <a:sym typeface="+mn-ea"/>
            </a:endParaRPr>
          </a:p>
        </p:txBody>
      </p:sp>
      <p:grpSp>
        <p:nvGrpSpPr>
          <p:cNvPr id="67" name="组合 66"/>
          <p:cNvGrpSpPr/>
          <p:nvPr/>
        </p:nvGrpSpPr>
        <p:grpSpPr>
          <a:xfrm>
            <a:off x="6360795" y="1647825"/>
            <a:ext cx="4639933" cy="2820035"/>
            <a:chOff x="10334" y="2595"/>
            <a:chExt cx="6913" cy="4010"/>
          </a:xfrm>
        </p:grpSpPr>
        <p:pic>
          <p:nvPicPr>
            <p:cNvPr id="56" name="图片 55"/>
            <p:cNvPicPr>
              <a:picLocks noChangeAspect="1"/>
            </p:cNvPicPr>
            <p:nvPr/>
          </p:nvPicPr>
          <p:blipFill>
            <a:blip r:embed="rId1"/>
            <a:stretch>
              <a:fillRect/>
            </a:stretch>
          </p:blipFill>
          <p:spPr>
            <a:xfrm>
              <a:off x="10570" y="2902"/>
              <a:ext cx="1885" cy="873"/>
            </a:xfrm>
            <a:prstGeom prst="rect">
              <a:avLst/>
            </a:prstGeom>
          </p:spPr>
        </p:pic>
        <p:pic>
          <p:nvPicPr>
            <p:cNvPr id="57" name="图片 56"/>
            <p:cNvPicPr>
              <a:picLocks noChangeAspect="1"/>
            </p:cNvPicPr>
            <p:nvPr/>
          </p:nvPicPr>
          <p:blipFill>
            <a:blip r:embed="rId2"/>
            <a:stretch>
              <a:fillRect/>
            </a:stretch>
          </p:blipFill>
          <p:spPr>
            <a:xfrm>
              <a:off x="10569" y="4198"/>
              <a:ext cx="1886" cy="855"/>
            </a:xfrm>
            <a:prstGeom prst="rect">
              <a:avLst/>
            </a:prstGeom>
          </p:spPr>
        </p:pic>
        <p:pic>
          <p:nvPicPr>
            <p:cNvPr id="58" name="图片 57"/>
            <p:cNvPicPr>
              <a:picLocks noChangeAspect="1"/>
            </p:cNvPicPr>
            <p:nvPr/>
          </p:nvPicPr>
          <p:blipFill>
            <a:blip r:embed="rId1"/>
            <a:stretch>
              <a:fillRect/>
            </a:stretch>
          </p:blipFill>
          <p:spPr>
            <a:xfrm>
              <a:off x="10570" y="5476"/>
              <a:ext cx="1885" cy="873"/>
            </a:xfrm>
            <a:prstGeom prst="rect">
              <a:avLst/>
            </a:prstGeom>
          </p:spPr>
        </p:pic>
        <p:sp>
          <p:nvSpPr>
            <p:cNvPr id="59" name="上下箭头 58"/>
            <p:cNvSpPr/>
            <p:nvPr/>
          </p:nvSpPr>
          <p:spPr>
            <a:xfrm>
              <a:off x="11425" y="3814"/>
              <a:ext cx="176" cy="384"/>
            </a:xfrm>
            <a:prstGeom prst="up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0" name="上下箭头 59"/>
            <p:cNvSpPr/>
            <p:nvPr/>
          </p:nvSpPr>
          <p:spPr>
            <a:xfrm>
              <a:off x="11425" y="5100"/>
              <a:ext cx="176" cy="384"/>
            </a:xfrm>
            <a:prstGeom prst="up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1" name="单圆角矩形 60"/>
            <p:cNvSpPr/>
            <p:nvPr/>
          </p:nvSpPr>
          <p:spPr>
            <a:xfrm>
              <a:off x="10334" y="2595"/>
              <a:ext cx="2683" cy="4010"/>
            </a:xfrm>
            <a:prstGeom prst="round1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62" name="图片 61"/>
            <p:cNvPicPr>
              <a:picLocks noChangeAspect="1"/>
            </p:cNvPicPr>
            <p:nvPr/>
          </p:nvPicPr>
          <p:blipFill>
            <a:blip r:embed="rId3"/>
            <a:stretch>
              <a:fillRect/>
            </a:stretch>
          </p:blipFill>
          <p:spPr>
            <a:xfrm>
              <a:off x="15442" y="4202"/>
              <a:ext cx="1805" cy="810"/>
            </a:xfrm>
            <a:prstGeom prst="rect">
              <a:avLst/>
            </a:prstGeom>
          </p:spPr>
        </p:pic>
        <p:cxnSp>
          <p:nvCxnSpPr>
            <p:cNvPr id="64" name="曲线连接符 63"/>
            <p:cNvCxnSpPr>
              <a:stCxn id="56" idx="3"/>
              <a:endCxn id="61" idx="3"/>
            </p:cNvCxnSpPr>
            <p:nvPr/>
          </p:nvCxnSpPr>
          <p:spPr>
            <a:xfrm>
              <a:off x="12455" y="3339"/>
              <a:ext cx="562" cy="1261"/>
            </a:xfrm>
            <a:prstGeom prst="curvedConnector3">
              <a:avLst>
                <a:gd name="adj1" fmla="val 55871"/>
              </a:avLst>
            </a:prstGeom>
            <a:ln w="28575">
              <a:solidFill>
                <a:schemeClr val="accent1">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58" idx="3"/>
            </p:cNvCxnSpPr>
            <p:nvPr/>
          </p:nvCxnSpPr>
          <p:spPr>
            <a:xfrm flipV="1">
              <a:off x="12455" y="4624"/>
              <a:ext cx="546" cy="1289"/>
            </a:xfrm>
            <a:prstGeom prst="curvedConnector2">
              <a:avLst/>
            </a:prstGeom>
            <a:ln w="28575">
              <a:solidFill>
                <a:schemeClr val="accent1">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61" idx="3"/>
            </p:cNvCxnSpPr>
            <p:nvPr/>
          </p:nvCxnSpPr>
          <p:spPr>
            <a:xfrm>
              <a:off x="13017" y="4600"/>
              <a:ext cx="2425" cy="14"/>
            </a:xfrm>
            <a:prstGeom prst="straightConnector1">
              <a:avLst/>
            </a:prstGeom>
            <a:ln w="28575">
              <a:solidFill>
                <a:schemeClr val="accent1">
                  <a:lumMod val="60000"/>
                  <a:lumOff val="4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Idea</a:t>
            </a:r>
            <a:endParaRPr lang="zh-CN" altLang="en-US" baseline="30000"/>
          </a:p>
        </p:txBody>
      </p:sp>
      <p:sp>
        <p:nvSpPr>
          <p:cNvPr id="3" name="内容占位符 2"/>
          <p:cNvSpPr>
            <a:spLocks noGrp="1"/>
          </p:cNvSpPr>
          <p:nvPr>
            <p:ph idx="1"/>
          </p:nvPr>
        </p:nvSpPr>
        <p:spPr>
          <a:xfrm>
            <a:off x="838200" y="1395730"/>
            <a:ext cx="10910570" cy="5354320"/>
          </a:xfrm>
        </p:spPr>
        <p:txBody>
          <a:bodyPr>
            <a:normAutofit lnSpcReduction="10000"/>
          </a:bodyPr>
          <a:p>
            <a:r>
              <a:rPr lang="en-US" altLang="zh-CN" b="1">
                <a:solidFill>
                  <a:schemeClr val="tx1"/>
                </a:solidFill>
                <a:uFillTx/>
                <a:latin typeface="等线" panose="02010600030101010101" charset="-122"/>
              </a:rPr>
              <a:t> Design</a:t>
            </a:r>
            <a:r>
              <a:rPr lang="en-US" altLang="zh-CN">
                <a:uFillTx/>
                <a:latin typeface="等线" panose="02010600030101010101" charset="-122"/>
                <a:sym typeface="+mn-ea"/>
              </a:rPr>
              <a:t>  </a:t>
            </a:r>
            <a:endParaRPr lang="en-US" altLang="zh-CN" sz="2000" b="1">
              <a:solidFill>
                <a:schemeClr val="tx1"/>
              </a:solidFill>
              <a:uFillTx/>
              <a:latin typeface="等线" panose="02010600030101010101" charset="-122"/>
              <a:sym typeface="+mn-ea"/>
            </a:endParaRPr>
          </a:p>
          <a:p>
            <a:pPr lvl="1"/>
            <a:r>
              <a:rPr lang="en-US" altLang="zh-CN" sz="2000">
                <a:uFillTx/>
                <a:latin typeface="等线" panose="02010600030101010101" charset="-122"/>
                <a:sym typeface="+mn-ea"/>
              </a:rPr>
              <a:t> </a:t>
            </a:r>
            <a:r>
              <a:rPr lang="en-US" altLang="zh-CN">
                <a:uFillTx/>
                <a:latin typeface="等线" panose="02010600030101010101" charset="-122"/>
                <a:sym typeface="+mn-ea"/>
              </a:rPr>
              <a:t>Combine</a:t>
            </a:r>
            <a:r>
              <a:rPr lang="en-US" altLang="zh-CN" b="1">
                <a:uFillTx/>
                <a:latin typeface="等线" panose="02010600030101010101" charset="-122"/>
                <a:sym typeface="+mn-ea"/>
              </a:rPr>
              <a:t> </a:t>
            </a:r>
            <a:r>
              <a:rPr lang="en-US" altLang="zh-CN">
                <a:uFillTx/>
                <a:latin typeface="等线" panose="02010600030101010101" charset="-122"/>
                <a:sym typeface="+mn-ea"/>
              </a:rPr>
              <a:t>Internal storage with External storage</a:t>
            </a:r>
            <a:endParaRPr lang="en-US" altLang="zh-CN">
              <a:uFillTx/>
              <a:latin typeface="等线" panose="02010600030101010101" charset="-122"/>
              <a:sym typeface="+mn-ea"/>
            </a:endParaRPr>
          </a:p>
          <a:p>
            <a:pPr lvl="2"/>
            <a:r>
              <a:rPr lang="en-US" altLang="zh-CN" b="1">
                <a:solidFill>
                  <a:schemeClr val="tx1"/>
                </a:solidFill>
                <a:uFillTx/>
                <a:latin typeface="等线" panose="02010600030101010101" charset="-122"/>
              </a:rPr>
              <a:t> </a:t>
            </a:r>
            <a:r>
              <a:rPr lang="en-US" altLang="zh-CN">
                <a:solidFill>
                  <a:schemeClr val="tx1"/>
                </a:solidFill>
                <a:uFillTx/>
                <a:latin typeface="等线" panose="02010600030101010101" charset="-122"/>
              </a:rPr>
              <a:t>Internal storage：cache data within a stage</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External storage：cache data across stages</a:t>
            </a:r>
            <a:endParaRPr lang="en-US" altLang="zh-CN">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0" indent="0">
              <a:buNone/>
            </a:pPr>
            <a:endParaRPr lang="zh-CN" altLang="en-US" sz="2000">
              <a:solidFill>
                <a:schemeClr val="tx1"/>
              </a:solidFill>
              <a:uFillTx/>
              <a:latin typeface="等线" panose="02010600030101010101" charset="-122"/>
            </a:endParaRPr>
          </a:p>
        </p:txBody>
      </p:sp>
      <p:pic>
        <p:nvPicPr>
          <p:cNvPr id="41" name="图片 40"/>
          <p:cNvPicPr>
            <a:picLocks noChangeAspect="1"/>
          </p:cNvPicPr>
          <p:nvPr>
            <p:custDataLst>
              <p:tags r:id="rId1"/>
            </p:custDataLst>
          </p:nvPr>
        </p:nvPicPr>
        <p:blipFill>
          <a:blip r:embed="rId2"/>
          <a:stretch>
            <a:fillRect/>
          </a:stretch>
        </p:blipFill>
        <p:spPr>
          <a:xfrm>
            <a:off x="6923405" y="3157220"/>
            <a:ext cx="4916170" cy="3392805"/>
          </a:xfrm>
          <a:prstGeom prst="rect">
            <a:avLst/>
          </a:prstGeom>
        </p:spPr>
      </p:pic>
      <p:sp>
        <p:nvSpPr>
          <p:cNvPr id="4" name="文本框 3"/>
          <p:cNvSpPr txBox="1"/>
          <p:nvPr/>
        </p:nvSpPr>
        <p:spPr>
          <a:xfrm>
            <a:off x="8689975" y="4003040"/>
            <a:ext cx="1383030" cy="306705"/>
          </a:xfrm>
          <a:prstGeom prst="rect">
            <a:avLst/>
          </a:prstGeom>
          <a:noFill/>
        </p:spPr>
        <p:txBody>
          <a:bodyPr wrap="square" rtlCol="0">
            <a:spAutoFit/>
          </a:bodyPr>
          <a:p>
            <a:r>
              <a:rPr lang="en-US" altLang="zh-CN" sz="1400"/>
              <a:t> Direct-passing</a:t>
            </a:r>
            <a:endParaRPr lang="en-US" altLang="zh-CN" sz="1400"/>
          </a:p>
        </p:txBody>
      </p:sp>
      <p:pic>
        <p:nvPicPr>
          <p:cNvPr id="5" name="图片 4"/>
          <p:cNvPicPr>
            <a:picLocks noChangeAspect="1"/>
          </p:cNvPicPr>
          <p:nvPr/>
        </p:nvPicPr>
        <p:blipFill>
          <a:blip r:embed="rId3"/>
          <a:stretch>
            <a:fillRect/>
          </a:stretch>
        </p:blipFill>
        <p:spPr>
          <a:xfrm>
            <a:off x="576580" y="3921125"/>
            <a:ext cx="5737860" cy="1196340"/>
          </a:xfrm>
          <a:prstGeom prst="rect">
            <a:avLst/>
          </a:prstGeom>
        </p:spPr>
      </p:pic>
      <p:sp>
        <p:nvSpPr>
          <p:cNvPr id="13" name="圆角矩形 12"/>
          <p:cNvSpPr/>
          <p:nvPr/>
        </p:nvSpPr>
        <p:spPr>
          <a:xfrm>
            <a:off x="7436485" y="422529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8323580" y="422529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8507095" y="422529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0200640" y="422529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11057255" y="422529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11222355" y="4225290"/>
            <a:ext cx="131445" cy="150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8455025" y="526732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8756650" y="526732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8638540" y="548513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8933815" y="548513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9211310" y="5267325"/>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9393555" y="5485130"/>
            <a:ext cx="118110" cy="136525"/>
          </a:xfrm>
          <a:prstGeom prst="rect">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622425" y="5485130"/>
            <a:ext cx="3225800" cy="398780"/>
          </a:xfrm>
          <a:prstGeom prst="rect">
            <a:avLst/>
          </a:prstGeom>
          <a:noFill/>
        </p:spPr>
        <p:txBody>
          <a:bodyPr wrap="square" rtlCol="0">
            <a:spAutoFit/>
          </a:bodyPr>
          <a:p>
            <a:r>
              <a:rPr lang="en-US" altLang="zh-CN" sz="2000" b="1">
                <a:uFillTx/>
                <a:latin typeface="等线" panose="02010600030101010101" charset="-122"/>
                <a:sym typeface="+mn-ea"/>
              </a:rPr>
              <a:t>Data Analytics Application</a:t>
            </a:r>
            <a:endParaRPr lang="en-US" altLang="zh-CN" sz="2000" b="1">
              <a:uFillTx/>
              <a:latin typeface="等线" panose="02010600030101010101"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Idea</a:t>
            </a:r>
            <a:endParaRPr lang="zh-CN" altLang="en-US" baseline="30000"/>
          </a:p>
        </p:txBody>
      </p:sp>
      <p:sp>
        <p:nvSpPr>
          <p:cNvPr id="3" name="内容占位符 2"/>
          <p:cNvSpPr>
            <a:spLocks noGrp="1"/>
          </p:cNvSpPr>
          <p:nvPr>
            <p:ph idx="1"/>
          </p:nvPr>
        </p:nvSpPr>
        <p:spPr>
          <a:xfrm>
            <a:off x="838200" y="1395730"/>
            <a:ext cx="10910570" cy="5354320"/>
          </a:xfrm>
        </p:spPr>
        <p:txBody>
          <a:bodyPr>
            <a:normAutofit lnSpcReduction="10000"/>
          </a:bodyPr>
          <a:p>
            <a:r>
              <a:rPr lang="en-US" altLang="zh-CN" b="1">
                <a:solidFill>
                  <a:schemeClr val="tx1"/>
                </a:solidFill>
                <a:uFillTx/>
                <a:latin typeface="等线" panose="02010600030101010101" charset="-122"/>
              </a:rPr>
              <a:t> Advantage(</a:t>
            </a:r>
            <a:r>
              <a:rPr lang="en-US" altLang="zh-CN" sz="2000">
                <a:solidFill>
                  <a:schemeClr val="tx1"/>
                </a:solidFill>
                <a:uFillTx/>
                <a:latin typeface="等线" panose="02010600030101010101" charset="-122"/>
              </a:rPr>
              <a:t>over</a:t>
            </a:r>
            <a:r>
              <a:rPr lang="en-US" altLang="zh-CN" sz="2000" b="1">
                <a:solidFill>
                  <a:schemeClr val="tx1"/>
                </a:solidFill>
                <a:uFillTx/>
                <a:latin typeface="等线" panose="02010600030101010101" charset="-122"/>
              </a:rPr>
              <a:t> </a:t>
            </a:r>
            <a:r>
              <a:rPr lang="en-US" altLang="zh-CN" sz="2000">
                <a:uFillTx/>
                <a:latin typeface="等线" panose="02010600030101010101" charset="-122"/>
                <a:sym typeface="+mn-ea"/>
              </a:rPr>
              <a:t>Cloudburst</a:t>
            </a:r>
            <a:r>
              <a:rPr lang="en-US" altLang="zh-CN" b="1">
                <a:solidFill>
                  <a:schemeClr val="tx1"/>
                </a:solidFill>
                <a:uFillTx/>
                <a:latin typeface="等线" panose="02010600030101010101" charset="-122"/>
              </a:rPr>
              <a:t>)</a:t>
            </a:r>
            <a:endParaRPr lang="en-US" altLang="zh-CN" b="1">
              <a:solidFill>
                <a:schemeClr val="tx1"/>
              </a:solidFill>
              <a:uFillTx/>
              <a:latin typeface="等线" panose="02010600030101010101" charset="-122"/>
            </a:endParaRPr>
          </a:p>
          <a:p>
            <a:endParaRPr lang="en-US" altLang="zh-CN" b="1" baseline="30000">
              <a:solidFill>
                <a:schemeClr val="tx1"/>
              </a:solidFill>
              <a:uFillTx/>
              <a:latin typeface="等线" panose="02010600030101010101" charset="-122"/>
            </a:endParaRPr>
          </a:p>
          <a:p>
            <a:pPr lvl="1"/>
            <a:r>
              <a:rPr lang="en-US" altLang="zh-CN" b="1">
                <a:solidFill>
                  <a:schemeClr val="tx1"/>
                </a:solidFill>
                <a:uFillTx/>
                <a:latin typeface="等线" panose="02010600030101010101" charset="-122"/>
              </a:rPr>
              <a:t> </a:t>
            </a:r>
            <a:r>
              <a:rPr lang="zh-CN" altLang="en-US">
                <a:uFillTx/>
                <a:latin typeface="等线" panose="02010600030101010101" charset="-122"/>
                <a:sym typeface="+mn-ea"/>
              </a:rPr>
              <a:t>一致性方案：</a:t>
            </a:r>
            <a:endParaRPr lang="zh-CN" altLang="en-US">
              <a:solidFill>
                <a:schemeClr val="tx1"/>
              </a:solidFill>
              <a:uFillTx/>
              <a:latin typeface="等线" panose="02010600030101010101" charset="-122"/>
            </a:endParaRPr>
          </a:p>
          <a:p>
            <a:pPr marL="914400" lvl="2" indent="0">
              <a:buNone/>
            </a:pPr>
            <a:endParaRPr lang="en-US" altLang="zh-CN" sz="1815">
              <a:uFillTx/>
              <a:latin typeface="等线" panose="02010600030101010101" charset="-122"/>
              <a:sym typeface="+mn-ea"/>
            </a:endParaRPr>
          </a:p>
          <a:p>
            <a:pPr lvl="1">
              <a:lnSpc>
                <a:spcPct val="130000"/>
              </a:lnSpc>
            </a:pPr>
            <a:r>
              <a:rPr lang="en-US" altLang="zh-CN" b="1">
                <a:solidFill>
                  <a:schemeClr val="tx1"/>
                </a:solidFill>
                <a:uFillTx/>
                <a:latin typeface="等线" panose="02010600030101010101" charset="-122"/>
              </a:rPr>
              <a:t> </a:t>
            </a:r>
            <a:r>
              <a:rPr lang="en-US" altLang="zh-CN">
                <a:solidFill>
                  <a:schemeClr val="tx1"/>
                </a:solidFill>
                <a:uFillTx/>
                <a:latin typeface="等线" panose="02010600030101010101" charset="-122"/>
              </a:rPr>
              <a:t>stage</a:t>
            </a:r>
            <a:r>
              <a:rPr lang="zh-CN" altLang="en-US">
                <a:solidFill>
                  <a:schemeClr val="tx1"/>
                </a:solidFill>
                <a:uFillTx/>
                <a:latin typeface="等线" panose="02010600030101010101" charset="-122"/>
              </a:rPr>
              <a:t>内的数据通过</a:t>
            </a:r>
            <a:r>
              <a:rPr lang="en-US" altLang="zh-CN">
                <a:solidFill>
                  <a:schemeClr val="tx1"/>
                </a:solidFill>
                <a:uFillTx/>
                <a:latin typeface="等线" panose="02010600030101010101" charset="-122"/>
              </a:rPr>
              <a:t>Direct-passing</a:t>
            </a:r>
            <a:r>
              <a:rPr lang="zh-CN" altLang="en-US">
                <a:solidFill>
                  <a:schemeClr val="tx1"/>
                </a:solidFill>
                <a:uFillTx/>
                <a:latin typeface="等线" panose="02010600030101010101" charset="-122"/>
              </a:rPr>
              <a:t>的方式实现跨</a:t>
            </a:r>
            <a:r>
              <a:rPr lang="en-US" altLang="zh-CN">
                <a:solidFill>
                  <a:schemeClr val="tx1"/>
                </a:solidFill>
                <a:uFillTx/>
                <a:latin typeface="等线" panose="02010600030101010101" charset="-122"/>
              </a:rPr>
              <a:t>VM</a:t>
            </a:r>
            <a:r>
              <a:rPr lang="zh-CN" altLang="en-US">
                <a:solidFill>
                  <a:schemeClr val="tx1"/>
                </a:solidFill>
                <a:uFillTx/>
                <a:latin typeface="等线" panose="02010600030101010101" charset="-122"/>
              </a:rPr>
              <a:t>的传输；</a:t>
            </a:r>
            <a:endParaRPr lang="zh-CN" altLang="en-US">
              <a:solidFill>
                <a:schemeClr val="tx1"/>
              </a:solidFill>
              <a:uFillTx/>
              <a:latin typeface="等线" panose="02010600030101010101" charset="-122"/>
            </a:endParaRPr>
          </a:p>
          <a:p>
            <a:pPr lvl="1">
              <a:lnSpc>
                <a:spcPct val="130000"/>
              </a:lnSpc>
            </a:pPr>
            <a:r>
              <a:rPr lang="en-US" altLang="zh-CN">
                <a:solidFill>
                  <a:schemeClr val="tx1"/>
                </a:solidFill>
                <a:uFillTx/>
                <a:latin typeface="等线" panose="02010600030101010101" charset="-122"/>
              </a:rPr>
              <a:t> stage</a:t>
            </a:r>
            <a:r>
              <a:rPr lang="zh-CN" altLang="en-US">
                <a:solidFill>
                  <a:schemeClr val="tx1"/>
                </a:solidFill>
                <a:uFillTx/>
                <a:latin typeface="等线" panose="02010600030101010101" charset="-122"/>
              </a:rPr>
              <a:t>间的数据通过</a:t>
            </a:r>
            <a:r>
              <a:rPr lang="en-US" altLang="zh-CN">
                <a:solidFill>
                  <a:schemeClr val="tx1"/>
                </a:solidFill>
                <a:uFillTx/>
                <a:latin typeface="等线" panose="02010600030101010101" charset="-122"/>
              </a:rPr>
              <a:t>Fast storage</a:t>
            </a:r>
            <a:r>
              <a:rPr lang="zh-CN" altLang="en-US">
                <a:solidFill>
                  <a:schemeClr val="tx1"/>
                </a:solidFill>
                <a:uFillTx/>
                <a:latin typeface="等线" panose="02010600030101010101" charset="-122"/>
              </a:rPr>
              <a:t>节点进行传输；</a:t>
            </a:r>
            <a:endParaRPr lang="zh-CN" altLang="en-US">
              <a:solidFill>
                <a:schemeClr val="tx1"/>
              </a:solidFill>
              <a:uFillTx/>
              <a:latin typeface="等线" panose="02010600030101010101" charset="-122"/>
            </a:endParaRPr>
          </a:p>
          <a:p>
            <a:pPr lvl="1">
              <a:lnSpc>
                <a:spcPct val="130000"/>
              </a:lnSpc>
            </a:pPr>
            <a:r>
              <a:rPr lang="en-US" altLang="zh-CN">
                <a:solidFill>
                  <a:schemeClr val="tx1"/>
                </a:solidFill>
                <a:uFillTx/>
                <a:latin typeface="等线" panose="02010600030101010101" charset="-122"/>
              </a:rPr>
              <a:t> </a:t>
            </a:r>
            <a:r>
              <a:rPr lang="zh-CN" altLang="en-US">
                <a:solidFill>
                  <a:schemeClr val="tx1"/>
                </a:solidFill>
                <a:uFillTx/>
                <a:latin typeface="等线" panose="02010600030101010101" charset="-122"/>
              </a:rPr>
              <a:t>这两种方式相比于从远端数据库读写数据时延</a:t>
            </a:r>
            <a:r>
              <a:rPr lang="zh-CN" altLang="en-US">
                <a:solidFill>
                  <a:schemeClr val="tx1"/>
                </a:solidFill>
                <a:uFillTx/>
                <a:latin typeface="等线" panose="02010600030101010101" charset="-122"/>
              </a:rPr>
              <a:t>更低</a:t>
            </a: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1885950" lvl="3" indent="-514350">
              <a:buNone/>
            </a:pPr>
            <a:endParaRPr lang="en-US" altLang="zh-CN" b="1">
              <a:solidFill>
                <a:schemeClr val="tx1"/>
              </a:solidFill>
              <a:uFillTx/>
              <a:latin typeface="等线" panose="02010600030101010101" charset="-122"/>
            </a:endParaRPr>
          </a:p>
          <a:p>
            <a:pPr marL="0" indent="0">
              <a:buNone/>
            </a:pPr>
            <a:endParaRPr lang="zh-CN" altLang="en-US" sz="2000">
              <a:solidFill>
                <a:schemeClr val="tx1"/>
              </a:solidFill>
              <a:uFillTx/>
              <a:latin typeface="等线" panose="02010600030101010101" charset="-122"/>
            </a:endParaRPr>
          </a:p>
        </p:txBody>
      </p:sp>
      <p:sp>
        <p:nvSpPr>
          <p:cNvPr id="4" name="文本框 3"/>
          <p:cNvSpPr txBox="1"/>
          <p:nvPr/>
        </p:nvSpPr>
        <p:spPr>
          <a:xfrm>
            <a:off x="3194685" y="2341880"/>
            <a:ext cx="2214880" cy="368300"/>
          </a:xfrm>
          <a:prstGeom prst="rect">
            <a:avLst/>
          </a:prstGeom>
          <a:noFill/>
        </p:spPr>
        <p:txBody>
          <a:bodyPr wrap="square" rtlCol="0">
            <a:spAutoFit/>
          </a:bodyPr>
          <a:p>
            <a:r>
              <a:rPr lang="en-US" altLang="zh-CN"/>
              <a:t>VM local </a:t>
            </a:r>
            <a:r>
              <a:rPr lang="en-US" altLang="zh-CN"/>
              <a:t>storage + </a:t>
            </a:r>
            <a:endParaRPr lang="en-US" altLang="zh-CN"/>
          </a:p>
        </p:txBody>
      </p:sp>
      <p:sp>
        <p:nvSpPr>
          <p:cNvPr id="5" name="左大括号 4"/>
          <p:cNvSpPr/>
          <p:nvPr/>
        </p:nvSpPr>
        <p:spPr>
          <a:xfrm>
            <a:off x="5409565" y="2084705"/>
            <a:ext cx="111760" cy="883285"/>
          </a:xfrm>
          <a:prstGeom prst="leftBrace">
            <a:avLst/>
          </a:prstGeom>
          <a:ln w="317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p>
            <a:endParaRPr lang="zh-CN" altLang="en-US"/>
          </a:p>
        </p:txBody>
      </p:sp>
      <p:sp>
        <p:nvSpPr>
          <p:cNvPr id="6" name="文本框 5"/>
          <p:cNvSpPr txBox="1"/>
          <p:nvPr/>
        </p:nvSpPr>
        <p:spPr>
          <a:xfrm>
            <a:off x="5617845" y="2084705"/>
            <a:ext cx="1697355" cy="368300"/>
          </a:xfrm>
          <a:prstGeom prst="rect">
            <a:avLst/>
          </a:prstGeom>
          <a:noFill/>
        </p:spPr>
        <p:txBody>
          <a:bodyPr wrap="square" rtlCol="0">
            <a:spAutoFit/>
          </a:bodyPr>
          <a:p>
            <a:r>
              <a:rPr lang="en-US" altLang="zh-CN"/>
              <a:t>KV store Anna </a:t>
            </a:r>
            <a:endParaRPr lang="en-US" altLang="zh-CN"/>
          </a:p>
        </p:txBody>
      </p:sp>
      <p:sp>
        <p:nvSpPr>
          <p:cNvPr id="7" name="文本框 6"/>
          <p:cNvSpPr txBox="1"/>
          <p:nvPr/>
        </p:nvSpPr>
        <p:spPr>
          <a:xfrm>
            <a:off x="5617845" y="2599690"/>
            <a:ext cx="3861435" cy="368300"/>
          </a:xfrm>
          <a:prstGeom prst="rect">
            <a:avLst/>
          </a:prstGeom>
          <a:noFill/>
        </p:spPr>
        <p:txBody>
          <a:bodyPr wrap="square" rtlCol="0">
            <a:spAutoFit/>
          </a:bodyPr>
          <a:p>
            <a:r>
              <a:rPr lang="en-US" altLang="zh-CN"/>
              <a:t>Direct-passing + Fast storage node  </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Idea</a:t>
            </a:r>
            <a:endParaRPr lang="zh-CN" altLang="en-US" baseline="30000"/>
          </a:p>
        </p:txBody>
      </p:sp>
      <p:sp>
        <p:nvSpPr>
          <p:cNvPr id="3" name="内容占位符 2"/>
          <p:cNvSpPr>
            <a:spLocks noGrp="1"/>
          </p:cNvSpPr>
          <p:nvPr>
            <p:ph idx="1"/>
          </p:nvPr>
        </p:nvSpPr>
        <p:spPr>
          <a:xfrm>
            <a:off x="838200" y="1395730"/>
            <a:ext cx="10910570" cy="5354320"/>
          </a:xfrm>
        </p:spPr>
        <p:txBody>
          <a:bodyPr>
            <a:normAutofit lnSpcReduction="10000"/>
          </a:bodyPr>
          <a:p>
            <a:r>
              <a:rPr lang="en-US" altLang="zh-CN" b="1">
                <a:solidFill>
                  <a:schemeClr val="tx1"/>
                </a:solidFill>
                <a:uFillTx/>
                <a:latin typeface="等线" panose="02010600030101010101" charset="-122"/>
              </a:rPr>
              <a:t> Challenge</a:t>
            </a:r>
            <a:endParaRPr lang="en-US" altLang="zh-CN" b="1">
              <a:solidFill>
                <a:schemeClr val="tx1"/>
              </a:solidFill>
              <a:uFillTx/>
              <a:latin typeface="等线" panose="02010600030101010101" charset="-122"/>
            </a:endParaRPr>
          </a:p>
          <a:p>
            <a:pPr lvl="1"/>
            <a:r>
              <a:rPr lang="en-US" altLang="zh-CN" b="1" baseline="30000">
                <a:solidFill>
                  <a:schemeClr val="tx1"/>
                </a:solidFill>
                <a:uFillTx/>
                <a:latin typeface="等线" panose="02010600030101010101" charset="-122"/>
              </a:rPr>
              <a:t> </a:t>
            </a:r>
            <a:r>
              <a:rPr lang="zh-CN" altLang="en-US">
                <a:solidFill>
                  <a:schemeClr val="tx1"/>
                </a:solidFill>
                <a:uFillTx/>
                <a:latin typeface="等线" panose="02010600030101010101" charset="-122"/>
              </a:rPr>
              <a:t>定量确定</a:t>
            </a:r>
            <a:r>
              <a:rPr lang="en-US" altLang="zh-CN">
                <a:solidFill>
                  <a:schemeClr val="tx1"/>
                </a:solidFill>
                <a:uFillTx/>
                <a:latin typeface="等线" panose="02010600030101010101" charset="-122"/>
              </a:rPr>
              <a:t>Cloudburst KV </a:t>
            </a:r>
            <a:r>
              <a:rPr lang="en-US" altLang="zh-CN">
                <a:solidFill>
                  <a:schemeClr val="tx1"/>
                </a:solidFill>
                <a:uFillTx/>
                <a:latin typeface="等线" panose="02010600030101010101" charset="-122"/>
              </a:rPr>
              <a:t>store Anna</a:t>
            </a:r>
            <a:r>
              <a:rPr lang="zh-CN" altLang="en-US">
                <a:solidFill>
                  <a:schemeClr val="tx1"/>
                </a:solidFill>
                <a:uFillTx/>
                <a:latin typeface="等线" panose="02010600030101010101" charset="-122"/>
              </a:rPr>
              <a:t>的</a:t>
            </a:r>
            <a:r>
              <a:rPr lang="en-US" altLang="zh-CN">
                <a:solidFill>
                  <a:schemeClr val="tx1"/>
                </a:solidFill>
                <a:uFillTx/>
                <a:latin typeface="等线" panose="02010600030101010101" charset="-122"/>
              </a:rPr>
              <a:t>I/O</a:t>
            </a:r>
            <a:r>
              <a:rPr lang="zh-CN" altLang="en-US">
                <a:solidFill>
                  <a:schemeClr val="tx1"/>
                </a:solidFill>
                <a:uFillTx/>
                <a:latin typeface="等线" panose="02010600030101010101" charset="-122"/>
              </a:rPr>
              <a:t>时延，明确结合</a:t>
            </a:r>
            <a:r>
              <a:rPr lang="en-US" altLang="zh-CN">
                <a:solidFill>
                  <a:schemeClr val="tx1"/>
                </a:solidFill>
                <a:uFillTx/>
                <a:latin typeface="等线" panose="02010600030101010101" charset="-122"/>
              </a:rPr>
              <a:t>internal storage</a:t>
            </a:r>
            <a:r>
              <a:rPr lang="zh-CN" altLang="en-US">
                <a:solidFill>
                  <a:schemeClr val="tx1"/>
                </a:solidFill>
                <a:uFillTx/>
                <a:latin typeface="等线" panose="02010600030101010101" charset="-122"/>
              </a:rPr>
              <a:t>和</a:t>
            </a:r>
            <a:r>
              <a:rPr lang="en-US" altLang="zh-CN">
                <a:solidFill>
                  <a:schemeClr val="tx1"/>
                </a:solidFill>
                <a:uFillTx/>
                <a:latin typeface="等线" panose="02010600030101010101" charset="-122"/>
              </a:rPr>
              <a:t>external storage</a:t>
            </a:r>
            <a:r>
              <a:rPr lang="zh-CN" altLang="en-US">
                <a:solidFill>
                  <a:schemeClr val="tx1"/>
                </a:solidFill>
                <a:uFillTx/>
                <a:latin typeface="等线" panose="02010600030101010101" charset="-122"/>
              </a:rPr>
              <a:t>的方案价值有多少？</a:t>
            </a:r>
            <a:endParaRPr lang="zh-CN" altLang="en-US">
              <a:solidFill>
                <a:schemeClr val="tx1"/>
              </a:solidFill>
              <a:uFillTx/>
              <a:latin typeface="等线" panose="02010600030101010101" charset="-122"/>
            </a:endParaRPr>
          </a:p>
          <a:p>
            <a:pPr lvl="1"/>
            <a:endParaRPr lang="en-US" altLang="zh-CN" b="1" baseline="30000">
              <a:solidFill>
                <a:schemeClr val="tx1"/>
              </a:solidFill>
              <a:uFillTx/>
              <a:latin typeface="等线" panose="02010600030101010101" charset="-122"/>
            </a:endParaRPr>
          </a:p>
          <a:p>
            <a:pPr lvl="1"/>
            <a:r>
              <a:rPr lang="en-US" altLang="zh-CN" b="1">
                <a:solidFill>
                  <a:schemeClr val="tx1"/>
                </a:solidFill>
                <a:uFillTx/>
                <a:latin typeface="等线" panose="02010600030101010101" charset="-122"/>
              </a:rPr>
              <a:t> </a:t>
            </a:r>
            <a:r>
              <a:rPr lang="en-US" altLang="zh-CN">
                <a:uFillTx/>
                <a:latin typeface="等线" panose="02010600030101010101" charset="-122"/>
                <a:sym typeface="+mn-ea"/>
              </a:rPr>
              <a:t>如何选择缓存数据？</a:t>
            </a:r>
            <a:endParaRPr lang="en-US" altLang="zh-CN">
              <a:uFillTx/>
              <a:latin typeface="等线" panose="02010600030101010101" charset="-122"/>
              <a:sym typeface="+mn-ea"/>
            </a:endParaRPr>
          </a:p>
          <a:p>
            <a:pPr lvl="2"/>
            <a:r>
              <a:rPr lang="en-US" altLang="zh-CN">
                <a:uFillTx/>
                <a:latin typeface="等线" panose="02010600030101010101" charset="-122"/>
                <a:sym typeface="+mn-ea"/>
              </a:rPr>
              <a:t> </a:t>
            </a:r>
            <a:r>
              <a:rPr lang="en-US" altLang="zh-CN">
                <a:uFillTx/>
                <a:latin typeface="等线" panose="02010600030101010101" charset="-122"/>
                <a:sym typeface="+mn-ea"/>
              </a:rPr>
              <a:t>如何冷热识别（基于DAG图的权重？）？</a:t>
            </a:r>
            <a:endParaRPr lang="en-US" altLang="zh-CN">
              <a:uFillTx/>
              <a:latin typeface="等线" panose="02010600030101010101" charset="-122"/>
              <a:sym typeface="+mn-ea"/>
            </a:endParaRPr>
          </a:p>
          <a:p>
            <a:pPr lvl="2"/>
            <a:r>
              <a:rPr lang="en-US" altLang="zh-CN">
                <a:uFillTx/>
                <a:latin typeface="等线" panose="02010600030101010101" charset="-122"/>
                <a:sym typeface="+mn-ea"/>
              </a:rPr>
              <a:t> 缓存数据的规模？</a:t>
            </a:r>
            <a:endParaRPr lang="en-US" altLang="zh-CN">
              <a:uFillTx/>
              <a:latin typeface="等线" panose="02010600030101010101" charset="-122"/>
              <a:sym typeface="+mn-ea"/>
            </a:endParaRPr>
          </a:p>
          <a:p>
            <a:pPr marL="914400" lvl="2" indent="0">
              <a:buNone/>
            </a:pPr>
            <a:endParaRPr lang="en-US" altLang="zh-CN">
              <a:uFillTx/>
              <a:latin typeface="等线" panose="02010600030101010101" charset="-122"/>
              <a:sym typeface="+mn-ea"/>
            </a:endParaRPr>
          </a:p>
          <a:p>
            <a:pPr lvl="1"/>
            <a:r>
              <a:rPr lang="en-US" altLang="zh-CN">
                <a:uFillTx/>
                <a:latin typeface="等线" panose="02010600030101010101" charset="-122"/>
                <a:sym typeface="+mn-ea"/>
              </a:rPr>
              <a:t>跨VM直接传输Direct-Passing</a:t>
            </a:r>
            <a:endParaRPr lang="en-US" altLang="zh-CN">
              <a:uFillTx/>
              <a:latin typeface="等线" panose="02010600030101010101" charset="-122"/>
              <a:sym typeface="+mn-ea"/>
            </a:endParaRPr>
          </a:p>
          <a:p>
            <a:pPr lvl="2"/>
            <a:r>
              <a:rPr lang="en-US" altLang="zh-CN">
                <a:uFillTx/>
                <a:latin typeface="等线" panose="02010600030101010101" charset="-122"/>
                <a:sym typeface="+mn-ea"/>
              </a:rPr>
              <a:t> </a:t>
            </a:r>
            <a:r>
              <a:rPr lang="zh-CN" altLang="en-US">
                <a:uFillTx/>
                <a:latin typeface="等线" panose="02010600030101010101" charset="-122"/>
                <a:sym typeface="+mn-ea"/>
              </a:rPr>
              <a:t>如何实现缓存到缓存的复制？</a:t>
            </a:r>
            <a:endParaRPr lang="zh-CN" altLang="en-US">
              <a:uFillTx/>
              <a:latin typeface="等线" panose="02010600030101010101" charset="-122"/>
              <a:sym typeface="+mn-ea"/>
            </a:endParaRPr>
          </a:p>
          <a:p>
            <a:pPr lvl="2"/>
            <a:r>
              <a:rPr lang="en-US" altLang="zh-CN">
                <a:uFillTx/>
                <a:latin typeface="等线" panose="02010600030101010101" charset="-122"/>
                <a:sym typeface="+mn-ea"/>
              </a:rPr>
              <a:t> </a:t>
            </a:r>
            <a:r>
              <a:rPr lang="zh-CN" altLang="en-US">
                <a:uFillTx/>
                <a:latin typeface="等线" panose="02010600030101010101" charset="-122"/>
                <a:sym typeface="+mn-ea"/>
              </a:rPr>
              <a:t>解决</a:t>
            </a:r>
            <a:r>
              <a:rPr lang="en-US" altLang="zh-CN">
                <a:uFillTx/>
                <a:latin typeface="等线" panose="02010600030101010101" charset="-122"/>
                <a:sym typeface="+mn-ea"/>
              </a:rPr>
              <a:t>当并发度较高时所导致的VM网络带宽瓶颈问题。</a:t>
            </a:r>
            <a:endParaRPr lang="en-US" altLang="zh-CN">
              <a:uFillTx/>
              <a:latin typeface="等线" panose="02010600030101010101" charset="-122"/>
              <a:sym typeface="+mn-ea"/>
            </a:endParaRPr>
          </a:p>
          <a:p>
            <a:pPr lvl="3"/>
            <a:endParaRPr lang="en-US" altLang="zh-CN" sz="1815" b="1">
              <a:solidFill>
                <a:schemeClr val="tx1"/>
              </a:solidFill>
              <a:uFillTx/>
              <a:latin typeface="等线" panose="02010600030101010101" charset="-122"/>
              <a:sym typeface="+mn-ea"/>
            </a:endParaRPr>
          </a:p>
          <a:p>
            <a:pPr marL="2800350" lvl="5" indent="-514350">
              <a:buNone/>
            </a:pPr>
            <a:endParaRPr lang="en-US" altLang="zh-CN" b="1">
              <a:solidFill>
                <a:schemeClr val="tx1"/>
              </a:solidFill>
              <a:uFillTx/>
              <a:latin typeface="等线" panose="02010600030101010101" charset="-122"/>
            </a:endParaRPr>
          </a:p>
          <a:p>
            <a:pPr marL="2800350" lvl="5" indent="-514350">
              <a:buNone/>
            </a:pPr>
            <a:endParaRPr lang="en-US" altLang="zh-CN" b="1">
              <a:solidFill>
                <a:schemeClr val="tx1"/>
              </a:solidFill>
              <a:uFillTx/>
              <a:latin typeface="等线" panose="02010600030101010101" charset="-122"/>
            </a:endParaRPr>
          </a:p>
          <a:p>
            <a:pPr marL="2800350" lvl="5" indent="-514350">
              <a:buNone/>
            </a:pPr>
            <a:endParaRPr lang="en-US" altLang="zh-CN" b="1">
              <a:solidFill>
                <a:schemeClr val="tx1"/>
              </a:solidFill>
              <a:uFillTx/>
              <a:latin typeface="等线" panose="02010600030101010101" charset="-122"/>
            </a:endParaRPr>
          </a:p>
          <a:p>
            <a:pPr marL="2800350" lvl="5" indent="-514350">
              <a:buNone/>
            </a:pPr>
            <a:endParaRPr lang="en-US" altLang="zh-CN" b="1">
              <a:solidFill>
                <a:schemeClr val="tx1"/>
              </a:solidFill>
              <a:uFillTx/>
              <a:latin typeface="等线" panose="02010600030101010101" charset="-122"/>
            </a:endParaRPr>
          </a:p>
          <a:p>
            <a:pPr marL="2800350" lvl="5" indent="-514350">
              <a:buNone/>
            </a:pPr>
            <a:endParaRPr lang="en-US" altLang="zh-CN" b="1">
              <a:solidFill>
                <a:schemeClr val="tx1"/>
              </a:solidFill>
              <a:uFillTx/>
              <a:latin typeface="等线" panose="02010600030101010101" charset="-122"/>
            </a:endParaRPr>
          </a:p>
          <a:p>
            <a:pPr marL="2800350" lvl="5" indent="-514350">
              <a:buNone/>
            </a:pPr>
            <a:endParaRPr lang="en-US" altLang="zh-CN" b="1">
              <a:solidFill>
                <a:schemeClr val="tx1"/>
              </a:solidFill>
              <a:uFillTx/>
              <a:latin typeface="等线" panose="02010600030101010101" charset="-122"/>
            </a:endParaRPr>
          </a:p>
          <a:p>
            <a:pPr marL="0" indent="0">
              <a:buNone/>
            </a:pPr>
            <a:endParaRPr lang="zh-CN" altLang="en-US" sz="2000">
              <a:solidFill>
                <a:schemeClr val="tx1"/>
              </a:solidFill>
              <a:uFillTx/>
              <a:latin typeface="等线" panose="02010600030101010101"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Idea</a:t>
            </a:r>
            <a:endParaRPr lang="zh-CN" altLang="en-US" baseline="30000"/>
          </a:p>
        </p:txBody>
      </p:sp>
      <p:sp>
        <p:nvSpPr>
          <p:cNvPr id="3" name="内容占位符 2"/>
          <p:cNvSpPr>
            <a:spLocks noGrp="1"/>
          </p:cNvSpPr>
          <p:nvPr>
            <p:ph idx="1"/>
          </p:nvPr>
        </p:nvSpPr>
        <p:spPr>
          <a:xfrm>
            <a:off x="838200" y="1395730"/>
            <a:ext cx="10910570" cy="5354320"/>
          </a:xfrm>
        </p:spPr>
        <p:txBody>
          <a:bodyPr>
            <a:normAutofit lnSpcReduction="10000"/>
          </a:bodyPr>
          <a:p>
            <a:r>
              <a:rPr lang="en-US" altLang="zh-CN" b="1">
                <a:solidFill>
                  <a:schemeClr val="tx1"/>
                </a:solidFill>
                <a:uFillTx/>
                <a:latin typeface="等线" panose="02010600030101010101" charset="-122"/>
              </a:rPr>
              <a:t> Implementation</a:t>
            </a:r>
            <a:endParaRPr lang="en-US" altLang="zh-CN" b="1" baseline="30000">
              <a:solidFill>
                <a:schemeClr val="tx1"/>
              </a:solidFill>
              <a:uFillTx/>
              <a:latin typeface="等线" panose="02010600030101010101" charset="-122"/>
            </a:endParaRPr>
          </a:p>
          <a:p>
            <a:pPr lvl="1"/>
            <a:r>
              <a:rPr lang="en-US" altLang="zh-CN" b="1">
                <a:solidFill>
                  <a:schemeClr val="tx1"/>
                </a:solidFill>
                <a:uFillTx/>
                <a:latin typeface="等线" panose="02010600030101010101" charset="-122"/>
              </a:rPr>
              <a:t> </a:t>
            </a:r>
            <a:r>
              <a:rPr lang="zh-CN" altLang="en-US">
                <a:solidFill>
                  <a:schemeClr val="tx1"/>
                </a:solidFill>
                <a:uFillTx/>
                <a:latin typeface="等线" panose="02010600030101010101" charset="-122"/>
              </a:rPr>
              <a:t>基于</a:t>
            </a:r>
            <a:r>
              <a:rPr lang="en-US" altLang="zh-CN">
                <a:solidFill>
                  <a:schemeClr val="tx1"/>
                </a:solidFill>
                <a:uFillTx/>
                <a:latin typeface="等线" panose="02010600030101010101" charset="-122"/>
              </a:rPr>
              <a:t>Cloudburst(</a:t>
            </a:r>
            <a:r>
              <a:rPr lang="zh-CN" altLang="en-US">
                <a:solidFill>
                  <a:schemeClr val="bg2">
                    <a:lumMod val="75000"/>
                  </a:schemeClr>
                </a:solidFill>
                <a:uFillTx/>
                <a:latin typeface="等线" panose="02010600030101010101" charset="-122"/>
              </a:rPr>
              <a:t>开源</a:t>
            </a:r>
            <a:r>
              <a:rPr lang="en-US" altLang="zh-CN">
                <a:solidFill>
                  <a:schemeClr val="tx1"/>
                </a:solidFill>
                <a:uFillTx/>
                <a:latin typeface="等线" panose="02010600030101010101" charset="-122"/>
              </a:rPr>
              <a:t>)</a:t>
            </a:r>
            <a:endParaRPr lang="en-US" altLang="zh-CN">
              <a:uFillTx/>
              <a:latin typeface="等线" panose="02010600030101010101" charset="-122"/>
              <a:sym typeface="+mn-ea"/>
            </a:endParaRPr>
          </a:p>
          <a:p>
            <a:pPr lvl="1"/>
            <a:endParaRPr lang="en-US" altLang="zh-CN">
              <a:uFillTx/>
              <a:latin typeface="等线" panose="02010600030101010101" charset="-122"/>
              <a:sym typeface="+mn-ea"/>
            </a:endParaRPr>
          </a:p>
          <a:p>
            <a:pPr lvl="1"/>
            <a:endParaRPr lang="en-US" altLang="zh-CN">
              <a:uFillTx/>
              <a:latin typeface="等线" panose="02010600030101010101" charset="-122"/>
              <a:sym typeface="+mn-ea"/>
            </a:endParaRPr>
          </a:p>
          <a:p>
            <a:pPr lvl="0"/>
            <a:r>
              <a:rPr lang="en-US" altLang="zh-CN" b="1">
                <a:solidFill>
                  <a:schemeClr val="tx1"/>
                </a:solidFill>
                <a:uFillTx/>
                <a:latin typeface="等线" panose="02010600030101010101" charset="-122"/>
                <a:sym typeface="+mn-ea"/>
              </a:rPr>
              <a:t> </a:t>
            </a:r>
            <a:r>
              <a:rPr lang="en-US" altLang="zh-CN" b="1">
                <a:uFillTx/>
                <a:latin typeface="等线" panose="02010600030101010101" charset="-122"/>
                <a:sym typeface="+mn-ea"/>
              </a:rPr>
              <a:t> Title</a:t>
            </a:r>
            <a:endParaRPr lang="en-US" altLang="zh-CN" b="1" baseline="30000">
              <a:solidFill>
                <a:schemeClr val="tx1"/>
              </a:solidFill>
              <a:uFillTx/>
              <a:latin typeface="等线" panose="02010600030101010101" charset="-122"/>
            </a:endParaRPr>
          </a:p>
          <a:p>
            <a:pPr lvl="1"/>
            <a:r>
              <a:rPr lang="en-US" altLang="zh-CN" sz="2175" b="1">
                <a:uFillTx/>
                <a:latin typeface="等线" panose="02010600030101010101" charset="-122"/>
                <a:sym typeface="+mn-ea"/>
              </a:rPr>
              <a:t> </a:t>
            </a:r>
            <a:r>
              <a:rPr lang="en-US" altLang="zh-CN" sz="2175">
                <a:uFillTx/>
                <a:latin typeface="等线" panose="02010600030101010101" charset="-122"/>
                <a:sym typeface="+mn-ea"/>
              </a:rPr>
              <a:t>结合内部存储和外部存储降低serverless</a:t>
            </a:r>
            <a:r>
              <a:rPr lang="zh-CN" altLang="en-US" sz="2175">
                <a:uFillTx/>
                <a:latin typeface="等线" panose="02010600030101010101" charset="-122"/>
                <a:sym typeface="+mn-ea"/>
              </a:rPr>
              <a:t>数据分析</a:t>
            </a:r>
            <a:r>
              <a:rPr lang="en-US" altLang="zh-CN" sz="2175">
                <a:uFillTx/>
                <a:latin typeface="等线" panose="02010600030101010101" charset="-122"/>
                <a:sym typeface="+mn-ea"/>
              </a:rPr>
              <a:t>应用的I/O时延</a:t>
            </a:r>
            <a:endParaRPr lang="en-US" altLang="zh-CN" sz="2175" b="1">
              <a:uFillTx/>
              <a:latin typeface="等线" panose="02010600030101010101" charset="-122"/>
              <a:sym typeface="+mn-ea"/>
            </a:endParaRPr>
          </a:p>
          <a:p>
            <a:pPr marL="1428750" lvl="2" indent="-514350">
              <a:buNone/>
            </a:pPr>
            <a:endParaRPr lang="en-US" altLang="zh-CN" b="1">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1428750" lvl="2" indent="-514350">
              <a:buNone/>
            </a:pPr>
            <a:endParaRPr lang="en-US" altLang="zh-CN" b="1">
              <a:solidFill>
                <a:schemeClr val="tx1"/>
              </a:solidFill>
              <a:uFillTx/>
              <a:latin typeface="等线" panose="02010600030101010101" charset="-122"/>
            </a:endParaRPr>
          </a:p>
          <a:p>
            <a:pPr marL="0" indent="0">
              <a:buNone/>
            </a:pPr>
            <a:endParaRPr lang="zh-CN" altLang="en-US" sz="2000">
              <a:solidFill>
                <a:schemeClr val="tx1"/>
              </a:solidFill>
              <a:uFillTx/>
              <a:latin typeface="等线" panose="02010600030101010101"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a:t>
            </a:r>
            <a:endParaRPr lang="en-US" altLang="zh-CN"/>
          </a:p>
        </p:txBody>
      </p:sp>
      <p:sp>
        <p:nvSpPr>
          <p:cNvPr id="24" name="文本框 23"/>
          <p:cNvSpPr txBox="1"/>
          <p:nvPr/>
        </p:nvSpPr>
        <p:spPr>
          <a:xfrm>
            <a:off x="838200" y="1380490"/>
            <a:ext cx="10932795" cy="2553335"/>
          </a:xfrm>
          <a:prstGeom prst="rect">
            <a:avLst/>
          </a:prstGeom>
          <a:noFill/>
        </p:spPr>
        <p:txBody>
          <a:bodyPr wrap="square" rtlCol="0">
            <a:spAutoFit/>
          </a:bodyPr>
          <a:p>
            <a:pPr>
              <a:lnSpc>
                <a:spcPct val="200000"/>
              </a:lnSpc>
            </a:pPr>
            <a:r>
              <a:rPr lang="en-US" altLang="zh-CN" sz="2000">
                <a:solidFill>
                  <a:schemeClr val="bg2">
                    <a:lumMod val="50000"/>
                  </a:schemeClr>
                </a:solidFill>
                <a:sym typeface="+mn-ea"/>
              </a:rPr>
              <a:t>[1] Cloudburst: Stateful Functions-as-a-Service VLDB’20</a:t>
            </a:r>
            <a:endParaRPr lang="en-US" altLang="zh-CN" sz="2000">
              <a:solidFill>
                <a:schemeClr val="bg2">
                  <a:lumMod val="50000"/>
                </a:schemeClr>
              </a:solidFill>
            </a:endParaRPr>
          </a:p>
          <a:p>
            <a:pPr>
              <a:lnSpc>
                <a:spcPct val="200000"/>
              </a:lnSpc>
            </a:pPr>
            <a:r>
              <a:rPr lang="en-US" altLang="zh-CN" sz="2000">
                <a:solidFill>
                  <a:schemeClr val="bg2">
                    <a:lumMod val="50000"/>
                  </a:schemeClr>
                </a:solidFill>
                <a:sym typeface="+mn-ea"/>
              </a:rPr>
              <a:t>[2] Shuffling, Fast and Slow: Scalable Analytics on Serverless Infrastructure NSDI’19</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[3] Sonic: Application-aware Data Passing for Chained Serverless Applications ATC’21</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[5] Anna: A kvs for any scale TKDE’19</a:t>
            </a:r>
            <a:endParaRPr lang="en-US" altLang="zh-CN" sz="2000">
              <a:solidFill>
                <a:schemeClr val="bg2">
                  <a:lumMod val="50000"/>
                </a:schemeClr>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Background</a:t>
            </a:r>
            <a:endParaRPr lang="en-US" altLang="zh-CN"/>
          </a:p>
        </p:txBody>
      </p:sp>
      <p:sp>
        <p:nvSpPr>
          <p:cNvPr id="3" name="内容占位符 2"/>
          <p:cNvSpPr>
            <a:spLocks noGrp="1"/>
          </p:cNvSpPr>
          <p:nvPr>
            <p:ph idx="1"/>
          </p:nvPr>
        </p:nvSpPr>
        <p:spPr>
          <a:xfrm>
            <a:off x="838200" y="1382767"/>
            <a:ext cx="10515600" cy="4796737"/>
          </a:xfrm>
        </p:spPr>
        <p:txBody>
          <a:bodyPr/>
          <a:p>
            <a:r>
              <a:rPr lang="en-US" altLang="zh-CN"/>
              <a:t> </a:t>
            </a:r>
            <a:r>
              <a:rPr lang="en-US" altLang="zh-CN" b="1">
                <a:latin typeface="等线" panose="02010600030101010101" charset="-122"/>
                <a:ea typeface="等线" panose="02010600030101010101" charset="-122"/>
                <a:sym typeface="+mn-ea"/>
              </a:rPr>
              <a:t>Serverless = FaaS + BaaS </a:t>
            </a:r>
            <a:endParaRPr lang="zh-CN" altLang="en-US"/>
          </a:p>
          <a:p>
            <a:pPr lvl="1"/>
            <a:r>
              <a:rPr lang="en-US" altLang="zh-CN"/>
              <a:t> </a:t>
            </a:r>
            <a:r>
              <a:rPr lang="en-US" altLang="zh-CN">
                <a:latin typeface="等线" panose="02010600030101010101" charset="-122"/>
                <a:ea typeface="等线" panose="02010600030101010101" charset="-122"/>
                <a:sym typeface="+mn-ea"/>
              </a:rPr>
              <a:t>D</a:t>
            </a:r>
            <a:r>
              <a:rPr lang="zh-CN" altLang="en-US">
                <a:latin typeface="等线" panose="02010600030101010101" charset="-122"/>
                <a:ea typeface="等线" panose="02010600030101010101" charset="-122"/>
                <a:sym typeface="+mn-ea"/>
              </a:rPr>
              <a:t>isaggregation of storage and compute</a:t>
            </a:r>
            <a:endParaRPr lang="zh-CN" altLang="en-US">
              <a:latin typeface="等线" panose="02010600030101010101" charset="-122"/>
              <a:ea typeface="等线" panose="02010600030101010101" charset="-122"/>
            </a:endParaRPr>
          </a:p>
          <a:p>
            <a:endParaRPr lang="zh-CN" altLang="en-US"/>
          </a:p>
          <a:p>
            <a:pPr marL="0" indent="0">
              <a:buNone/>
            </a:pPr>
            <a:endParaRPr lang="zh-CN" altLang="en-US"/>
          </a:p>
          <a:p>
            <a:pPr marL="0" indent="0">
              <a:buNone/>
            </a:pPr>
            <a:endParaRPr lang="zh-CN" altLang="en-US"/>
          </a:p>
        </p:txBody>
      </p:sp>
      <p:sp>
        <p:nvSpPr>
          <p:cNvPr id="4" name="矩形 3"/>
          <p:cNvSpPr/>
          <p:nvPr/>
        </p:nvSpPr>
        <p:spPr>
          <a:xfrm>
            <a:off x="3666490" y="3035300"/>
            <a:ext cx="1835785" cy="1450340"/>
          </a:xfrm>
          <a:prstGeom prst="rect">
            <a:avLst/>
          </a:prstGeom>
          <a:solidFill>
            <a:schemeClr val="accent1">
              <a:lumMod val="60000"/>
              <a:lumOff val="40000"/>
            </a:schemeClr>
          </a:solidFill>
          <a:ln w="28575"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5" name="直接箭头连接符 4"/>
          <p:cNvCxnSpPr>
            <a:stCxn id="23" idx="1"/>
          </p:cNvCxnSpPr>
          <p:nvPr/>
        </p:nvCxnSpPr>
        <p:spPr>
          <a:xfrm>
            <a:off x="2823845" y="3770630"/>
            <a:ext cx="887730" cy="3175"/>
          </a:xfrm>
          <a:prstGeom prst="straightConnector1">
            <a:avLst/>
          </a:prstGeom>
          <a:ln w="28575" cmpd="sng">
            <a:solidFill>
              <a:schemeClr val="accent1">
                <a:lumMod val="60000"/>
                <a:lumOff val="4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894840" y="3415030"/>
            <a:ext cx="934085" cy="368300"/>
          </a:xfrm>
          <a:prstGeom prst="rect">
            <a:avLst/>
          </a:prstGeom>
          <a:noFill/>
        </p:spPr>
        <p:txBody>
          <a:bodyPr wrap="square" rtlCol="0">
            <a:spAutoFit/>
          </a:bodyPr>
          <a:p>
            <a:r>
              <a:rPr lang="en-US" altLang="zh-CN"/>
              <a:t>request</a:t>
            </a:r>
            <a:endParaRPr lang="en-US" altLang="zh-CN"/>
          </a:p>
        </p:txBody>
      </p:sp>
      <p:sp>
        <p:nvSpPr>
          <p:cNvPr id="7" name="文本框 6"/>
          <p:cNvSpPr txBox="1"/>
          <p:nvPr/>
        </p:nvSpPr>
        <p:spPr>
          <a:xfrm>
            <a:off x="3666490" y="3035300"/>
            <a:ext cx="1186815" cy="368300"/>
          </a:xfrm>
          <a:prstGeom prst="rect">
            <a:avLst/>
          </a:prstGeom>
          <a:noFill/>
        </p:spPr>
        <p:txBody>
          <a:bodyPr wrap="square" rtlCol="0">
            <a:spAutoFit/>
          </a:bodyPr>
          <a:p>
            <a:r>
              <a:rPr lang="en-US" altLang="zh-CN"/>
              <a:t>sandbox</a:t>
            </a:r>
            <a:endParaRPr lang="en-US" altLang="zh-CN"/>
          </a:p>
        </p:txBody>
      </p:sp>
      <p:sp>
        <p:nvSpPr>
          <p:cNvPr id="8" name="圆角矩形 7"/>
          <p:cNvSpPr/>
          <p:nvPr/>
        </p:nvSpPr>
        <p:spPr>
          <a:xfrm>
            <a:off x="3863975" y="3403600"/>
            <a:ext cx="1430655" cy="941705"/>
          </a:xfrm>
          <a:prstGeom prst="roundRect">
            <a:avLst/>
          </a:prstGeom>
          <a:solidFill>
            <a:schemeClr val="accent1">
              <a:lumMod val="40000"/>
              <a:lumOff val="60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文本框 8"/>
          <p:cNvSpPr txBox="1"/>
          <p:nvPr/>
        </p:nvSpPr>
        <p:spPr>
          <a:xfrm>
            <a:off x="3990975" y="3552190"/>
            <a:ext cx="1186815" cy="645160"/>
          </a:xfrm>
          <a:prstGeom prst="rect">
            <a:avLst/>
          </a:prstGeom>
          <a:noFill/>
        </p:spPr>
        <p:txBody>
          <a:bodyPr wrap="square" rtlCol="0">
            <a:spAutoFit/>
          </a:bodyPr>
          <a:p>
            <a:r>
              <a:rPr lang="en-US" altLang="zh-CN"/>
              <a:t>stateless</a:t>
            </a:r>
            <a:endParaRPr lang="en-US" altLang="zh-CN"/>
          </a:p>
          <a:p>
            <a:r>
              <a:rPr lang="en-US" altLang="zh-CN"/>
              <a:t>function</a:t>
            </a:r>
            <a:endParaRPr lang="en-US" altLang="zh-CN"/>
          </a:p>
        </p:txBody>
      </p:sp>
      <p:sp>
        <p:nvSpPr>
          <p:cNvPr id="10" name="文本框 9"/>
          <p:cNvSpPr txBox="1"/>
          <p:nvPr/>
        </p:nvSpPr>
        <p:spPr>
          <a:xfrm>
            <a:off x="4661535" y="5619115"/>
            <a:ext cx="3458210" cy="398780"/>
          </a:xfrm>
          <a:prstGeom prst="rect">
            <a:avLst/>
          </a:prstGeom>
          <a:noFill/>
        </p:spPr>
        <p:txBody>
          <a:bodyPr wrap="square" rtlCol="0">
            <a:spAutoFit/>
          </a:bodyPr>
          <a:p>
            <a:r>
              <a:rPr lang="en-US" altLang="zh-CN" sz="2000" b="1"/>
              <a:t>Serverless computing model</a:t>
            </a:r>
            <a:r>
              <a:rPr lang="en-US" altLang="zh-CN" sz="2000"/>
              <a:t> </a:t>
            </a:r>
            <a:r>
              <a:rPr lang="en-US" altLang="zh-CN"/>
              <a:t> </a:t>
            </a:r>
            <a:endParaRPr lang="en-US" altLang="zh-CN"/>
          </a:p>
        </p:txBody>
      </p:sp>
      <p:sp>
        <p:nvSpPr>
          <p:cNvPr id="11" name="矩形 10"/>
          <p:cNvSpPr/>
          <p:nvPr/>
        </p:nvSpPr>
        <p:spPr>
          <a:xfrm>
            <a:off x="7699375" y="3056255"/>
            <a:ext cx="1835785" cy="1450340"/>
          </a:xfrm>
          <a:prstGeom prst="rect">
            <a:avLst/>
          </a:prstGeom>
          <a:solidFill>
            <a:schemeClr val="accent1">
              <a:lumMod val="60000"/>
              <a:lumOff val="40000"/>
            </a:schemeClr>
          </a:solidFill>
          <a:ln w="28575" cmpd="sng">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圆角矩形 11"/>
          <p:cNvSpPr/>
          <p:nvPr/>
        </p:nvSpPr>
        <p:spPr>
          <a:xfrm>
            <a:off x="7843520" y="3186430"/>
            <a:ext cx="1546225" cy="384175"/>
          </a:xfrm>
          <a:prstGeom prst="roundRect">
            <a:avLst/>
          </a:prstGeom>
          <a:solidFill>
            <a:schemeClr val="accent1">
              <a:lumMod val="40000"/>
              <a:lumOff val="60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圆角矩形 12"/>
          <p:cNvSpPr/>
          <p:nvPr/>
        </p:nvSpPr>
        <p:spPr>
          <a:xfrm>
            <a:off x="7843520" y="3700780"/>
            <a:ext cx="1545590" cy="384175"/>
          </a:xfrm>
          <a:prstGeom prst="roundRect">
            <a:avLst/>
          </a:prstGeom>
          <a:solidFill>
            <a:schemeClr val="accent1">
              <a:lumMod val="40000"/>
              <a:lumOff val="60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文本框 13"/>
          <p:cNvSpPr txBox="1"/>
          <p:nvPr/>
        </p:nvSpPr>
        <p:spPr>
          <a:xfrm>
            <a:off x="7786370" y="3194685"/>
            <a:ext cx="1662430" cy="368300"/>
          </a:xfrm>
          <a:prstGeom prst="rect">
            <a:avLst/>
          </a:prstGeom>
          <a:noFill/>
        </p:spPr>
        <p:txBody>
          <a:bodyPr wrap="square" rtlCol="0">
            <a:spAutoFit/>
          </a:bodyPr>
          <a:p>
            <a:r>
              <a:rPr lang="en-US" altLang="zh-CN"/>
              <a:t>object </a:t>
            </a:r>
            <a:r>
              <a:rPr lang="en-US" altLang="zh-CN"/>
              <a:t>storage </a:t>
            </a:r>
            <a:endParaRPr lang="en-US" altLang="zh-CN"/>
          </a:p>
        </p:txBody>
      </p:sp>
      <p:sp>
        <p:nvSpPr>
          <p:cNvPr id="15" name="文本框 14"/>
          <p:cNvSpPr txBox="1"/>
          <p:nvPr/>
        </p:nvSpPr>
        <p:spPr>
          <a:xfrm>
            <a:off x="7902575" y="3716655"/>
            <a:ext cx="1427480" cy="368300"/>
          </a:xfrm>
          <a:prstGeom prst="rect">
            <a:avLst/>
          </a:prstGeom>
          <a:noFill/>
        </p:spPr>
        <p:txBody>
          <a:bodyPr wrap="square" rtlCol="0">
            <a:spAutoFit/>
          </a:bodyPr>
          <a:p>
            <a:r>
              <a:rPr lang="en-US" altLang="zh-CN"/>
              <a:t>KV </a:t>
            </a:r>
            <a:r>
              <a:rPr lang="en-US" altLang="zh-CN"/>
              <a:t>database</a:t>
            </a:r>
            <a:endParaRPr lang="en-US" altLang="zh-CN"/>
          </a:p>
        </p:txBody>
      </p:sp>
      <p:sp>
        <p:nvSpPr>
          <p:cNvPr id="16" name="文本框 15"/>
          <p:cNvSpPr txBox="1"/>
          <p:nvPr/>
        </p:nvSpPr>
        <p:spPr>
          <a:xfrm>
            <a:off x="8371205" y="4084955"/>
            <a:ext cx="490220" cy="375285"/>
          </a:xfrm>
          <a:prstGeom prst="rect">
            <a:avLst/>
          </a:prstGeom>
          <a:noFill/>
        </p:spPr>
        <p:txBody>
          <a:bodyPr vert="eaVert" wrap="square" rtlCol="0">
            <a:spAutoFit/>
          </a:bodyPr>
          <a:p>
            <a:r>
              <a:rPr lang="en-US" altLang="zh-CN" sz="2000" b="1"/>
              <a:t>.....</a:t>
            </a:r>
            <a:endParaRPr lang="en-US" altLang="zh-CN" sz="2000" b="1"/>
          </a:p>
        </p:txBody>
      </p:sp>
      <p:sp>
        <p:nvSpPr>
          <p:cNvPr id="17" name="文本框 16"/>
          <p:cNvSpPr txBox="1"/>
          <p:nvPr/>
        </p:nvSpPr>
        <p:spPr>
          <a:xfrm>
            <a:off x="4220845" y="4615815"/>
            <a:ext cx="716280" cy="368300"/>
          </a:xfrm>
          <a:prstGeom prst="rect">
            <a:avLst/>
          </a:prstGeom>
          <a:noFill/>
        </p:spPr>
        <p:txBody>
          <a:bodyPr wrap="square" rtlCol="0">
            <a:spAutoFit/>
          </a:bodyPr>
          <a:p>
            <a:r>
              <a:rPr lang="en-US" altLang="zh-CN" b="1"/>
              <a:t>FaaS</a:t>
            </a:r>
            <a:endParaRPr lang="en-US" altLang="zh-CN" b="1"/>
          </a:p>
        </p:txBody>
      </p:sp>
      <p:sp>
        <p:nvSpPr>
          <p:cNvPr id="18" name="文本框 17"/>
          <p:cNvSpPr txBox="1"/>
          <p:nvPr/>
        </p:nvSpPr>
        <p:spPr>
          <a:xfrm>
            <a:off x="8371205" y="4615180"/>
            <a:ext cx="716280" cy="368300"/>
          </a:xfrm>
          <a:prstGeom prst="rect">
            <a:avLst/>
          </a:prstGeom>
          <a:noFill/>
        </p:spPr>
        <p:txBody>
          <a:bodyPr wrap="square" rtlCol="0">
            <a:spAutoFit/>
          </a:bodyPr>
          <a:p>
            <a:r>
              <a:rPr lang="en-US" altLang="zh-CN" b="1"/>
              <a:t>BaaS</a:t>
            </a:r>
            <a:endParaRPr lang="en-US" altLang="zh-CN" b="1"/>
          </a:p>
        </p:txBody>
      </p:sp>
      <p:sp>
        <p:nvSpPr>
          <p:cNvPr id="19" name="单圆角矩形 18"/>
          <p:cNvSpPr/>
          <p:nvPr/>
        </p:nvSpPr>
        <p:spPr>
          <a:xfrm>
            <a:off x="2828925" y="2434590"/>
            <a:ext cx="7425055" cy="2840355"/>
          </a:xfrm>
          <a:prstGeom prst="round1Rect">
            <a:avLst/>
          </a:prstGeom>
          <a:noFill/>
          <a:ln w="28575">
            <a:solidFill>
              <a:schemeClr val="accent1">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0" name="文本框 19"/>
          <p:cNvSpPr txBox="1"/>
          <p:nvPr/>
        </p:nvSpPr>
        <p:spPr>
          <a:xfrm>
            <a:off x="2921635" y="2536825"/>
            <a:ext cx="1299845" cy="368300"/>
          </a:xfrm>
          <a:prstGeom prst="rect">
            <a:avLst/>
          </a:prstGeom>
          <a:noFill/>
        </p:spPr>
        <p:txBody>
          <a:bodyPr wrap="square" rtlCol="0">
            <a:spAutoFit/>
          </a:bodyPr>
          <a:p>
            <a:r>
              <a:rPr lang="en-US" altLang="zh-CN" b="1"/>
              <a:t>Serverless</a:t>
            </a:r>
            <a:endParaRPr lang="en-US" altLang="zh-CN" b="1"/>
          </a:p>
        </p:txBody>
      </p:sp>
      <p:sp>
        <p:nvSpPr>
          <p:cNvPr id="21" name="左右箭头 20"/>
          <p:cNvSpPr/>
          <p:nvPr/>
        </p:nvSpPr>
        <p:spPr>
          <a:xfrm>
            <a:off x="5515610" y="3587750"/>
            <a:ext cx="2165350" cy="497205"/>
          </a:xfrm>
          <a:prstGeom prst="leftRightArrow">
            <a:avLst/>
          </a:prstGeom>
          <a:noFill/>
          <a:ln w="285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2" name="文本框 21"/>
          <p:cNvSpPr txBox="1"/>
          <p:nvPr/>
        </p:nvSpPr>
        <p:spPr>
          <a:xfrm>
            <a:off x="5861685" y="3652520"/>
            <a:ext cx="1623060" cy="368300"/>
          </a:xfrm>
          <a:prstGeom prst="rect">
            <a:avLst/>
          </a:prstGeom>
          <a:noFill/>
        </p:spPr>
        <p:txBody>
          <a:bodyPr wrap="square" rtlCol="0">
            <a:spAutoFit/>
          </a:bodyPr>
          <a:p>
            <a:r>
              <a:rPr lang="en-US" altLang="zh-CN"/>
              <a:t>data</a:t>
            </a:r>
            <a:r>
              <a:rPr lang="zh-CN" altLang="en-US"/>
              <a:t>、</a:t>
            </a:r>
            <a:r>
              <a:rPr lang="en-US" altLang="zh-CN"/>
              <a:t>state....</a:t>
            </a:r>
            <a:endParaRPr lang="en-US" altLang="zh-CN"/>
          </a:p>
        </p:txBody>
      </p:sp>
      <p:sp>
        <p:nvSpPr>
          <p:cNvPr id="23" name="同侧圆角矩形 22"/>
          <p:cNvSpPr/>
          <p:nvPr/>
        </p:nvSpPr>
        <p:spPr>
          <a:xfrm rot="5400000">
            <a:off x="2395220" y="3623945"/>
            <a:ext cx="1149985" cy="293370"/>
          </a:xfrm>
          <a:prstGeom prst="round2SameRect">
            <a:avLst/>
          </a:prstGeom>
          <a:solidFill>
            <a:schemeClr val="accent1">
              <a:lumMod val="60000"/>
              <a:lumOff val="40000"/>
            </a:schemeClr>
          </a:solidFill>
          <a:ln w="12700" cmpd="sng">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5" name="直接箭头连接符 24"/>
          <p:cNvCxnSpPr/>
          <p:nvPr/>
        </p:nvCxnSpPr>
        <p:spPr>
          <a:xfrm flipV="1">
            <a:off x="1764030" y="3770630"/>
            <a:ext cx="1064895" cy="3175"/>
          </a:xfrm>
          <a:prstGeom prst="straightConnector1">
            <a:avLst/>
          </a:prstGeom>
          <a:ln w="28575" cmpd="sng">
            <a:solidFill>
              <a:schemeClr val="accent1">
                <a:lumMod val="60000"/>
                <a:lumOff val="4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771775" y="3235960"/>
            <a:ext cx="398145" cy="1379855"/>
          </a:xfrm>
          <a:prstGeom prst="rect">
            <a:avLst/>
          </a:prstGeom>
          <a:noFill/>
        </p:spPr>
        <p:txBody>
          <a:bodyPr vert="eaVert" wrap="square" rtlCol="0">
            <a:spAutoFit/>
          </a:bodyPr>
          <a:p>
            <a:r>
              <a:rPr lang="en-US" altLang="zh-CN" sz="1400"/>
              <a:t>API Gateway</a:t>
            </a:r>
            <a:endParaRPr lang="en-US" altLang="zh-CN"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a:t>
            </a:r>
            <a:r>
              <a:rPr lang="en-US" altLang="zh-CN"/>
              <a:t>ground</a:t>
            </a:r>
            <a:endParaRPr lang="en-US" altLang="zh-CN"/>
          </a:p>
        </p:txBody>
      </p:sp>
      <p:sp>
        <p:nvSpPr>
          <p:cNvPr id="3" name="内容占位符 2"/>
          <p:cNvSpPr>
            <a:spLocks noGrp="1"/>
          </p:cNvSpPr>
          <p:nvPr>
            <p:ph idx="1"/>
          </p:nvPr>
        </p:nvSpPr>
        <p:spPr>
          <a:xfrm>
            <a:off x="838200" y="1382767"/>
            <a:ext cx="10515600" cy="4796737"/>
          </a:xfrm>
        </p:spPr>
        <p:txBody>
          <a:bodyPr/>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rPr>
              <a:t>Ttraditional</a:t>
            </a:r>
            <a:r>
              <a:rPr lang="en-US" altLang="zh-CN" b="1">
                <a:solidFill>
                  <a:schemeClr val="tx1"/>
                </a:solidFill>
                <a:uFillTx/>
                <a:latin typeface="等线" panose="02010600030101010101" charset="-122"/>
                <a:ea typeface="等线" panose="02010600030101010101" charset="-122"/>
                <a:cs typeface="等线" panose="02010600030101010101" charset="-122"/>
              </a:rPr>
              <a:t> serverless application</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eg</a:t>
            </a:r>
            <a:r>
              <a:rPr lang="zh-CN" altLang="en-US">
                <a:solidFill>
                  <a:schemeClr val="tx1"/>
                </a:solidFill>
                <a:uFillTx/>
                <a:latin typeface="等线" panose="02010600030101010101" charset="-122"/>
                <a:ea typeface="等线" panose="02010600030101010101" charset="-122"/>
                <a:cs typeface="等线" panose="02010600030101010101" charset="-122"/>
              </a:rPr>
              <a:t>：</a:t>
            </a:r>
            <a:r>
              <a:rPr>
                <a:solidFill>
                  <a:schemeClr val="tx1"/>
                </a:solidFill>
                <a:uFillTx/>
                <a:latin typeface="等线" panose="02010600030101010101" charset="-122"/>
                <a:ea typeface="等线" panose="02010600030101010101" charset="-122"/>
                <a:cs typeface="等线" panose="02010600030101010101" charset="-122"/>
              </a:rPr>
              <a:t>web microservices and IoT applications</a:t>
            </a:r>
            <a:endParaRPr>
              <a:solidFill>
                <a:schemeClr val="tx1"/>
              </a:solidFill>
              <a:uFillTx/>
              <a:latin typeface="等线" panose="02010600030101010101" charset="-122"/>
              <a:ea typeface="等线" panose="02010600030101010101" charset="-122"/>
              <a:cs typeface="等线" panose="02010600030101010101" charset="-122"/>
            </a:endParaRPr>
          </a:p>
          <a:p>
            <a:pPr lvl="1"/>
            <a:r>
              <a:rPr>
                <a:solidFill>
                  <a:schemeClr val="tx1"/>
                </a:solidFill>
                <a:uFillTx/>
                <a:latin typeface="等线" panose="02010600030101010101" charset="-122"/>
                <a:ea typeface="等线" panose="02010600030101010101" charset="-122"/>
                <a:cs typeface="等线" panose="02010600030101010101" charset="-122"/>
              </a:rPr>
              <a:t> Characteristics</a:t>
            </a:r>
            <a:r>
              <a:rPr lang="zh-CN">
                <a:solidFill>
                  <a:schemeClr val="tx1"/>
                </a:solidFill>
                <a:uFillTx/>
                <a:latin typeface="等线" panose="02010600030101010101" charset="-122"/>
                <a:ea typeface="等线" panose="02010600030101010101" charset="-122"/>
                <a:cs typeface="等线" panose="02010600030101010101" charset="-122"/>
              </a:rPr>
              <a:t>：</a:t>
            </a:r>
            <a:r>
              <a:rPr lang="en-US">
                <a:solidFill>
                  <a:schemeClr val="tx1"/>
                </a:solidFill>
                <a:uFillTx/>
                <a:latin typeface="等线" panose="02010600030101010101" charset="-122"/>
                <a:ea typeface="等线" panose="02010600030101010101" charset="-122"/>
                <a:cs typeface="等线" panose="02010600030101010101" charset="-122"/>
              </a:rPr>
              <a:t>per request consists of a single function</a:t>
            </a:r>
            <a:endParaRPr lang="en-US">
              <a:solidFill>
                <a:schemeClr val="tx1"/>
              </a:solidFill>
              <a:uFillTx/>
              <a:latin typeface="等线" panose="02010600030101010101" charset="-122"/>
              <a:ea typeface="等线" panose="02010600030101010101" charset="-122"/>
              <a:cs typeface="等线" panose="02010600030101010101" charset="-122"/>
            </a:endParaRPr>
          </a:p>
          <a:p>
            <a:pPr marL="0" indent="0">
              <a:buNone/>
            </a:pPr>
            <a:endParaRPr lang="en-US" altLang="zh-CN">
              <a:solidFill>
                <a:schemeClr val="tx1"/>
              </a:solidFill>
              <a:uFillTx/>
              <a:latin typeface="等线" panose="02010600030101010101" charset="-122"/>
            </a:endParaRPr>
          </a:p>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rPr>
              <a:t>Data </a:t>
            </a:r>
            <a:r>
              <a:rPr lang="en-US" altLang="zh-CN" b="1">
                <a:solidFill>
                  <a:schemeClr val="tx1"/>
                </a:solidFill>
                <a:uFillTx/>
                <a:latin typeface="等线" panose="02010600030101010101" charset="-122"/>
              </a:rPr>
              <a:t>analytics application</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eg</a:t>
            </a:r>
            <a:r>
              <a:rPr lang="zh-CN" altLang="en-US">
                <a:solidFill>
                  <a:schemeClr val="tx1"/>
                </a:solidFill>
                <a:uFillTx/>
                <a:latin typeface="等线" panose="02010600030101010101" charset="-122"/>
              </a:rPr>
              <a:t>：MapReduce Sort、</a:t>
            </a:r>
            <a:r>
              <a:rPr lang="en-US" altLang="zh-CN">
                <a:solidFill>
                  <a:schemeClr val="tx1"/>
                </a:solidFill>
                <a:uFillTx/>
                <a:latin typeface="等线" panose="02010600030101010101" charset="-122"/>
              </a:rPr>
              <a:t>Q</a:t>
            </a:r>
            <a:r>
              <a:rPr lang="zh-CN" altLang="en-US">
                <a:solidFill>
                  <a:schemeClr val="tx1"/>
                </a:solidFill>
                <a:uFillTx/>
                <a:latin typeface="等线" panose="02010600030101010101" charset="-122"/>
              </a:rPr>
              <a:t>uery processing</a:t>
            </a:r>
            <a:r>
              <a:rPr lang="en-US" altLang="zh-CN">
                <a:solidFill>
                  <a:schemeClr val="tx1"/>
                </a:solidFill>
                <a:uFillTx/>
                <a:latin typeface="等线" panose="02010600030101010101" charset="-122"/>
              </a:rPr>
              <a:t>...</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a:t>
            </a:r>
            <a:r>
              <a:rPr>
                <a:uFillTx/>
                <a:latin typeface="等线" panose="02010600030101010101" charset="-122"/>
                <a:ea typeface="等线" panose="02010600030101010101" charset="-122"/>
                <a:cs typeface="等线" panose="02010600030101010101" charset="-122"/>
                <a:sym typeface="+mn-ea"/>
              </a:rPr>
              <a:t>Characteristic</a:t>
            </a:r>
            <a:r>
              <a:rPr lang="en-US">
                <a:uFillTx/>
                <a:latin typeface="等线" panose="02010600030101010101" charset="-122"/>
                <a:ea typeface="等线" panose="02010600030101010101" charset="-122"/>
                <a:cs typeface="等线" panose="02010600030101010101" charset="-122"/>
                <a:sym typeface="+mn-ea"/>
              </a:rPr>
              <a:t>s</a:t>
            </a:r>
            <a:endParaRPr lang="en-US">
              <a:uFillTx/>
              <a:latin typeface="等线" panose="02010600030101010101" charset="-122"/>
              <a:ea typeface="等线" panose="02010600030101010101" charset="-122"/>
              <a:cs typeface="等线" panose="02010600030101010101" charset="-122"/>
              <a:sym typeface="+mn-ea"/>
            </a:endParaRPr>
          </a:p>
          <a:p>
            <a:pPr lvl="2"/>
            <a:r>
              <a:rPr lang="en-US">
                <a:uFillTx/>
                <a:latin typeface="等线" panose="02010600030101010101" charset="-122"/>
                <a:ea typeface="等线" panose="02010600030101010101" charset="-122"/>
                <a:cs typeface="等线" panose="02010600030101010101" charset="-122"/>
                <a:sym typeface="+mn-ea"/>
              </a:rPr>
              <a:t> per request </a:t>
            </a:r>
            <a:r>
              <a:rPr lang="en-US" altLang="zh-CN">
                <a:solidFill>
                  <a:schemeClr val="tx1"/>
                </a:solidFill>
                <a:uFillTx/>
                <a:latin typeface="等线" panose="02010600030101010101" charset="-122"/>
              </a:rPr>
              <a:t>consist of multiple stages </a:t>
            </a:r>
            <a:endParaRPr lang="en-US" altLang="zh-CN">
              <a:solidFill>
                <a:schemeClr val="tx1"/>
              </a:solidFill>
              <a:uFillTx/>
              <a:latin typeface="等线" panose="02010600030101010101" charset="-122"/>
            </a:endParaRPr>
          </a:p>
          <a:p>
            <a:pPr lvl="2"/>
            <a:r>
              <a:rPr lang="en-US" altLang="zh-CN">
                <a:solidFill>
                  <a:schemeClr val="tx1"/>
                </a:solidFill>
                <a:uFillTx/>
                <a:latin typeface="等线" panose="02010600030101010101" charset="-122"/>
              </a:rPr>
              <a:t> require sharing of </a:t>
            </a:r>
            <a:r>
              <a:rPr lang="zh-CN" altLang="en-US">
                <a:solidFill>
                  <a:schemeClr val="tx1"/>
                </a:solidFill>
                <a:uFillTx/>
                <a:latin typeface="等线" panose="02010600030101010101" charset="-122"/>
              </a:rPr>
              <a:t>state and data across stages of tasks</a:t>
            </a:r>
            <a:endParaRPr lang="zh-CN" altLang="en-US">
              <a:solidFill>
                <a:schemeClr val="tx1"/>
              </a:solidFill>
              <a:uFillTx/>
              <a:latin typeface="等线" panose="02010600030101010101" charset="-122"/>
            </a:endParaRPr>
          </a:p>
          <a:p>
            <a:pPr marL="0" indent="0">
              <a:buNone/>
            </a:pPr>
            <a:endParaRPr lang="zh-CN" altLang="en-US">
              <a:solidFill>
                <a:schemeClr val="tx1"/>
              </a:solidFill>
              <a:uFillTx/>
              <a:latin typeface="等线" panose="02010600030101010101" charset="-122"/>
            </a:endParaRPr>
          </a:p>
          <a:p>
            <a:pPr marL="0" indent="0">
              <a:buNone/>
            </a:pPr>
            <a:endParaRPr lang="zh-CN" altLang="en-US">
              <a:solidFill>
                <a:schemeClr val="tx1"/>
              </a:solidFill>
              <a:uFillTx/>
              <a:latin typeface="等线" panose="0201060003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Motivation</a:t>
            </a:r>
            <a:endParaRPr lang="zh-CN" altLang="en-US"/>
          </a:p>
        </p:txBody>
      </p:sp>
      <p:sp>
        <p:nvSpPr>
          <p:cNvPr id="3" name="内容占位符 2"/>
          <p:cNvSpPr>
            <a:spLocks noGrp="1"/>
          </p:cNvSpPr>
          <p:nvPr>
            <p:ph sz="half" idx="1"/>
          </p:nvPr>
        </p:nvSpPr>
        <p:spPr>
          <a:xfrm>
            <a:off x="6430645" y="1318260"/>
            <a:ext cx="5181600" cy="3790315"/>
          </a:xfrm>
        </p:spPr>
        <p:txBody>
          <a:bodyPr/>
          <a:p>
            <a:r>
              <a:rPr lang="en-US" altLang="zh-CN"/>
              <a:t> </a:t>
            </a:r>
            <a:r>
              <a:rPr lang="en-US" altLang="zh-CN" sz="2400" b="1">
                <a:uFillTx/>
                <a:latin typeface="等线" panose="02010600030101010101" charset="-122"/>
                <a:ea typeface="等线" panose="02010600030101010101" charset="-122"/>
                <a:sym typeface="+mn-ea"/>
              </a:rPr>
              <a:t>Serverless</a:t>
            </a:r>
            <a:endParaRPr lang="en-US" altLang="zh-CN" sz="2400">
              <a:solidFill>
                <a:schemeClr val="tx1"/>
              </a:solidFill>
              <a:uFillTx/>
              <a:latin typeface="等线" panose="02010600030101010101" charset="-122"/>
              <a:ea typeface="等线" panose="02010600030101010101" charset="-122"/>
            </a:endParaRPr>
          </a:p>
          <a:p>
            <a:pPr lvl="1"/>
            <a:r>
              <a:rPr lang="en-US" altLang="zh-CN">
                <a:uFillTx/>
                <a:latin typeface="等线" panose="02010600030101010101" charset="-122"/>
                <a:ea typeface="等线" panose="02010600030101010101" charset="-122"/>
                <a:sym typeface="+mn-ea"/>
              </a:rPr>
              <a:t>High elasticity </a:t>
            </a:r>
            <a:endParaRPr lang="en-US" altLang="zh-CN">
              <a:solidFill>
                <a:schemeClr val="tx1"/>
              </a:solidFill>
              <a:uFillTx/>
              <a:latin typeface="等线" panose="02010600030101010101" charset="-122"/>
              <a:ea typeface="等线" panose="02010600030101010101" charset="-122"/>
            </a:endParaRPr>
          </a:p>
          <a:p>
            <a:pPr lvl="1"/>
            <a:r>
              <a:rPr lang="en-US" altLang="zh-CN">
                <a:uFillTx/>
                <a:latin typeface="等线" panose="02010600030101010101" charset="-122"/>
                <a:ea typeface="等线" panose="02010600030101010101" charset="-122"/>
                <a:sym typeface="+mn-ea"/>
              </a:rPr>
              <a:t>Fine-grain </a:t>
            </a:r>
            <a:r>
              <a:rPr lang="zh-CN" altLang="en-US">
                <a:uFillTx/>
                <a:latin typeface="等线" panose="02010600030101010101" charset="-122"/>
                <a:ea typeface="等线" panose="02010600030101010101" charset="-122"/>
                <a:sym typeface="+mn-ea"/>
              </a:rPr>
              <a:t>billing</a:t>
            </a:r>
            <a:r>
              <a:rPr lang="en-US" altLang="zh-CN" sz="2400">
                <a:uFillTx/>
                <a:latin typeface="等线" panose="02010600030101010101" charset="-122"/>
                <a:ea typeface="等线" panose="02010600030101010101" charset="-122"/>
                <a:sym typeface="+mn-ea"/>
              </a:rPr>
              <a:t>  </a:t>
            </a:r>
            <a:endParaRPr lang="en-US" altLang="zh-CN"/>
          </a:p>
        </p:txBody>
      </p:sp>
      <p:sp>
        <p:nvSpPr>
          <p:cNvPr id="4" name="内容占位符 3"/>
          <p:cNvSpPr>
            <a:spLocks noGrp="1"/>
          </p:cNvSpPr>
          <p:nvPr>
            <p:ph sz="half" idx="2"/>
          </p:nvPr>
        </p:nvSpPr>
        <p:spPr>
          <a:xfrm>
            <a:off x="421640" y="1317625"/>
            <a:ext cx="5181600" cy="3790950"/>
          </a:xfrm>
        </p:spPr>
        <p:txBody>
          <a:bodyPr/>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rPr>
              <a:t>Data analytics</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a:t>
            </a:r>
            <a:r>
              <a:rPr lang="en-US" altLang="zh-CN">
                <a:latin typeface="等线" panose="02010600030101010101" charset="-122"/>
                <a:ea typeface="等线" panose="02010600030101010101" charset="-122"/>
                <a:sym typeface="+mn-ea"/>
              </a:rPr>
              <a:t>L</a:t>
            </a:r>
            <a:r>
              <a:rPr lang="en-US" altLang="zh-CN">
                <a:latin typeface="等线" panose="02010600030101010101" charset="-122"/>
                <a:ea typeface="等线" panose="02010600030101010101" charset="-122"/>
                <a:sym typeface="+mn-ea"/>
              </a:rPr>
              <a:t>ow resource utilization</a:t>
            </a:r>
            <a:endParaRPr lang="en-US" altLang="zh-CN">
              <a:latin typeface="等线" panose="02010600030101010101" charset="-122"/>
              <a:ea typeface="等线" panose="02010600030101010101" charset="-122"/>
              <a:sym typeface="+mn-ea"/>
            </a:endParaRPr>
          </a:p>
          <a:p>
            <a:pPr lvl="2"/>
            <a:r>
              <a:rPr lang="en-US" altLang="zh-CN">
                <a:solidFill>
                  <a:schemeClr val="tx1"/>
                </a:solidFill>
                <a:uFillTx/>
                <a:latin typeface="等线" panose="02010600030101010101" charset="-122"/>
                <a:ea typeface="等线" panose="02010600030101010101" charset="-122"/>
                <a:sym typeface="+mn-ea"/>
              </a:rPr>
              <a:t> Within a stage</a:t>
            </a:r>
            <a:r>
              <a:rPr lang="zh-CN" altLang="en-US">
                <a:solidFill>
                  <a:schemeClr val="tx1"/>
                </a:solidFill>
                <a:uFillTx/>
                <a:latin typeface="等线" panose="02010600030101010101" charset="-122"/>
                <a:ea typeface="等线" panose="02010600030101010101" charset="-122"/>
                <a:sym typeface="+mn-ea"/>
              </a:rPr>
              <a:t>：</a:t>
            </a:r>
            <a:r>
              <a:rPr lang="en-US" altLang="zh-CN">
                <a:solidFill>
                  <a:schemeClr val="tx1"/>
                </a:solidFill>
                <a:uFillTx/>
                <a:latin typeface="等线" panose="02010600030101010101" charset="-122"/>
                <a:ea typeface="等线" panose="02010600030101010101" charset="-122"/>
                <a:sym typeface="+mn-ea"/>
              </a:rPr>
              <a:t>BSP</a:t>
            </a:r>
            <a:endParaRPr lang="en-US" altLang="zh-CN">
              <a:solidFill>
                <a:schemeClr val="tx1"/>
              </a:solidFill>
              <a:uFillTx/>
              <a:latin typeface="等线" panose="02010600030101010101" charset="-122"/>
              <a:ea typeface="等线" panose="02010600030101010101" charset="-122"/>
              <a:sym typeface="+mn-ea"/>
            </a:endParaRPr>
          </a:p>
          <a:p>
            <a:pPr lvl="2"/>
            <a:r>
              <a:rPr lang="en-US" altLang="zh-CN">
                <a:solidFill>
                  <a:schemeClr val="tx1"/>
                </a:solidFill>
                <a:uFillTx/>
                <a:latin typeface="等线" panose="02010600030101010101" charset="-122"/>
                <a:ea typeface="等线" panose="02010600030101010101" charset="-122"/>
                <a:sym typeface="+mn-ea"/>
              </a:rPr>
              <a:t> Across stages</a:t>
            </a:r>
            <a:r>
              <a:rPr lang="zh-CN" altLang="en-US">
                <a:solidFill>
                  <a:schemeClr val="tx1"/>
                </a:solidFill>
                <a:uFillTx/>
                <a:latin typeface="等线" panose="02010600030101010101" charset="-122"/>
                <a:ea typeface="等线" panose="02010600030101010101" charset="-122"/>
                <a:sym typeface="+mn-ea"/>
              </a:rPr>
              <a:t>：</a:t>
            </a:r>
            <a:r>
              <a:rPr lang="zh-CN" altLang="en-US">
                <a:latin typeface="等线" panose="02010600030101010101" charset="-122"/>
                <a:ea typeface="等线" panose="02010600030101010101" charset="-122"/>
                <a:sym typeface="+mn-ea"/>
              </a:rPr>
              <a:t>TPC-DS query 95：0.8Mb </a:t>
            </a:r>
            <a:r>
              <a:rPr lang="en-US" altLang="zh-CN">
                <a:latin typeface="等线" panose="02010600030101010101" charset="-122"/>
                <a:ea typeface="等线" panose="02010600030101010101" charset="-122"/>
                <a:sym typeface="+mn-ea"/>
              </a:rPr>
              <a:t>~</a:t>
            </a:r>
            <a:r>
              <a:rPr lang="zh-CN" altLang="en-US">
                <a:latin typeface="等线" panose="02010600030101010101" charset="-122"/>
                <a:ea typeface="等线" panose="02010600030101010101" charset="-122"/>
                <a:sym typeface="+mn-ea"/>
              </a:rPr>
              <a:t> 66Gb</a:t>
            </a:r>
            <a:endParaRPr lang="en-US" altLang="zh-CN">
              <a:solidFill>
                <a:schemeClr val="tx1"/>
              </a:solidFill>
              <a:uFillTx/>
              <a:latin typeface="等线" panose="02010600030101010101" charset="-122"/>
              <a:ea typeface="等线" panose="02010600030101010101" charset="-122"/>
              <a:sym typeface="+mn-ea"/>
            </a:endParaRPr>
          </a:p>
        </p:txBody>
      </p:sp>
      <p:grpSp>
        <p:nvGrpSpPr>
          <p:cNvPr id="10" name="组合 9"/>
          <p:cNvGrpSpPr/>
          <p:nvPr/>
        </p:nvGrpSpPr>
        <p:grpSpPr>
          <a:xfrm>
            <a:off x="5544820" y="1998345"/>
            <a:ext cx="885190" cy="855345"/>
            <a:chOff x="6794" y="3500"/>
            <a:chExt cx="1714" cy="1714"/>
          </a:xfrm>
          <a:solidFill>
            <a:srgbClr val="7030A0"/>
          </a:solidFill>
        </p:grpSpPr>
        <p:sp>
          <p:nvSpPr>
            <p:cNvPr id="8" name="矩形 7"/>
            <p:cNvSpPr/>
            <p:nvPr/>
          </p:nvSpPr>
          <p:spPr>
            <a:xfrm>
              <a:off x="6794" y="4149"/>
              <a:ext cx="1715" cy="416"/>
            </a:xfrm>
            <a:prstGeom prst="rect">
              <a:avLst/>
            </a:prstGeom>
            <a:grp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矩形 8"/>
            <p:cNvSpPr/>
            <p:nvPr/>
          </p:nvSpPr>
          <p:spPr>
            <a:xfrm rot="5400000">
              <a:off x="6793" y="4149"/>
              <a:ext cx="1715" cy="416"/>
            </a:xfrm>
            <a:prstGeom prst="rect">
              <a:avLst/>
            </a:prstGeom>
            <a:grp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sp>
        <p:nvSpPr>
          <p:cNvPr id="11" name="下箭头 10"/>
          <p:cNvSpPr/>
          <p:nvPr/>
        </p:nvSpPr>
        <p:spPr>
          <a:xfrm>
            <a:off x="5819140" y="3235325"/>
            <a:ext cx="335915" cy="1638300"/>
          </a:xfrm>
          <a:prstGeom prst="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3631565" y="5108575"/>
            <a:ext cx="4928870" cy="460375"/>
          </a:xfrm>
          <a:prstGeom prst="rect">
            <a:avLst/>
          </a:prstGeom>
          <a:noFill/>
        </p:spPr>
        <p:txBody>
          <a:bodyPr wrap="square" rtlCol="0">
            <a:spAutoFit/>
          </a:bodyPr>
          <a:p>
            <a:r>
              <a:rPr lang="en-US" altLang="zh-CN" sz="2400"/>
              <a:t>High resource utilization &amp; Low cost</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4" grpId="0" uiExpand="1" build="p"/>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Challenges</a:t>
            </a:r>
            <a:endParaRPr lang="zh-CN" altLang="en-US"/>
          </a:p>
        </p:txBody>
      </p:sp>
      <p:sp>
        <p:nvSpPr>
          <p:cNvPr id="3" name="内容占位符 2"/>
          <p:cNvSpPr>
            <a:spLocks noGrp="1"/>
          </p:cNvSpPr>
          <p:nvPr>
            <p:ph sz="half" idx="1"/>
          </p:nvPr>
        </p:nvSpPr>
        <p:spPr>
          <a:xfrm>
            <a:off x="838200" y="1318260"/>
            <a:ext cx="10050145" cy="4859020"/>
          </a:xfrm>
        </p:spPr>
        <p:txBody>
          <a:bodyPr/>
          <a:p>
            <a:pPr lvl="0">
              <a:buFont typeface="Wingdings" panose="05000000000000000000" charset="0"/>
              <a:buChar char="Ø"/>
            </a:pPr>
            <a:r>
              <a:rPr lang="en-US" altLang="zh-CN">
                <a:solidFill>
                  <a:schemeClr val="tx1"/>
                </a:solidFill>
                <a:uFillTx/>
                <a:latin typeface="等线" panose="02010600030101010101" charset="-122"/>
              </a:rPr>
              <a:t> </a:t>
            </a:r>
            <a:r>
              <a:rPr lang="en-US" altLang="zh-CN" sz="2400">
                <a:solidFill>
                  <a:schemeClr val="tx1"/>
                </a:solidFill>
                <a:uFillTx/>
                <a:latin typeface="等线" panose="02010600030101010101" charset="-122"/>
                <a:sym typeface="+mn-ea"/>
              </a:rPr>
              <a:t> </a:t>
            </a:r>
            <a:r>
              <a:rPr lang="en-US" altLang="zh-CN" sz="2400" b="1">
                <a:solidFill>
                  <a:schemeClr val="tx1"/>
                </a:solidFill>
                <a:uFillTx/>
                <a:latin typeface="等线" panose="02010600030101010101" charset="-122"/>
                <a:sym typeface="+mn-ea"/>
              </a:rPr>
              <a:t>Serverless function communication</a:t>
            </a:r>
            <a:endParaRPr lang="en-US" altLang="zh-CN" sz="2400" b="1">
              <a:solidFill>
                <a:schemeClr val="tx1"/>
              </a:solidFill>
              <a:uFillTx/>
              <a:latin typeface="等线" panose="02010600030101010101" charset="-122"/>
              <a:sym typeface="+mn-ea"/>
            </a:endParaRPr>
          </a:p>
          <a:p>
            <a:pPr lvl="1">
              <a:buFont typeface="Wingdings" panose="05000000000000000000" charset="0"/>
              <a:buChar char="n"/>
            </a:pPr>
            <a:r>
              <a:rPr lang="en-US" altLang="zh-CN" sz="2200">
                <a:solidFill>
                  <a:schemeClr val="tx1"/>
                </a:solidFill>
                <a:uFillTx/>
                <a:latin typeface="等线" panose="02010600030101010101" charset="-122"/>
              </a:rPr>
              <a:t> Local storage</a:t>
            </a:r>
            <a:endParaRPr lang="en-US" altLang="zh-CN" sz="2200">
              <a:solidFill>
                <a:schemeClr val="tx1"/>
              </a:solidFill>
              <a:uFillTx/>
              <a:latin typeface="等线" panose="02010600030101010101" charset="-122"/>
            </a:endParaRPr>
          </a:p>
          <a:p>
            <a:pPr lvl="2">
              <a:buFont typeface="Wingdings" panose="05000000000000000000" charset="0"/>
              <a:buChar char="l"/>
            </a:pPr>
            <a:r>
              <a:rPr lang="en-US" altLang="zh-CN" sz="2175">
                <a:solidFill>
                  <a:schemeClr val="tx1"/>
                </a:solidFill>
                <a:uFillTx/>
                <a:latin typeface="等线" panose="02010600030101010101" charset="-122"/>
                <a:sym typeface="+mn-ea"/>
              </a:rPr>
              <a:t> </a:t>
            </a:r>
            <a:r>
              <a:rPr lang="zh-CN" altLang="en-US">
                <a:solidFill>
                  <a:schemeClr val="tx1"/>
                </a:solidFill>
                <a:uFillTx/>
                <a:latin typeface="等线" panose="02010600030101010101" charset="-122"/>
                <a:sym typeface="+mn-ea"/>
              </a:rPr>
              <a:t>no long-running application</a:t>
            </a:r>
            <a:r>
              <a:rPr lang="en-US" altLang="zh-CN">
                <a:solidFill>
                  <a:schemeClr val="tx1"/>
                </a:solidFill>
                <a:uFillTx/>
                <a:latin typeface="等线" panose="02010600030101010101" charset="-122"/>
                <a:sym typeface="+mn-ea"/>
              </a:rPr>
              <a:t> </a:t>
            </a:r>
            <a:r>
              <a:rPr lang="zh-CN" altLang="en-US">
                <a:solidFill>
                  <a:schemeClr val="tx1"/>
                </a:solidFill>
                <a:uFillTx/>
                <a:latin typeface="等线" panose="02010600030101010101" charset="-122"/>
                <a:sym typeface="+mn-ea"/>
              </a:rPr>
              <a:t>framework</a:t>
            </a:r>
            <a:endParaRPr lang="zh-CN" altLang="en-US">
              <a:solidFill>
                <a:schemeClr val="tx1"/>
              </a:solidFill>
              <a:uFillTx/>
              <a:latin typeface="等线" panose="02010600030101010101" charset="-122"/>
              <a:sym typeface="+mn-ea"/>
            </a:endParaRPr>
          </a:p>
          <a:p>
            <a:pPr marL="914400" lvl="2" indent="0">
              <a:buFont typeface="Wingdings" panose="05000000000000000000" charset="0"/>
              <a:buNone/>
            </a:pPr>
            <a:r>
              <a:rPr lang="en-US" altLang="zh-CN">
                <a:solidFill>
                  <a:schemeClr val="tx1"/>
                </a:solidFill>
                <a:uFillTx/>
                <a:latin typeface="等线" panose="02010600030101010101" charset="-122"/>
                <a:sym typeface="+mn-ea"/>
              </a:rPr>
              <a:t>   </a:t>
            </a:r>
            <a:r>
              <a:rPr lang="zh-CN" altLang="en-US">
                <a:solidFill>
                  <a:schemeClr val="tx1"/>
                </a:solidFill>
                <a:uFillTx/>
                <a:latin typeface="等线" panose="02010600030101010101" charset="-122"/>
                <a:sym typeface="+mn-ea"/>
              </a:rPr>
              <a:t> agent to manage</a:t>
            </a:r>
            <a:r>
              <a:rPr lang="en-US" altLang="zh-CN">
                <a:solidFill>
                  <a:schemeClr val="tx1"/>
                </a:solidFill>
                <a:uFillTx/>
                <a:latin typeface="等线" panose="02010600030101010101" charset="-122"/>
                <a:sym typeface="+mn-ea"/>
              </a:rPr>
              <a:t> </a:t>
            </a:r>
            <a:r>
              <a:rPr lang="zh-CN" altLang="en-US">
                <a:solidFill>
                  <a:schemeClr val="tx1"/>
                </a:solidFill>
                <a:uFillTx/>
                <a:latin typeface="等线" panose="02010600030101010101" charset="-122"/>
                <a:sym typeface="+mn-ea"/>
              </a:rPr>
              <a:t>local</a:t>
            </a:r>
            <a:r>
              <a:rPr lang="en-US" altLang="zh-CN">
                <a:solidFill>
                  <a:schemeClr val="tx1"/>
                </a:solidFill>
                <a:uFillTx/>
                <a:latin typeface="等线" panose="02010600030101010101" charset="-122"/>
                <a:sym typeface="+mn-ea"/>
              </a:rPr>
              <a:t> </a:t>
            </a:r>
            <a:r>
              <a:rPr lang="zh-CN" altLang="en-US">
                <a:solidFill>
                  <a:schemeClr val="tx1"/>
                </a:solidFill>
                <a:uFillTx/>
                <a:latin typeface="等线" panose="02010600030101010101" charset="-122"/>
                <a:sym typeface="+mn-ea"/>
              </a:rPr>
              <a:t>storage</a:t>
            </a:r>
            <a:endParaRPr lang="zh-CN" altLang="en-US">
              <a:solidFill>
                <a:schemeClr val="tx1"/>
              </a:solidFill>
              <a:uFillTx/>
              <a:latin typeface="等线" panose="02010600030101010101" charset="-122"/>
              <a:sym typeface="+mn-ea"/>
            </a:endParaRPr>
          </a:p>
          <a:p>
            <a:pPr lvl="2">
              <a:buFont typeface="Wingdings" panose="05000000000000000000" charset="0"/>
              <a:buChar char="l"/>
            </a:pPr>
            <a:r>
              <a:rPr lang="zh-CN" altLang="en-US">
                <a:solidFill>
                  <a:schemeClr val="tx1"/>
                </a:solidFill>
                <a:uFillTx/>
                <a:latin typeface="等线" panose="02010600030101010101" charset="-122"/>
                <a:sym typeface="+mn-ea"/>
              </a:rPr>
              <a:t> </a:t>
            </a:r>
            <a:r>
              <a:rPr lang="en-US" altLang="zh-CN">
                <a:solidFill>
                  <a:schemeClr val="tx1"/>
                </a:solidFill>
                <a:uFillTx/>
                <a:latin typeface="等线" panose="02010600030101010101" charset="-122"/>
                <a:sym typeface="+mn-ea"/>
              </a:rPr>
              <a:t>limited local storage</a:t>
            </a:r>
            <a:endParaRPr lang="en-US" altLang="zh-CN">
              <a:solidFill>
                <a:schemeClr val="tx1"/>
              </a:solidFill>
              <a:uFillTx/>
              <a:latin typeface="等线" panose="02010600030101010101" charset="-122"/>
              <a:sym typeface="+mn-ea"/>
            </a:endParaRPr>
          </a:p>
          <a:p>
            <a:pPr lvl="2">
              <a:buFont typeface="Wingdings" panose="05000000000000000000" charset="0"/>
              <a:buChar char="l"/>
            </a:pPr>
            <a:endParaRPr lang="zh-CN" altLang="en-US" sz="2175">
              <a:solidFill>
                <a:schemeClr val="tx1"/>
              </a:solidFill>
              <a:uFillTx/>
              <a:latin typeface="等线" panose="02010600030101010101" charset="-122"/>
              <a:sym typeface="+mn-ea"/>
            </a:endParaRPr>
          </a:p>
          <a:p>
            <a:pPr lvl="1">
              <a:buFont typeface="Wingdings" panose="05000000000000000000" charset="0"/>
              <a:buChar char="n"/>
            </a:pPr>
            <a:r>
              <a:rPr lang="en-US" altLang="zh-CN" sz="2395">
                <a:solidFill>
                  <a:schemeClr val="tx1"/>
                </a:solidFill>
                <a:uFillTx/>
                <a:latin typeface="等线" panose="02010600030101010101" charset="-122"/>
                <a:sym typeface="+mn-ea"/>
              </a:rPr>
              <a:t> Direct communication</a:t>
            </a:r>
            <a:endParaRPr lang="en-US" altLang="zh-CN" sz="2395">
              <a:solidFill>
                <a:schemeClr val="tx1"/>
              </a:solidFill>
              <a:uFillTx/>
              <a:latin typeface="等线" panose="02010600030101010101" charset="-122"/>
              <a:sym typeface="+mn-ea"/>
            </a:endParaRPr>
          </a:p>
          <a:p>
            <a:pPr lvl="2">
              <a:buFont typeface="Wingdings" panose="05000000000000000000" charset="0"/>
              <a:buChar char="l"/>
            </a:pPr>
            <a:r>
              <a:rPr lang="zh-CN" altLang="en-US" sz="2175">
                <a:solidFill>
                  <a:schemeClr val="tx1"/>
                </a:solidFill>
                <a:uFillTx/>
                <a:latin typeface="等线" panose="02010600030101010101" charset="-122"/>
                <a:sym typeface="+mn-ea"/>
              </a:rPr>
              <a:t> </a:t>
            </a:r>
            <a:r>
              <a:rPr lang="zh-CN" altLang="en-US">
                <a:solidFill>
                  <a:schemeClr val="tx1"/>
                </a:solidFill>
                <a:uFillTx/>
                <a:latin typeface="等线" panose="02010600030101010101" charset="-122"/>
                <a:sym typeface="+mn-ea"/>
              </a:rPr>
              <a:t>no control over task scheduling or placement</a:t>
            </a:r>
            <a:endParaRPr lang="zh-CN" altLang="en-US">
              <a:solidFill>
                <a:schemeClr val="tx1"/>
              </a:solidFill>
              <a:uFillTx/>
              <a:latin typeface="等线" panose="02010600030101010101" charset="-122"/>
              <a:sym typeface="+mn-ea"/>
            </a:endParaRPr>
          </a:p>
          <a:p>
            <a:pPr lvl="2">
              <a:buFont typeface="Wingdings" panose="05000000000000000000" charset="0"/>
              <a:buChar char="l"/>
            </a:pPr>
            <a:r>
              <a:rPr lang="en-US" altLang="zh-CN">
                <a:solidFill>
                  <a:schemeClr val="tx1"/>
                </a:solidFill>
                <a:uFillTx/>
                <a:latin typeface="等线" panose="02010600030101010101" charset="-122"/>
                <a:sym typeface="+mn-ea"/>
              </a:rPr>
              <a:t> execute time limitation</a:t>
            </a:r>
            <a:endParaRPr lang="zh-CN" altLang="en-US">
              <a:solidFill>
                <a:schemeClr val="tx1"/>
              </a:solidFill>
              <a:uFillTx/>
              <a:latin typeface="等线" panose="02010600030101010101" charset="-122"/>
              <a:sym typeface="+mn-ea"/>
            </a:endParaRPr>
          </a:p>
          <a:p>
            <a:endParaRPr lang="zh-CN" altLang="en-US">
              <a:solidFill>
                <a:schemeClr val="tx1"/>
              </a:solidFill>
              <a:uFillTx/>
              <a:latin typeface="等线" panose="02010600030101010101" charset="-122"/>
            </a:endParaRPr>
          </a:p>
        </p:txBody>
      </p:sp>
      <p:sp>
        <p:nvSpPr>
          <p:cNvPr id="6" name="右大括号 5"/>
          <p:cNvSpPr/>
          <p:nvPr/>
        </p:nvSpPr>
        <p:spPr>
          <a:xfrm>
            <a:off x="7081520" y="2120900"/>
            <a:ext cx="546735" cy="3114675"/>
          </a:xfrm>
          <a:prstGeom prst="rightBrace">
            <a:avLst/>
          </a:prstGeom>
          <a:ln w="28575" cmpd="sng">
            <a:solidFill>
              <a:srgbClr val="7030A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p>
            <a:endParaRPr lang="zh-CN" altLang="en-US"/>
          </a:p>
        </p:txBody>
      </p:sp>
      <p:sp>
        <p:nvSpPr>
          <p:cNvPr id="10" name="右箭头 9"/>
          <p:cNvSpPr/>
          <p:nvPr/>
        </p:nvSpPr>
        <p:spPr>
          <a:xfrm>
            <a:off x="7353300" y="3510915"/>
            <a:ext cx="659130" cy="334645"/>
          </a:xfrm>
          <a:prstGeom prst="right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 name="文本框 10"/>
          <p:cNvSpPr txBox="1"/>
          <p:nvPr/>
        </p:nvSpPr>
        <p:spPr>
          <a:xfrm>
            <a:off x="8012430" y="3075305"/>
            <a:ext cx="3994785" cy="2586990"/>
          </a:xfrm>
          <a:prstGeom prst="rect">
            <a:avLst/>
          </a:prstGeom>
          <a:noFill/>
        </p:spPr>
        <p:txBody>
          <a:bodyPr wrap="square" rtlCol="0">
            <a:spAutoFit/>
          </a:bodyPr>
          <a:p>
            <a:pPr marL="342900" indent="-342900">
              <a:lnSpc>
                <a:spcPct val="110000"/>
              </a:lnSpc>
              <a:buClr>
                <a:srgbClr val="8FAADC"/>
              </a:buClr>
              <a:buFont typeface="Wingdings" panose="05000000000000000000" charset="0"/>
              <a:buChar char="Ø"/>
            </a:pPr>
            <a:r>
              <a:rPr lang="en-US" altLang="zh-CN" sz="2200">
                <a:sym typeface="+mn-ea"/>
              </a:rPr>
              <a:t>Remote slow storage</a:t>
            </a:r>
            <a:endParaRPr lang="en-US" altLang="zh-CN" sz="2200">
              <a:sym typeface="+mn-ea"/>
            </a:endParaRPr>
          </a:p>
          <a:p>
            <a:pPr marL="800100" lvl="1" indent="-342900">
              <a:lnSpc>
                <a:spcPct val="110000"/>
              </a:lnSpc>
              <a:buClr>
                <a:srgbClr val="8FAADC"/>
              </a:buClr>
              <a:buFont typeface="Wingdings" panose="05000000000000000000" charset="0"/>
              <a:buChar char="n"/>
            </a:pPr>
            <a:r>
              <a:rPr lang="en-US" altLang="zh-CN" sz="2000"/>
              <a:t> S3(object storage)</a:t>
            </a:r>
            <a:endParaRPr lang="en-US" altLang="zh-CN" sz="2000"/>
          </a:p>
          <a:p>
            <a:pPr marL="800100" lvl="1" indent="-342900">
              <a:buClr>
                <a:srgbClr val="8FAADC"/>
              </a:buClr>
              <a:buFont typeface="Wingdings" panose="05000000000000000000" charset="0"/>
              <a:buChar char="n"/>
            </a:pPr>
            <a:r>
              <a:rPr lang="en-US" altLang="zh-CN" sz="2000"/>
              <a:t> DynamoDB(KV database)</a:t>
            </a:r>
            <a:endParaRPr lang="en-US" altLang="zh-CN" sz="2000"/>
          </a:p>
          <a:p>
            <a:pPr marL="1257300" lvl="2" indent="-342900">
              <a:buClr>
                <a:srgbClr val="8FAADC"/>
              </a:buClr>
              <a:buFont typeface="Wingdings" panose="05000000000000000000" charset="0"/>
              <a:buChar char="n"/>
            </a:pPr>
            <a:endParaRPr lang="en-US" altLang="zh-CN" sz="1600">
              <a:solidFill>
                <a:schemeClr val="tx1"/>
              </a:solidFill>
            </a:endParaRPr>
          </a:p>
          <a:p>
            <a:pPr marL="1257300" lvl="2" indent="-342900">
              <a:buClr>
                <a:srgbClr val="8FAADC"/>
              </a:buClr>
              <a:buFont typeface="Wingdings" panose="05000000000000000000" charset="0"/>
              <a:buChar char="n"/>
            </a:pPr>
            <a:endParaRPr lang="en-US" altLang="zh-CN" sz="1600">
              <a:solidFill>
                <a:schemeClr val="tx1"/>
              </a:solidFill>
            </a:endParaRPr>
          </a:p>
          <a:p>
            <a:pPr marL="1257300" lvl="2" indent="-342900">
              <a:buClr>
                <a:srgbClr val="8FAADC"/>
              </a:buClr>
              <a:buFont typeface="Wingdings" panose="05000000000000000000" charset="0"/>
              <a:buChar char="n"/>
            </a:pPr>
            <a:endParaRPr lang="en-US" altLang="zh-CN" sz="1600">
              <a:solidFill>
                <a:schemeClr val="tx1"/>
              </a:solidFill>
            </a:endParaRPr>
          </a:p>
          <a:p>
            <a:pPr marL="1257300" lvl="2" indent="-342900">
              <a:buClr>
                <a:srgbClr val="8FAADC"/>
              </a:buClr>
              <a:buFont typeface="Wingdings" panose="05000000000000000000" charset="0"/>
              <a:buChar char="n"/>
            </a:pPr>
            <a:endParaRPr lang="en-US" altLang="zh-CN" sz="1600">
              <a:solidFill>
                <a:schemeClr val="tx1"/>
              </a:solidFill>
            </a:endParaRPr>
          </a:p>
          <a:p>
            <a:pPr marL="1257300" lvl="2" indent="-342900">
              <a:buClr>
                <a:srgbClr val="8FAADC"/>
              </a:buClr>
              <a:buFont typeface="Wingdings" panose="05000000000000000000" charset="0"/>
              <a:buChar char="n"/>
            </a:pPr>
            <a:endParaRPr lang="en-US" altLang="zh-CN" sz="1600">
              <a:solidFill>
                <a:schemeClr val="tx1"/>
              </a:solidFill>
            </a:endParaRPr>
          </a:p>
          <a:p>
            <a:pPr marL="1257300" lvl="2" indent="-342900">
              <a:buClr>
                <a:srgbClr val="8FAADC"/>
              </a:buClr>
              <a:buFont typeface="Wingdings" panose="05000000000000000000" charset="0"/>
              <a:buChar char="n"/>
            </a:pPr>
            <a:endParaRPr lang="en-US" altLang="zh-CN" sz="1600">
              <a:solidFill>
                <a:schemeClr val="tx1"/>
              </a:solidFill>
            </a:endParaRPr>
          </a:p>
        </p:txBody>
      </p:sp>
      <p:sp>
        <p:nvSpPr>
          <p:cNvPr id="4" name="文本框 3"/>
          <p:cNvSpPr txBox="1"/>
          <p:nvPr/>
        </p:nvSpPr>
        <p:spPr>
          <a:xfrm>
            <a:off x="2484120" y="3510915"/>
            <a:ext cx="3745230" cy="368300"/>
          </a:xfrm>
          <a:prstGeom prst="rect">
            <a:avLst/>
          </a:prstGeom>
          <a:noFill/>
        </p:spPr>
        <p:txBody>
          <a:bodyPr wrap="none" rtlCol="0" anchor="t">
            <a:spAutoFit/>
          </a:bodyPr>
          <a:p>
            <a:r>
              <a:rPr lang="en-US" altLang="zh-CN">
                <a:latin typeface="等线" panose="02010600030101010101" charset="-122"/>
                <a:ea typeface="等线" panose="02010600030101010101" charset="-122"/>
                <a:cs typeface="等线" panose="02010600030101010101" charset="-122"/>
                <a:sym typeface="+mn-ea"/>
              </a:rPr>
              <a:t>AWS lambdas 3GB RAM 512MB disk</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Challenges</a:t>
            </a:r>
            <a:endParaRPr lang="zh-CN" altLang="en-US"/>
          </a:p>
        </p:txBody>
      </p:sp>
      <p:sp>
        <p:nvSpPr>
          <p:cNvPr id="3" name="内容占位符 2"/>
          <p:cNvSpPr>
            <a:spLocks noGrp="1"/>
          </p:cNvSpPr>
          <p:nvPr>
            <p:ph sz="half" idx="1"/>
          </p:nvPr>
        </p:nvSpPr>
        <p:spPr/>
        <p:txBody>
          <a:bodyPr/>
          <a:p>
            <a:pPr>
              <a:lnSpc>
                <a:spcPct val="140000"/>
              </a:lnSpc>
            </a:pPr>
            <a:r>
              <a:rPr lang="en-US" altLang="zh-CN" sz="2400">
                <a:solidFill>
                  <a:schemeClr val="tx1"/>
                </a:solidFill>
                <a:uFillTx/>
                <a:latin typeface="等线" panose="02010600030101010101" charset="-122"/>
                <a:sym typeface="+mn-ea"/>
              </a:rPr>
              <a:t> </a:t>
            </a:r>
            <a:r>
              <a:rPr lang="en-US" altLang="zh-CN" sz="2400" b="1">
                <a:solidFill>
                  <a:schemeClr val="tx1"/>
                </a:solidFill>
                <a:uFillTx/>
                <a:latin typeface="等线" panose="02010600030101010101" charset="-122"/>
                <a:sym typeface="+mn-ea"/>
              </a:rPr>
              <a:t>Data analytics characteristics</a:t>
            </a:r>
            <a:endParaRPr lang="en-US" altLang="zh-CN" sz="2395">
              <a:solidFill>
                <a:schemeClr val="tx1"/>
              </a:solidFill>
              <a:uFillTx/>
              <a:latin typeface="等线" panose="02010600030101010101" charset="-122"/>
              <a:sym typeface="+mn-ea"/>
            </a:endParaRPr>
          </a:p>
          <a:p>
            <a:pPr lvl="1">
              <a:lnSpc>
                <a:spcPct val="140000"/>
              </a:lnSpc>
            </a:pPr>
            <a:r>
              <a:rPr lang="en-US" altLang="zh-CN">
                <a:solidFill>
                  <a:schemeClr val="tx1"/>
                </a:solidFill>
                <a:uFillTx/>
                <a:latin typeface="等线" panose="02010600030101010101" charset="-122"/>
                <a:sym typeface="+mn-ea"/>
              </a:rPr>
              <a:t>L</a:t>
            </a:r>
            <a:r>
              <a:rPr lang="en-US" altLang="zh-CN">
                <a:solidFill>
                  <a:schemeClr val="tx1"/>
                </a:solidFill>
                <a:uFillTx/>
                <a:latin typeface="等线" panose="02010600030101010101" charset="-122"/>
                <a:sym typeface="+mn-ea"/>
              </a:rPr>
              <a:t>arge scale shuffle</a:t>
            </a:r>
            <a:endParaRPr lang="en-US" altLang="zh-CN">
              <a:solidFill>
                <a:schemeClr val="tx1"/>
              </a:solidFill>
              <a:uFillTx/>
              <a:latin typeface="等线" panose="02010600030101010101" charset="-122"/>
              <a:sym typeface="+mn-ea"/>
            </a:endParaRPr>
          </a:p>
        </p:txBody>
      </p:sp>
      <p:sp>
        <p:nvSpPr>
          <p:cNvPr id="8" name="内容占位符 2"/>
          <p:cNvSpPr>
            <a:spLocks noGrp="1"/>
          </p:cNvSpPr>
          <p:nvPr/>
        </p:nvSpPr>
        <p:spPr>
          <a:xfrm>
            <a:off x="6172200" y="1318260"/>
            <a:ext cx="6020435" cy="48590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r>
              <a:rPr lang="en-US" altLang="zh-CN" sz="2400">
                <a:solidFill>
                  <a:schemeClr val="tx1"/>
                </a:solidFill>
                <a:uFillTx/>
                <a:latin typeface="等线" panose="02010600030101010101" charset="-122"/>
                <a:sym typeface="+mn-ea"/>
              </a:rPr>
              <a:t> </a:t>
            </a:r>
            <a:r>
              <a:rPr lang="en-US" altLang="zh-CN" b="1">
                <a:uFillTx/>
                <a:latin typeface="等线" panose="02010600030101010101" charset="-122"/>
                <a:sym typeface="+mn-ea"/>
              </a:rPr>
              <a:t>Serverless function communication</a:t>
            </a:r>
            <a:endParaRPr lang="en-US" altLang="zh-CN" sz="2395">
              <a:solidFill>
                <a:schemeClr val="tx1"/>
              </a:solidFill>
              <a:uFillTx/>
              <a:latin typeface="等线" panose="02010600030101010101" charset="-122"/>
              <a:sym typeface="+mn-ea"/>
            </a:endParaRPr>
          </a:p>
          <a:p>
            <a:pPr lvl="1">
              <a:lnSpc>
                <a:spcPct val="140000"/>
              </a:lnSpc>
            </a:pPr>
            <a:r>
              <a:rPr lang="en-US" altLang="zh-CN" sz="2395">
                <a:solidFill>
                  <a:schemeClr val="tx1"/>
                </a:solidFill>
                <a:uFillTx/>
                <a:latin typeface="等线" panose="02010600030101010101" charset="-122"/>
                <a:sym typeface="+mn-ea"/>
              </a:rPr>
              <a:t> </a:t>
            </a:r>
            <a:r>
              <a:rPr lang="en-US" altLang="zh-CN">
                <a:latin typeface="等线" panose="02010600030101010101" charset="-122"/>
                <a:ea typeface="等线" panose="02010600030101010101" charset="-122"/>
                <a:sym typeface="+mn-ea"/>
              </a:rPr>
              <a:t>Remote slow storage</a:t>
            </a:r>
            <a:endParaRPr lang="en-US" altLang="zh-CN">
              <a:solidFill>
                <a:schemeClr val="tx1"/>
              </a:solidFill>
              <a:uFillTx/>
              <a:latin typeface="等线" panose="02010600030101010101" charset="-122"/>
              <a:ea typeface="等线" panose="02010600030101010101" charset="-122"/>
              <a:sym typeface="+mn-ea"/>
            </a:endParaRPr>
          </a:p>
        </p:txBody>
      </p:sp>
      <p:grpSp>
        <p:nvGrpSpPr>
          <p:cNvPr id="10" name="组合 9"/>
          <p:cNvGrpSpPr/>
          <p:nvPr/>
        </p:nvGrpSpPr>
        <p:grpSpPr>
          <a:xfrm>
            <a:off x="5187315" y="2018665"/>
            <a:ext cx="885190" cy="855345"/>
            <a:chOff x="6794" y="3500"/>
            <a:chExt cx="1714" cy="1714"/>
          </a:xfrm>
          <a:solidFill>
            <a:srgbClr val="7030A0"/>
          </a:solidFill>
        </p:grpSpPr>
        <p:sp>
          <p:nvSpPr>
            <p:cNvPr id="11" name="矩形 10"/>
            <p:cNvSpPr/>
            <p:nvPr/>
          </p:nvSpPr>
          <p:spPr>
            <a:xfrm>
              <a:off x="6794" y="4149"/>
              <a:ext cx="1715" cy="416"/>
            </a:xfrm>
            <a:prstGeom prst="rect">
              <a:avLst/>
            </a:prstGeom>
            <a:grp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矩形 11"/>
            <p:cNvSpPr/>
            <p:nvPr/>
          </p:nvSpPr>
          <p:spPr>
            <a:xfrm rot="5400000">
              <a:off x="6793" y="4149"/>
              <a:ext cx="1715" cy="416"/>
            </a:xfrm>
            <a:prstGeom prst="rect">
              <a:avLst/>
            </a:prstGeom>
            <a:grp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sp>
        <p:nvSpPr>
          <p:cNvPr id="13" name="下箭头 12"/>
          <p:cNvSpPr/>
          <p:nvPr/>
        </p:nvSpPr>
        <p:spPr>
          <a:xfrm>
            <a:off x="5461635" y="3285490"/>
            <a:ext cx="335915" cy="1638300"/>
          </a:xfrm>
          <a:prstGeom prst="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文本框 13"/>
          <p:cNvSpPr txBox="1"/>
          <p:nvPr/>
        </p:nvSpPr>
        <p:spPr>
          <a:xfrm>
            <a:off x="4674235" y="5016500"/>
            <a:ext cx="1912620" cy="460375"/>
          </a:xfrm>
          <a:prstGeom prst="rect">
            <a:avLst/>
          </a:prstGeom>
          <a:noFill/>
        </p:spPr>
        <p:txBody>
          <a:bodyPr wrap="square" rtlCol="0">
            <a:spAutoFit/>
          </a:bodyPr>
          <a:p>
            <a:r>
              <a:rPr lang="en-US" altLang="zh-CN" sz="2400"/>
              <a:t>High latency</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Existing Design</a:t>
            </a:r>
            <a:endParaRPr lang="zh-CN" altLang="en-US" baseline="30000"/>
          </a:p>
        </p:txBody>
      </p:sp>
      <p:sp>
        <p:nvSpPr>
          <p:cNvPr id="3" name="内容占位符 2"/>
          <p:cNvSpPr>
            <a:spLocks noGrp="1"/>
          </p:cNvSpPr>
          <p:nvPr>
            <p:ph idx="1"/>
          </p:nvPr>
        </p:nvSpPr>
        <p:spPr>
          <a:xfrm>
            <a:off x="838200" y="1382767"/>
            <a:ext cx="10515600" cy="4796737"/>
          </a:xfrm>
        </p:spPr>
        <p:txBody>
          <a:bodyPr>
            <a:normAutofit lnSpcReduction="10000"/>
          </a:bodyPr>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ea typeface="等线" panose="02010600030101010101" charset="-122"/>
                <a:cs typeface="等线" panose="02010600030101010101" charset="-122"/>
              </a:rPr>
              <a:t>Internal storage</a:t>
            </a:r>
            <a:r>
              <a:rPr lang="en-US" altLang="zh-CN" b="1">
                <a:solidFill>
                  <a:schemeClr val="bg2">
                    <a:lumMod val="75000"/>
                  </a:schemeClr>
                </a:solidFill>
                <a:uFillTx/>
                <a:latin typeface="等线" panose="02010600030101010101" charset="-122"/>
                <a:ea typeface="等线" panose="02010600030101010101" charset="-122"/>
                <a:cs typeface="等线" panose="02010600030101010101" charset="-122"/>
              </a:rPr>
              <a:t>( + remote storage )</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Cloudburst</a:t>
            </a:r>
            <a:r>
              <a:rPr lang="en-US" baseline="30000">
                <a:solidFill>
                  <a:schemeClr val="tx1"/>
                </a:solidFill>
                <a:uFillTx/>
                <a:latin typeface="等线" panose="02010600030101010101" charset="-122"/>
                <a:ea typeface="等线" panose="02010600030101010101" charset="-122"/>
                <a:cs typeface="等线" panose="02010600030101010101" charset="-122"/>
              </a:rPr>
              <a:t>[1]</a:t>
            </a:r>
            <a:endParaRPr lang="en-US">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Sonic</a:t>
            </a:r>
            <a:r>
              <a:rPr lang="en-US" baseline="30000">
                <a:solidFill>
                  <a:schemeClr val="tx1"/>
                </a:solidFill>
                <a:uFillTx/>
                <a:latin typeface="等线" panose="02010600030101010101" charset="-122"/>
                <a:ea typeface="等线" panose="02010600030101010101" charset="-122"/>
                <a:cs typeface="等线" panose="02010600030101010101" charset="-122"/>
              </a:rPr>
              <a:t>[2]</a:t>
            </a:r>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rPr>
              <a:t>External storage</a:t>
            </a:r>
            <a:r>
              <a:rPr lang="en-US" altLang="zh-CN" b="1">
                <a:solidFill>
                  <a:schemeClr val="bg2">
                    <a:lumMod val="75000"/>
                  </a:schemeClr>
                </a:solidFill>
                <a:uFillTx/>
                <a:latin typeface="等线" panose="02010600030101010101" charset="-122"/>
                <a:ea typeface="等线" panose="02010600030101010101" charset="-122"/>
                <a:cs typeface="等线" panose="02010600030101010101" charset="-122"/>
                <a:sym typeface="+mn-ea"/>
              </a:rPr>
              <a:t>( + remote storage )</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Locus</a:t>
            </a:r>
            <a:r>
              <a:rPr lang="en-US" altLang="zh-CN" baseline="30000">
                <a:solidFill>
                  <a:schemeClr val="tx1"/>
                </a:solidFill>
                <a:uFillTx/>
                <a:latin typeface="等线" panose="02010600030101010101" charset="-122"/>
              </a:rPr>
              <a:t>[3]</a:t>
            </a:r>
            <a:endParaRPr lang="en-US" altLang="zh-CN">
              <a:solidFill>
                <a:schemeClr val="tx1"/>
              </a:solidFill>
              <a:uFillTx/>
              <a:latin typeface="等线" panose="02010600030101010101" charset="-122"/>
            </a:endParaRPr>
          </a:p>
          <a:p>
            <a:pPr marL="0" indent="0">
              <a:buNone/>
            </a:pPr>
            <a:endParaRPr lang="zh-CN" altLang="en-US">
              <a:solidFill>
                <a:schemeClr val="tx1"/>
              </a:solidFill>
              <a:uFillTx/>
              <a:latin typeface="等线" panose="02010600030101010101" charset="-122"/>
            </a:endParaRPr>
          </a:p>
        </p:txBody>
      </p:sp>
      <p:sp>
        <p:nvSpPr>
          <p:cNvPr id="4" name="文本框 3"/>
          <p:cNvSpPr txBox="1"/>
          <p:nvPr/>
        </p:nvSpPr>
        <p:spPr>
          <a:xfrm>
            <a:off x="0" y="6028055"/>
            <a:ext cx="11722735" cy="829945"/>
          </a:xfrm>
          <a:prstGeom prst="rect">
            <a:avLst/>
          </a:prstGeom>
          <a:noFill/>
        </p:spPr>
        <p:txBody>
          <a:bodyPr wrap="square" rtlCol="0">
            <a:spAutoFit/>
          </a:bodyPr>
          <a:p>
            <a:r>
              <a:rPr lang="en-US" altLang="zh-CN" sz="1600">
                <a:solidFill>
                  <a:schemeClr val="bg2">
                    <a:lumMod val="50000"/>
                  </a:schemeClr>
                </a:solidFill>
                <a:sym typeface="+mn-ea"/>
              </a:rPr>
              <a:t>[1] </a:t>
            </a:r>
            <a:r>
              <a:rPr lang="en-US" altLang="zh-CN" sz="1600">
                <a:solidFill>
                  <a:schemeClr val="bg2">
                    <a:lumMod val="50000"/>
                  </a:schemeClr>
                </a:solidFill>
                <a:sym typeface="+mn-ea"/>
              </a:rPr>
              <a:t>Cloudburst: Stateful Functions-as-a-Service VLDB’20</a:t>
            </a:r>
            <a:endParaRPr lang="en-US" altLang="zh-CN" sz="1600">
              <a:solidFill>
                <a:schemeClr val="bg2">
                  <a:lumMod val="50000"/>
                </a:schemeClr>
              </a:solidFill>
              <a:sym typeface="+mn-ea"/>
            </a:endParaRPr>
          </a:p>
          <a:p>
            <a:r>
              <a:rPr lang="en-US" altLang="zh-CN" sz="1600">
                <a:solidFill>
                  <a:schemeClr val="bg2">
                    <a:lumMod val="50000"/>
                  </a:schemeClr>
                </a:solidFill>
                <a:sym typeface="+mn-ea"/>
              </a:rPr>
              <a:t>[2] Sonic: Application-aware Data Passing for Chained Serverless Applications ATC’21</a:t>
            </a:r>
            <a:endParaRPr lang="en-US" altLang="zh-CN" sz="1600">
              <a:solidFill>
                <a:schemeClr val="bg2">
                  <a:lumMod val="50000"/>
                </a:schemeClr>
              </a:solidFill>
              <a:sym typeface="+mn-ea"/>
            </a:endParaRPr>
          </a:p>
          <a:p>
            <a:r>
              <a:rPr lang="en-US" altLang="zh-CN" sz="1600">
                <a:solidFill>
                  <a:schemeClr val="bg2">
                    <a:lumMod val="50000"/>
                  </a:schemeClr>
                </a:solidFill>
                <a:sym typeface="+mn-ea"/>
              </a:rPr>
              <a:t>[3] Shuffling, Fast and Slow: Scalable Analytics on Serverless Infrastructure NSDI’19</a:t>
            </a:r>
            <a:endParaRPr lang="en-US" altLang="zh-CN" sz="1600">
              <a:solidFill>
                <a:schemeClr val="bg2">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Distributed cache</a:t>
            </a:r>
            <a:r>
              <a:rPr lang="en-US" altLang="zh-CN" baseline="30000"/>
              <a:t>[1]</a:t>
            </a:r>
            <a:endParaRPr lang="zh-CN" altLang="en-US" baseline="30000"/>
          </a:p>
        </p:txBody>
      </p:sp>
      <p:sp>
        <p:nvSpPr>
          <p:cNvPr id="3" name="内容占位符 2"/>
          <p:cNvSpPr>
            <a:spLocks noGrp="1"/>
          </p:cNvSpPr>
          <p:nvPr>
            <p:ph idx="1"/>
          </p:nvPr>
        </p:nvSpPr>
        <p:spPr>
          <a:xfrm>
            <a:off x="838200" y="1382767"/>
            <a:ext cx="10515600" cy="4796737"/>
          </a:xfrm>
        </p:spPr>
        <p:txBody>
          <a:bodyPr>
            <a:normAutofit lnSpcReduction="10000"/>
          </a:bodyPr>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ea typeface="等线" panose="02010600030101010101" charset="-122"/>
                <a:cs typeface="等线" panose="02010600030101010101" charset="-122"/>
              </a:rPr>
              <a:t>D</a:t>
            </a:r>
            <a:r>
              <a:rPr lang="en-US" altLang="zh-CN" b="1">
                <a:solidFill>
                  <a:schemeClr val="tx1"/>
                </a:solidFill>
                <a:uFillTx/>
                <a:latin typeface="等线" panose="02010600030101010101" charset="-122"/>
                <a:ea typeface="等线" panose="02010600030101010101" charset="-122"/>
                <a:cs typeface="等线" panose="02010600030101010101" charset="-122"/>
              </a:rPr>
              <a:t>esign</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a:t>
            </a:r>
            <a:r>
              <a:rPr lang="en-US">
                <a:uFillTx/>
                <a:latin typeface="等线" panose="02010600030101010101" charset="-122"/>
                <a:ea typeface="等线" panose="02010600030101010101" charset="-122"/>
                <a:cs typeface="等线" panose="02010600030101010101" charset="-122"/>
                <a:sym typeface="+mn-ea"/>
              </a:rPr>
              <a:t>VM local storage &amp; KV store Anna</a:t>
            </a:r>
            <a:endParaRPr lang="en-US">
              <a:solidFill>
                <a:schemeClr val="tx1"/>
              </a:solidFill>
              <a:uFillTx/>
              <a:latin typeface="等线" panose="02010600030101010101" charset="-122"/>
              <a:ea typeface="等线" panose="02010600030101010101" charset="-122"/>
              <a:cs typeface="等线" panose="02010600030101010101" charset="-122"/>
            </a:endParaRPr>
          </a:p>
          <a:p>
            <a:pPr lvl="1"/>
            <a:r>
              <a:rPr lang="en-US">
                <a:solidFill>
                  <a:schemeClr val="tx1"/>
                </a:solidFill>
                <a:uFillTx/>
                <a:latin typeface="等线" panose="02010600030101010101" charset="-122"/>
                <a:ea typeface="等线" panose="02010600030101010101" charset="-122"/>
                <a:cs typeface="等线" panose="02010600030101010101" charset="-122"/>
              </a:rPr>
              <a:t> </a:t>
            </a:r>
            <a:r>
              <a:rPr lang="en-US">
                <a:uFillTx/>
                <a:latin typeface="等线" panose="02010600030101010101" charset="-122"/>
                <a:ea typeface="等线" panose="02010600030101010101" charset="-122"/>
                <a:cs typeface="等线" panose="02010600030101010101" charset="-122"/>
                <a:sym typeface="+mn-ea"/>
              </a:rPr>
              <a:t>Distributed cache system</a:t>
            </a:r>
            <a:endParaRPr lang="en-US">
              <a:solidFill>
                <a:schemeClr val="tx1"/>
              </a:solidFill>
              <a:uFillTx/>
              <a:latin typeface="等线" panose="02010600030101010101" charset="-122"/>
              <a:ea typeface="等线" panose="02010600030101010101" charset="-122"/>
              <a:cs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pPr lvl="1"/>
            <a:endParaRPr lang="en-US" altLang="zh-CN">
              <a:solidFill>
                <a:schemeClr val="tx1"/>
              </a:solidFill>
              <a:uFillTx/>
              <a:latin typeface="等线" panose="02010600030101010101" charset="-122"/>
            </a:endParaRPr>
          </a:p>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rPr>
              <a:t>C</a:t>
            </a:r>
            <a:r>
              <a:rPr lang="en-US" altLang="zh-CN" b="1">
                <a:solidFill>
                  <a:schemeClr val="tx1"/>
                </a:solidFill>
                <a:uFillTx/>
                <a:latin typeface="等线" panose="02010600030101010101" charset="-122"/>
              </a:rPr>
              <a:t>hallenge</a:t>
            </a:r>
            <a:endParaRPr lang="en-US" altLang="zh-CN">
              <a:solidFill>
                <a:schemeClr val="tx1"/>
              </a:solidFill>
              <a:uFillTx/>
              <a:latin typeface="等线" panose="02010600030101010101" charset="-122"/>
            </a:endParaRPr>
          </a:p>
          <a:p>
            <a:pPr lvl="1"/>
            <a:r>
              <a:rPr lang="en-US" altLang="zh-CN">
                <a:solidFill>
                  <a:schemeClr val="tx1"/>
                </a:solidFill>
                <a:uFillTx/>
                <a:latin typeface="等线" panose="02010600030101010101" charset="-122"/>
              </a:rPr>
              <a:t> Cache consis</a:t>
            </a:r>
            <a:r>
              <a:rPr lang="en-US" altLang="zh-CN">
                <a:solidFill>
                  <a:schemeClr val="tx1"/>
                </a:solidFill>
                <a:uFillTx/>
                <a:latin typeface="等线" panose="02010600030101010101" charset="-122"/>
              </a:rPr>
              <a:t>tency </a:t>
            </a:r>
            <a:endParaRPr lang="en-US" altLang="zh-CN">
              <a:solidFill>
                <a:schemeClr val="tx1"/>
              </a:solidFill>
              <a:uFillTx/>
              <a:latin typeface="等线" panose="02010600030101010101" charset="-122"/>
            </a:endParaRPr>
          </a:p>
          <a:p>
            <a:pPr marL="0" indent="0">
              <a:buNone/>
            </a:pPr>
            <a:endParaRPr lang="zh-CN" altLang="en-US">
              <a:solidFill>
                <a:schemeClr val="tx1"/>
              </a:solidFill>
              <a:uFillTx/>
              <a:latin typeface="等线" panose="02010600030101010101" charset="-122"/>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[1] </a:t>
            </a:r>
            <a:r>
              <a:rPr lang="en-US" altLang="zh-CN" sz="1600">
                <a:solidFill>
                  <a:schemeClr val="bg2">
                    <a:lumMod val="50000"/>
                  </a:schemeClr>
                </a:solidFill>
                <a:sym typeface="+mn-ea"/>
              </a:rPr>
              <a:t>Cloudburst: Stateful Functions-as-a-Service VLDB’20</a:t>
            </a:r>
            <a:endParaRPr lang="en-US" altLang="zh-CN" sz="1600">
              <a:solidFill>
                <a:schemeClr val="bg2">
                  <a:lumMod val="50000"/>
                </a:schemeClr>
              </a:solidFill>
            </a:endParaRPr>
          </a:p>
        </p:txBody>
      </p:sp>
      <p:grpSp>
        <p:nvGrpSpPr>
          <p:cNvPr id="9" name="组合 8"/>
          <p:cNvGrpSpPr/>
          <p:nvPr/>
        </p:nvGrpSpPr>
        <p:grpSpPr>
          <a:xfrm>
            <a:off x="2964815" y="2930525"/>
            <a:ext cx="6196965" cy="1644015"/>
            <a:chOff x="4493" y="7658"/>
            <a:chExt cx="11187" cy="2680"/>
          </a:xfrm>
        </p:grpSpPr>
        <p:sp>
          <p:nvSpPr>
            <p:cNvPr id="8" name="矩形 7"/>
            <p:cNvSpPr/>
            <p:nvPr/>
          </p:nvSpPr>
          <p:spPr>
            <a:xfrm>
              <a:off x="4525" y="7658"/>
              <a:ext cx="11155" cy="1802"/>
            </a:xfrm>
            <a:prstGeom prst="rect">
              <a:avLst/>
            </a:prstGeom>
            <a:noFill/>
            <a:ln w="28575" cmpd="sng">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11" name="图片 10"/>
            <p:cNvPicPr>
              <a:picLocks noChangeAspect="1"/>
            </p:cNvPicPr>
            <p:nvPr/>
          </p:nvPicPr>
          <p:blipFill>
            <a:blip r:embed="rId1"/>
            <a:stretch>
              <a:fillRect/>
            </a:stretch>
          </p:blipFill>
          <p:spPr>
            <a:xfrm>
              <a:off x="5322" y="7768"/>
              <a:ext cx="2890" cy="1406"/>
            </a:xfrm>
            <a:prstGeom prst="rect">
              <a:avLst/>
            </a:prstGeom>
          </p:spPr>
        </p:pic>
        <p:pic>
          <p:nvPicPr>
            <p:cNvPr id="12" name="图片 11"/>
            <p:cNvPicPr>
              <a:picLocks noChangeAspect="1"/>
            </p:cNvPicPr>
            <p:nvPr/>
          </p:nvPicPr>
          <p:blipFill>
            <a:blip r:embed="rId1"/>
            <a:stretch>
              <a:fillRect/>
            </a:stretch>
          </p:blipFill>
          <p:spPr>
            <a:xfrm>
              <a:off x="8701" y="7768"/>
              <a:ext cx="2890" cy="1406"/>
            </a:xfrm>
            <a:prstGeom prst="rect">
              <a:avLst/>
            </a:prstGeom>
          </p:spPr>
        </p:pic>
        <p:pic>
          <p:nvPicPr>
            <p:cNvPr id="13" name="图片 12"/>
            <p:cNvPicPr>
              <a:picLocks noChangeAspect="1"/>
            </p:cNvPicPr>
            <p:nvPr/>
          </p:nvPicPr>
          <p:blipFill>
            <a:blip r:embed="rId1"/>
            <a:stretch>
              <a:fillRect/>
            </a:stretch>
          </p:blipFill>
          <p:spPr>
            <a:xfrm>
              <a:off x="12080" y="7768"/>
              <a:ext cx="2890" cy="1406"/>
            </a:xfrm>
            <a:prstGeom prst="rect">
              <a:avLst/>
            </a:prstGeom>
          </p:spPr>
        </p:pic>
        <p:sp>
          <p:nvSpPr>
            <p:cNvPr id="14" name="矩形 13"/>
            <p:cNvSpPr/>
            <p:nvPr/>
          </p:nvSpPr>
          <p:spPr>
            <a:xfrm>
              <a:off x="4493" y="9683"/>
              <a:ext cx="11186" cy="655"/>
            </a:xfrm>
            <a:prstGeom prst="rect">
              <a:avLst/>
            </a:prstGeom>
            <a:solidFill>
              <a:schemeClr val="accent1">
                <a:lumMod val="75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文本框 14"/>
            <p:cNvSpPr txBox="1"/>
            <p:nvPr/>
          </p:nvSpPr>
          <p:spPr>
            <a:xfrm>
              <a:off x="7173" y="9608"/>
              <a:ext cx="5948" cy="600"/>
            </a:xfrm>
            <a:prstGeom prst="rect">
              <a:avLst/>
            </a:prstGeom>
            <a:noFill/>
          </p:spPr>
          <p:txBody>
            <a:bodyPr wrap="square" rtlCol="0">
              <a:spAutoFit/>
            </a:bodyPr>
            <a:p>
              <a:r>
                <a:rPr lang="en-US" altLang="zh-CN" b="1">
                  <a:solidFill>
                    <a:schemeClr val="bg1"/>
                  </a:solidFill>
                </a:rPr>
                <a:t>AutoScaling Key-Vaule Store</a:t>
              </a:r>
              <a:endParaRPr lang="zh-CN" altLang="en-US" b="1">
                <a:solidFill>
                  <a:schemeClr val="bg1"/>
                </a:solidFill>
              </a:endParaRPr>
            </a:p>
          </p:txBody>
        </p:sp>
        <p:sp>
          <p:nvSpPr>
            <p:cNvPr id="16" name="上下箭头 15"/>
            <p:cNvSpPr/>
            <p:nvPr/>
          </p:nvSpPr>
          <p:spPr>
            <a:xfrm>
              <a:off x="7247" y="9174"/>
              <a:ext cx="336" cy="491"/>
            </a:xfrm>
            <a:prstGeom prst="up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上下箭头 16"/>
            <p:cNvSpPr/>
            <p:nvPr/>
          </p:nvSpPr>
          <p:spPr>
            <a:xfrm>
              <a:off x="10737" y="9174"/>
              <a:ext cx="336" cy="491"/>
            </a:xfrm>
            <a:prstGeom prst="up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上下箭头 17"/>
            <p:cNvSpPr/>
            <p:nvPr/>
          </p:nvSpPr>
          <p:spPr>
            <a:xfrm>
              <a:off x="14108" y="9183"/>
              <a:ext cx="336" cy="491"/>
            </a:xfrm>
            <a:prstGeom prst="upDown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Application-aware Data Passing</a:t>
            </a:r>
            <a:r>
              <a:rPr lang="en-US" altLang="zh-CN" baseline="30000"/>
              <a:t>[2]</a:t>
            </a:r>
            <a:endParaRPr lang="zh-CN" altLang="en-US" baseline="30000"/>
          </a:p>
        </p:txBody>
      </p:sp>
      <p:sp>
        <p:nvSpPr>
          <p:cNvPr id="3" name="内容占位符 2"/>
          <p:cNvSpPr>
            <a:spLocks noGrp="1"/>
          </p:cNvSpPr>
          <p:nvPr>
            <p:ph idx="1"/>
          </p:nvPr>
        </p:nvSpPr>
        <p:spPr>
          <a:xfrm>
            <a:off x="838200" y="1383030"/>
            <a:ext cx="10515600" cy="5059680"/>
          </a:xfrm>
        </p:spPr>
        <p:txBody>
          <a:bodyPr>
            <a:normAutofit lnSpcReduction="20000"/>
          </a:bodyPr>
          <a:p>
            <a:r>
              <a:rPr lang="en-US" altLang="zh-CN">
                <a:solidFill>
                  <a:schemeClr val="tx1"/>
                </a:solidFill>
                <a:uFillTx/>
                <a:latin typeface="等线" panose="02010600030101010101" charset="-122"/>
              </a:rPr>
              <a:t> </a:t>
            </a:r>
            <a:r>
              <a:rPr lang="en-US" altLang="zh-CN" b="1">
                <a:solidFill>
                  <a:schemeClr val="tx1"/>
                </a:solidFill>
                <a:uFillTx/>
                <a:latin typeface="等线" panose="02010600030101010101" charset="-122"/>
                <a:ea typeface="等线" panose="02010600030101010101" charset="-122"/>
                <a:cs typeface="等线" panose="02010600030101010101" charset="-122"/>
              </a:rPr>
              <a:t>Design</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r>
              <a:rPr lang="en-US" altLang="zh-CN">
                <a:solidFill>
                  <a:schemeClr val="tx1"/>
                </a:solidFill>
                <a:uFillTx/>
                <a:latin typeface="等线" panose="02010600030101010101" charset="-122"/>
                <a:ea typeface="等线" panose="02010600030101010101" charset="-122"/>
                <a:cs typeface="等线" panose="02010600030101010101" charset="-122"/>
              </a:rPr>
              <a:t>  Application-aware Data Passing</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lnSpc>
                <a:spcPct val="120000"/>
              </a:lnSpc>
            </a:pPr>
            <a:r>
              <a:rPr lang="en-US" altLang="zh-CN">
                <a:solidFill>
                  <a:schemeClr val="tx1"/>
                </a:solidFill>
                <a:uFillTx/>
                <a:latin typeface="等线" panose="02010600030101010101" charset="-122"/>
                <a:ea typeface="等线" panose="02010600030101010101" charset="-122"/>
                <a:cs typeface="等线" panose="02010600030101010101" charset="-122"/>
              </a:rPr>
              <a:t>  Memory footprint</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Excution time</a:t>
            </a:r>
            <a:r>
              <a:rPr lang="zh-CN" altLang="en-US">
                <a:solidFill>
                  <a:schemeClr val="tx1"/>
                </a:solidFill>
                <a:uFillTx/>
                <a:latin typeface="等线" panose="02010600030101010101" charset="-122"/>
                <a:ea typeface="等线" panose="02010600030101010101" charset="-122"/>
                <a:cs typeface="等线" panose="02010600030101010101" charset="-122"/>
              </a:rPr>
              <a:t>、</a:t>
            </a:r>
            <a:endParaRPr lang="zh-CN" altLang="en-US">
              <a:solidFill>
                <a:schemeClr val="tx1"/>
              </a:solidFill>
              <a:uFillTx/>
              <a:latin typeface="等线" panose="02010600030101010101" charset="-122"/>
              <a:ea typeface="等线" panose="02010600030101010101" charset="-122"/>
              <a:cs typeface="等线" panose="02010600030101010101" charset="-122"/>
            </a:endParaRPr>
          </a:p>
          <a:p>
            <a:pPr marL="457200" lvl="1" indent="0">
              <a:lnSpc>
                <a:spcPct val="120000"/>
              </a:lnSpc>
              <a:buNone/>
            </a:pPr>
            <a:r>
              <a:rPr lang="en-US" altLang="zh-CN">
                <a:solidFill>
                  <a:schemeClr val="tx1"/>
                </a:solidFill>
                <a:uFillTx/>
                <a:latin typeface="等线" panose="02010600030101010101" charset="-122"/>
                <a:ea typeface="等线" panose="02010600030101010101" charset="-122"/>
                <a:cs typeface="等线" panose="02010600030101010101" charset="-122"/>
              </a:rPr>
              <a:t>Funout degree</a:t>
            </a:r>
            <a:r>
              <a:rPr lang="zh-CN" altLang="en-US">
                <a:solidFill>
                  <a:schemeClr val="tx1"/>
                </a:solidFill>
                <a:uFillTx/>
                <a:latin typeface="等线" panose="02010600030101010101" charset="-122"/>
                <a:ea typeface="等线" panose="02010600030101010101" charset="-122"/>
                <a:cs typeface="等线" panose="02010600030101010101" charset="-122"/>
              </a:rPr>
              <a:t>、</a:t>
            </a:r>
            <a:r>
              <a:rPr lang="en-US" altLang="zh-CN">
                <a:solidFill>
                  <a:schemeClr val="tx1"/>
                </a:solidFill>
                <a:uFillTx/>
                <a:latin typeface="等线" panose="02010600030101010101" charset="-122"/>
                <a:ea typeface="等线" panose="02010600030101010101" charset="-122"/>
                <a:cs typeface="等线" panose="02010600030101010101" charset="-122"/>
              </a:rPr>
              <a:t>I</a:t>
            </a:r>
            <a:r>
              <a:rPr lang="en-US" altLang="zh-CN">
                <a:solidFill>
                  <a:schemeClr val="tx1"/>
                </a:solidFill>
                <a:uFillTx/>
                <a:latin typeface="等线" panose="02010600030101010101" charset="-122"/>
                <a:ea typeface="等线" panose="02010600030101010101" charset="-122"/>
                <a:cs typeface="等线" panose="02010600030101010101" charset="-122"/>
              </a:rPr>
              <a:t>ntermediate data </a:t>
            </a:r>
            <a:r>
              <a:rPr lang="en-US" altLang="zh-CN">
                <a:solidFill>
                  <a:schemeClr val="tx1"/>
                </a:solidFill>
                <a:uFillTx/>
                <a:latin typeface="等线" panose="02010600030101010101" charset="-122"/>
                <a:ea typeface="等线" panose="02010600030101010101" charset="-122"/>
                <a:cs typeface="等线" panose="02010600030101010101" charset="-122"/>
              </a:rPr>
              <a:t>size</a:t>
            </a: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marL="914400" lvl="2" indent="0">
              <a:lnSpc>
                <a:spcPct val="120000"/>
              </a:lnSpc>
              <a:buNone/>
            </a:pPr>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endParaRPr lang="en-US" altLang="zh-CN">
              <a:solidFill>
                <a:schemeClr val="tx1"/>
              </a:solidFill>
              <a:uFillTx/>
              <a:latin typeface="等线" panose="02010600030101010101" charset="-122"/>
              <a:ea typeface="等线" panose="02010600030101010101" charset="-122"/>
              <a:cs typeface="等线" panose="02010600030101010101" charset="-122"/>
            </a:endParaRPr>
          </a:p>
          <a:p>
            <a:pPr lvl="1"/>
            <a:endParaRPr lang="en-US" altLang="zh-CN">
              <a:solidFill>
                <a:schemeClr val="tx1"/>
              </a:solidFill>
              <a:uFillTx/>
              <a:latin typeface="等线" panose="02010600030101010101" charset="-122"/>
            </a:endParaRPr>
          </a:p>
          <a:p>
            <a:pPr marL="0" indent="0">
              <a:buNone/>
            </a:pPr>
            <a:endParaRPr lang="en-US" altLang="zh-CN">
              <a:solidFill>
                <a:schemeClr val="tx1"/>
              </a:solidFill>
              <a:uFillTx/>
              <a:latin typeface="等线" panose="02010600030101010101" charset="-122"/>
            </a:endParaRPr>
          </a:p>
          <a:p>
            <a:pPr marL="457200" lvl="1" indent="0">
              <a:buNone/>
            </a:pPr>
            <a:r>
              <a:rPr lang="en-US" altLang="zh-CN">
                <a:solidFill>
                  <a:schemeClr val="tx1"/>
                </a:solidFill>
                <a:uFillTx/>
                <a:latin typeface="等线" panose="02010600030101010101" charset="-122"/>
              </a:rPr>
              <a:t> </a:t>
            </a:r>
            <a:endParaRPr lang="zh-CN" altLang="en-US">
              <a:solidFill>
                <a:schemeClr val="tx1"/>
              </a:solidFill>
              <a:uFillTx/>
              <a:latin typeface="等线" panose="02010600030101010101" charset="-122"/>
            </a:endParaRPr>
          </a:p>
          <a:p>
            <a:pPr marL="0" indent="0">
              <a:buNone/>
            </a:pPr>
            <a:endParaRPr lang="zh-CN" altLang="en-US">
              <a:solidFill>
                <a:schemeClr val="tx1"/>
              </a:solidFill>
              <a:uFillTx/>
              <a:latin typeface="等线" panose="02010600030101010101" charset="-122"/>
            </a:endParaRPr>
          </a:p>
        </p:txBody>
      </p:sp>
      <p:sp>
        <p:nvSpPr>
          <p:cNvPr id="4" name="文本框 3"/>
          <p:cNvSpPr txBox="1"/>
          <p:nvPr/>
        </p:nvSpPr>
        <p:spPr>
          <a:xfrm>
            <a:off x="0" y="6520815"/>
            <a:ext cx="11722735" cy="337185"/>
          </a:xfrm>
          <a:prstGeom prst="rect">
            <a:avLst/>
          </a:prstGeom>
          <a:noFill/>
        </p:spPr>
        <p:txBody>
          <a:bodyPr wrap="square" rtlCol="0">
            <a:spAutoFit/>
          </a:bodyPr>
          <a:p>
            <a:r>
              <a:rPr lang="en-US" altLang="zh-CN" sz="1600">
                <a:solidFill>
                  <a:schemeClr val="bg2">
                    <a:lumMod val="50000"/>
                  </a:schemeClr>
                </a:solidFill>
                <a:sym typeface="+mn-ea"/>
              </a:rPr>
              <a:t>[2] Sonic: Application-aware Data Passing for Chained Serverless Applications ATC’21</a:t>
            </a:r>
            <a:endParaRPr lang="en-US" altLang="zh-CN" sz="1600">
              <a:solidFill>
                <a:schemeClr val="bg2">
                  <a:lumMod val="50000"/>
                </a:schemeClr>
              </a:solidFill>
              <a:sym typeface="+mn-ea"/>
            </a:endParaRPr>
          </a:p>
        </p:txBody>
      </p:sp>
      <p:sp>
        <p:nvSpPr>
          <p:cNvPr id="6" name="矩形 5"/>
          <p:cNvSpPr/>
          <p:nvPr/>
        </p:nvSpPr>
        <p:spPr>
          <a:xfrm>
            <a:off x="1252220" y="3650615"/>
            <a:ext cx="1551305" cy="1287145"/>
          </a:xfrm>
          <a:prstGeom prst="rect">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58" name="Freeform 91"/>
          <p:cNvSpPr>
            <a:spLocks noEditPoints="1"/>
          </p:cNvSpPr>
          <p:nvPr/>
        </p:nvSpPr>
        <p:spPr bwMode="auto">
          <a:xfrm>
            <a:off x="1315085" y="4139565"/>
            <a:ext cx="270510" cy="309880"/>
          </a:xfrm>
          <a:custGeom>
            <a:avLst/>
            <a:gdLst>
              <a:gd name="T0" fmla="*/ 3441 w 3482"/>
              <a:gd name="T1" fmla="*/ 3421 h 3483"/>
              <a:gd name="T2" fmla="*/ 3308 w 3482"/>
              <a:gd name="T3" fmla="*/ 3483 h 3483"/>
              <a:gd name="T4" fmla="*/ 3175 w 3482"/>
              <a:gd name="T5" fmla="*/ 3421 h 3483"/>
              <a:gd name="T6" fmla="*/ 3135 w 3482"/>
              <a:gd name="T7" fmla="*/ 3289 h 3483"/>
              <a:gd name="T8" fmla="*/ 3121 w 3482"/>
              <a:gd name="T9" fmla="*/ 3058 h 3483"/>
              <a:gd name="T10" fmla="*/ 2981 w 3482"/>
              <a:gd name="T11" fmla="*/ 2615 h 3483"/>
              <a:gd name="T12" fmla="*/ 2711 w 3482"/>
              <a:gd name="T13" fmla="*/ 2252 h 3483"/>
              <a:gd name="T14" fmla="*/ 2336 w 3482"/>
              <a:gd name="T15" fmla="*/ 1993 h 3483"/>
              <a:gd name="T16" fmla="*/ 1973 w 3482"/>
              <a:gd name="T17" fmla="*/ 2065 h 3483"/>
              <a:gd name="T18" fmla="*/ 1585 w 3482"/>
              <a:gd name="T19" fmla="*/ 2078 h 3483"/>
              <a:gd name="T20" fmla="*/ 1230 w 3482"/>
              <a:gd name="T21" fmla="*/ 1956 h 3483"/>
              <a:gd name="T22" fmla="*/ 839 w 3482"/>
              <a:gd name="T23" fmla="*/ 2190 h 3483"/>
              <a:gd name="T24" fmla="*/ 546 w 3482"/>
              <a:gd name="T25" fmla="*/ 2536 h 3483"/>
              <a:gd name="T26" fmla="*/ 377 w 3482"/>
              <a:gd name="T27" fmla="*/ 2965 h 3483"/>
              <a:gd name="T28" fmla="*/ 342 w 3482"/>
              <a:gd name="T29" fmla="*/ 3269 h 3483"/>
              <a:gd name="T30" fmla="*/ 324 w 3482"/>
              <a:gd name="T31" fmla="*/ 3396 h 3483"/>
              <a:gd name="T32" fmla="*/ 205 w 3482"/>
              <a:gd name="T33" fmla="*/ 3480 h 3483"/>
              <a:gd name="T34" fmla="*/ 62 w 3482"/>
              <a:gd name="T35" fmla="*/ 3442 h 3483"/>
              <a:gd name="T36" fmla="*/ 0 w 3482"/>
              <a:gd name="T37" fmla="*/ 3309 h 3483"/>
              <a:gd name="T38" fmla="*/ 3 w 3482"/>
              <a:gd name="T39" fmla="*/ 3146 h 3483"/>
              <a:gd name="T40" fmla="*/ 108 w 3482"/>
              <a:gd name="T41" fmla="*/ 2649 h 3483"/>
              <a:gd name="T42" fmla="*/ 342 w 3482"/>
              <a:gd name="T43" fmla="*/ 2216 h 3483"/>
              <a:gd name="T44" fmla="*/ 686 w 3482"/>
              <a:gd name="T45" fmla="*/ 1869 h 3483"/>
              <a:gd name="T46" fmla="*/ 845 w 3482"/>
              <a:gd name="T47" fmla="*/ 1583 h 3483"/>
              <a:gd name="T48" fmla="*/ 709 w 3482"/>
              <a:gd name="T49" fmla="*/ 1211 h 3483"/>
              <a:gd name="T50" fmla="*/ 724 w 3482"/>
              <a:gd name="T51" fmla="*/ 806 h 3483"/>
              <a:gd name="T52" fmla="*/ 880 w 3482"/>
              <a:gd name="T53" fmla="*/ 454 h 3483"/>
              <a:gd name="T54" fmla="*/ 1149 w 3482"/>
              <a:gd name="T55" fmla="*/ 184 h 3483"/>
              <a:gd name="T56" fmla="*/ 1502 w 3482"/>
              <a:gd name="T57" fmla="*/ 28 h 3483"/>
              <a:gd name="T58" fmla="*/ 1902 w 3482"/>
              <a:gd name="T59" fmla="*/ 13 h 3483"/>
              <a:gd name="T60" fmla="*/ 2268 w 3482"/>
              <a:gd name="T61" fmla="*/ 143 h 3483"/>
              <a:gd name="T62" fmla="*/ 2556 w 3482"/>
              <a:gd name="T63" fmla="*/ 391 h 3483"/>
              <a:gd name="T64" fmla="*/ 2737 w 3482"/>
              <a:gd name="T65" fmla="*/ 730 h 3483"/>
              <a:gd name="T66" fmla="*/ 2782 w 3482"/>
              <a:gd name="T67" fmla="*/ 1129 h 3483"/>
              <a:gd name="T68" fmla="*/ 2675 w 3482"/>
              <a:gd name="T69" fmla="*/ 1514 h 3483"/>
              <a:gd name="T70" fmla="*/ 2716 w 3482"/>
              <a:gd name="T71" fmla="*/ 1811 h 3483"/>
              <a:gd name="T72" fmla="*/ 3079 w 3482"/>
              <a:gd name="T73" fmla="*/ 2140 h 3483"/>
              <a:gd name="T74" fmla="*/ 3337 w 3482"/>
              <a:gd name="T75" fmla="*/ 2557 h 3483"/>
              <a:gd name="T76" fmla="*/ 3469 w 3482"/>
              <a:gd name="T77" fmla="*/ 3042 h 3483"/>
              <a:gd name="T78" fmla="*/ 3481 w 3482"/>
              <a:gd name="T79" fmla="*/ 3289 h 3483"/>
              <a:gd name="T80" fmla="*/ 1546 w 3482"/>
              <a:gd name="T81" fmla="*/ 377 h 3483"/>
              <a:gd name="T82" fmla="*/ 1271 w 3482"/>
              <a:gd name="T83" fmla="*/ 531 h 3483"/>
              <a:gd name="T84" fmla="*/ 1094 w 3482"/>
              <a:gd name="T85" fmla="*/ 789 h 3483"/>
              <a:gd name="T86" fmla="*/ 1048 w 3482"/>
              <a:gd name="T87" fmla="*/ 1112 h 3483"/>
              <a:gd name="T88" fmla="*/ 1151 w 3482"/>
              <a:gd name="T89" fmla="*/ 1415 h 3483"/>
              <a:gd name="T90" fmla="*/ 1372 w 3482"/>
              <a:gd name="T91" fmla="*/ 1635 h 3483"/>
              <a:gd name="T92" fmla="*/ 1674 w 3482"/>
              <a:gd name="T93" fmla="*/ 1738 h 3483"/>
              <a:gd name="T94" fmla="*/ 1997 w 3482"/>
              <a:gd name="T95" fmla="*/ 1694 h 3483"/>
              <a:gd name="T96" fmla="*/ 2255 w 3482"/>
              <a:gd name="T97" fmla="*/ 1515 h 3483"/>
              <a:gd name="T98" fmla="*/ 2409 w 3482"/>
              <a:gd name="T99" fmla="*/ 1241 h 3483"/>
              <a:gd name="T100" fmla="*/ 2425 w 3482"/>
              <a:gd name="T101" fmla="*/ 912 h 3483"/>
              <a:gd name="T102" fmla="*/ 2295 w 3482"/>
              <a:gd name="T103" fmla="*/ 624 h 3483"/>
              <a:gd name="T104" fmla="*/ 2055 w 3482"/>
              <a:gd name="T105" fmla="*/ 423 h 3483"/>
              <a:gd name="T106" fmla="*/ 1742 w 3482"/>
              <a:gd name="T107" fmla="*/ 349 h 3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82" h="3483">
                <a:moveTo>
                  <a:pt x="3482" y="3309"/>
                </a:moveTo>
                <a:lnTo>
                  <a:pt x="3479" y="3340"/>
                </a:lnTo>
                <a:lnTo>
                  <a:pt x="3471" y="3370"/>
                </a:lnTo>
                <a:lnTo>
                  <a:pt x="3459" y="3396"/>
                </a:lnTo>
                <a:lnTo>
                  <a:pt x="3441" y="3421"/>
                </a:lnTo>
                <a:lnTo>
                  <a:pt x="3420" y="3442"/>
                </a:lnTo>
                <a:lnTo>
                  <a:pt x="3395" y="3460"/>
                </a:lnTo>
                <a:lnTo>
                  <a:pt x="3369" y="3472"/>
                </a:lnTo>
                <a:lnTo>
                  <a:pt x="3339" y="3480"/>
                </a:lnTo>
                <a:lnTo>
                  <a:pt x="3308" y="3483"/>
                </a:lnTo>
                <a:lnTo>
                  <a:pt x="3277" y="3480"/>
                </a:lnTo>
                <a:lnTo>
                  <a:pt x="3247" y="3472"/>
                </a:lnTo>
                <a:lnTo>
                  <a:pt x="3220" y="3460"/>
                </a:lnTo>
                <a:lnTo>
                  <a:pt x="3196" y="3442"/>
                </a:lnTo>
                <a:lnTo>
                  <a:pt x="3175" y="3421"/>
                </a:lnTo>
                <a:lnTo>
                  <a:pt x="3158" y="3396"/>
                </a:lnTo>
                <a:lnTo>
                  <a:pt x="3145" y="3370"/>
                </a:lnTo>
                <a:lnTo>
                  <a:pt x="3136" y="3340"/>
                </a:lnTo>
                <a:lnTo>
                  <a:pt x="3134" y="3309"/>
                </a:lnTo>
                <a:lnTo>
                  <a:pt x="3135" y="3289"/>
                </a:lnTo>
                <a:lnTo>
                  <a:pt x="3140" y="3269"/>
                </a:lnTo>
                <a:lnTo>
                  <a:pt x="3146" y="3250"/>
                </a:lnTo>
                <a:lnTo>
                  <a:pt x="3134" y="3250"/>
                </a:lnTo>
                <a:lnTo>
                  <a:pt x="3130" y="3153"/>
                </a:lnTo>
                <a:lnTo>
                  <a:pt x="3121" y="3058"/>
                </a:lnTo>
                <a:lnTo>
                  <a:pt x="3105" y="2965"/>
                </a:lnTo>
                <a:lnTo>
                  <a:pt x="3083" y="2873"/>
                </a:lnTo>
                <a:lnTo>
                  <a:pt x="3054" y="2784"/>
                </a:lnTo>
                <a:lnTo>
                  <a:pt x="3020" y="2699"/>
                </a:lnTo>
                <a:lnTo>
                  <a:pt x="2981" y="2615"/>
                </a:lnTo>
                <a:lnTo>
                  <a:pt x="2936" y="2536"/>
                </a:lnTo>
                <a:lnTo>
                  <a:pt x="2886" y="2459"/>
                </a:lnTo>
                <a:lnTo>
                  <a:pt x="2832" y="2386"/>
                </a:lnTo>
                <a:lnTo>
                  <a:pt x="2773" y="2317"/>
                </a:lnTo>
                <a:lnTo>
                  <a:pt x="2711" y="2252"/>
                </a:lnTo>
                <a:lnTo>
                  <a:pt x="2643" y="2190"/>
                </a:lnTo>
                <a:lnTo>
                  <a:pt x="2571" y="2133"/>
                </a:lnTo>
                <a:lnTo>
                  <a:pt x="2497" y="2081"/>
                </a:lnTo>
                <a:lnTo>
                  <a:pt x="2418" y="2035"/>
                </a:lnTo>
                <a:lnTo>
                  <a:pt x="2336" y="1993"/>
                </a:lnTo>
                <a:lnTo>
                  <a:pt x="2252" y="1956"/>
                </a:lnTo>
                <a:lnTo>
                  <a:pt x="2186" y="1991"/>
                </a:lnTo>
                <a:lnTo>
                  <a:pt x="2117" y="2020"/>
                </a:lnTo>
                <a:lnTo>
                  <a:pt x="2046" y="2044"/>
                </a:lnTo>
                <a:lnTo>
                  <a:pt x="1973" y="2065"/>
                </a:lnTo>
                <a:lnTo>
                  <a:pt x="1897" y="2078"/>
                </a:lnTo>
                <a:lnTo>
                  <a:pt x="1820" y="2087"/>
                </a:lnTo>
                <a:lnTo>
                  <a:pt x="1742" y="2090"/>
                </a:lnTo>
                <a:lnTo>
                  <a:pt x="1662" y="2087"/>
                </a:lnTo>
                <a:lnTo>
                  <a:pt x="1585" y="2078"/>
                </a:lnTo>
                <a:lnTo>
                  <a:pt x="1509" y="2065"/>
                </a:lnTo>
                <a:lnTo>
                  <a:pt x="1436" y="2044"/>
                </a:lnTo>
                <a:lnTo>
                  <a:pt x="1365" y="2020"/>
                </a:lnTo>
                <a:lnTo>
                  <a:pt x="1297" y="1991"/>
                </a:lnTo>
                <a:lnTo>
                  <a:pt x="1230" y="1956"/>
                </a:lnTo>
                <a:lnTo>
                  <a:pt x="1146" y="1993"/>
                </a:lnTo>
                <a:lnTo>
                  <a:pt x="1064" y="2035"/>
                </a:lnTo>
                <a:lnTo>
                  <a:pt x="986" y="2081"/>
                </a:lnTo>
                <a:lnTo>
                  <a:pt x="911" y="2133"/>
                </a:lnTo>
                <a:lnTo>
                  <a:pt x="839" y="2190"/>
                </a:lnTo>
                <a:lnTo>
                  <a:pt x="772" y="2252"/>
                </a:lnTo>
                <a:lnTo>
                  <a:pt x="709" y="2317"/>
                </a:lnTo>
                <a:lnTo>
                  <a:pt x="650" y="2386"/>
                </a:lnTo>
                <a:lnTo>
                  <a:pt x="596" y="2459"/>
                </a:lnTo>
                <a:lnTo>
                  <a:pt x="546" y="2536"/>
                </a:lnTo>
                <a:lnTo>
                  <a:pt x="502" y="2615"/>
                </a:lnTo>
                <a:lnTo>
                  <a:pt x="462" y="2699"/>
                </a:lnTo>
                <a:lnTo>
                  <a:pt x="428" y="2784"/>
                </a:lnTo>
                <a:lnTo>
                  <a:pt x="400" y="2873"/>
                </a:lnTo>
                <a:lnTo>
                  <a:pt x="377" y="2965"/>
                </a:lnTo>
                <a:lnTo>
                  <a:pt x="361" y="3058"/>
                </a:lnTo>
                <a:lnTo>
                  <a:pt x="352" y="3153"/>
                </a:lnTo>
                <a:lnTo>
                  <a:pt x="349" y="3250"/>
                </a:lnTo>
                <a:lnTo>
                  <a:pt x="337" y="3250"/>
                </a:lnTo>
                <a:lnTo>
                  <a:pt x="342" y="3269"/>
                </a:lnTo>
                <a:lnTo>
                  <a:pt x="347" y="3289"/>
                </a:lnTo>
                <a:lnTo>
                  <a:pt x="349" y="3309"/>
                </a:lnTo>
                <a:lnTo>
                  <a:pt x="346" y="3340"/>
                </a:lnTo>
                <a:lnTo>
                  <a:pt x="337" y="3370"/>
                </a:lnTo>
                <a:lnTo>
                  <a:pt x="324" y="3396"/>
                </a:lnTo>
                <a:lnTo>
                  <a:pt x="307" y="3421"/>
                </a:lnTo>
                <a:lnTo>
                  <a:pt x="286" y="3442"/>
                </a:lnTo>
                <a:lnTo>
                  <a:pt x="262" y="3460"/>
                </a:lnTo>
                <a:lnTo>
                  <a:pt x="235" y="3472"/>
                </a:lnTo>
                <a:lnTo>
                  <a:pt x="205" y="3480"/>
                </a:lnTo>
                <a:lnTo>
                  <a:pt x="174" y="3483"/>
                </a:lnTo>
                <a:lnTo>
                  <a:pt x="143" y="3480"/>
                </a:lnTo>
                <a:lnTo>
                  <a:pt x="113" y="3472"/>
                </a:lnTo>
                <a:lnTo>
                  <a:pt x="87" y="3460"/>
                </a:lnTo>
                <a:lnTo>
                  <a:pt x="62" y="3442"/>
                </a:lnTo>
                <a:lnTo>
                  <a:pt x="41" y="3421"/>
                </a:lnTo>
                <a:lnTo>
                  <a:pt x="24" y="3396"/>
                </a:lnTo>
                <a:lnTo>
                  <a:pt x="11" y="3370"/>
                </a:lnTo>
                <a:lnTo>
                  <a:pt x="3" y="3340"/>
                </a:lnTo>
                <a:lnTo>
                  <a:pt x="0" y="3309"/>
                </a:lnTo>
                <a:lnTo>
                  <a:pt x="2" y="3289"/>
                </a:lnTo>
                <a:lnTo>
                  <a:pt x="6" y="3269"/>
                </a:lnTo>
                <a:lnTo>
                  <a:pt x="12" y="3250"/>
                </a:lnTo>
                <a:lnTo>
                  <a:pt x="0" y="3250"/>
                </a:lnTo>
                <a:lnTo>
                  <a:pt x="3" y="3146"/>
                </a:lnTo>
                <a:lnTo>
                  <a:pt x="13" y="3042"/>
                </a:lnTo>
                <a:lnTo>
                  <a:pt x="27" y="2941"/>
                </a:lnTo>
                <a:lnTo>
                  <a:pt x="49" y="2841"/>
                </a:lnTo>
                <a:lnTo>
                  <a:pt x="75" y="2744"/>
                </a:lnTo>
                <a:lnTo>
                  <a:pt x="108" y="2649"/>
                </a:lnTo>
                <a:lnTo>
                  <a:pt x="145" y="2557"/>
                </a:lnTo>
                <a:lnTo>
                  <a:pt x="187" y="2467"/>
                </a:lnTo>
                <a:lnTo>
                  <a:pt x="233" y="2381"/>
                </a:lnTo>
                <a:lnTo>
                  <a:pt x="286" y="2297"/>
                </a:lnTo>
                <a:lnTo>
                  <a:pt x="342" y="2216"/>
                </a:lnTo>
                <a:lnTo>
                  <a:pt x="403" y="2140"/>
                </a:lnTo>
                <a:lnTo>
                  <a:pt x="468" y="2066"/>
                </a:lnTo>
                <a:lnTo>
                  <a:pt x="537" y="1996"/>
                </a:lnTo>
                <a:lnTo>
                  <a:pt x="610" y="1930"/>
                </a:lnTo>
                <a:lnTo>
                  <a:pt x="686" y="1869"/>
                </a:lnTo>
                <a:lnTo>
                  <a:pt x="766" y="1811"/>
                </a:lnTo>
                <a:lnTo>
                  <a:pt x="849" y="1758"/>
                </a:lnTo>
                <a:lnTo>
                  <a:pt x="935" y="1710"/>
                </a:lnTo>
                <a:lnTo>
                  <a:pt x="888" y="1648"/>
                </a:lnTo>
                <a:lnTo>
                  <a:pt x="845" y="1583"/>
                </a:lnTo>
                <a:lnTo>
                  <a:pt x="807" y="1514"/>
                </a:lnTo>
                <a:lnTo>
                  <a:pt x="775" y="1442"/>
                </a:lnTo>
                <a:lnTo>
                  <a:pt x="747" y="1367"/>
                </a:lnTo>
                <a:lnTo>
                  <a:pt x="725" y="1290"/>
                </a:lnTo>
                <a:lnTo>
                  <a:pt x="709" y="1211"/>
                </a:lnTo>
                <a:lnTo>
                  <a:pt x="700" y="1129"/>
                </a:lnTo>
                <a:lnTo>
                  <a:pt x="696" y="1046"/>
                </a:lnTo>
                <a:lnTo>
                  <a:pt x="700" y="963"/>
                </a:lnTo>
                <a:lnTo>
                  <a:pt x="709" y="884"/>
                </a:lnTo>
                <a:lnTo>
                  <a:pt x="724" y="806"/>
                </a:lnTo>
                <a:lnTo>
                  <a:pt x="745" y="730"/>
                </a:lnTo>
                <a:lnTo>
                  <a:pt x="771" y="657"/>
                </a:lnTo>
                <a:lnTo>
                  <a:pt x="803" y="586"/>
                </a:lnTo>
                <a:lnTo>
                  <a:pt x="839" y="518"/>
                </a:lnTo>
                <a:lnTo>
                  <a:pt x="880" y="454"/>
                </a:lnTo>
                <a:lnTo>
                  <a:pt x="926" y="391"/>
                </a:lnTo>
                <a:lnTo>
                  <a:pt x="975" y="334"/>
                </a:lnTo>
                <a:lnTo>
                  <a:pt x="1030" y="280"/>
                </a:lnTo>
                <a:lnTo>
                  <a:pt x="1087" y="230"/>
                </a:lnTo>
                <a:lnTo>
                  <a:pt x="1149" y="184"/>
                </a:lnTo>
                <a:lnTo>
                  <a:pt x="1214" y="143"/>
                </a:lnTo>
                <a:lnTo>
                  <a:pt x="1282" y="107"/>
                </a:lnTo>
                <a:lnTo>
                  <a:pt x="1353" y="75"/>
                </a:lnTo>
                <a:lnTo>
                  <a:pt x="1426" y="49"/>
                </a:lnTo>
                <a:lnTo>
                  <a:pt x="1502" y="28"/>
                </a:lnTo>
                <a:lnTo>
                  <a:pt x="1580" y="13"/>
                </a:lnTo>
                <a:lnTo>
                  <a:pt x="1659" y="3"/>
                </a:lnTo>
                <a:lnTo>
                  <a:pt x="1742" y="0"/>
                </a:lnTo>
                <a:lnTo>
                  <a:pt x="1823" y="3"/>
                </a:lnTo>
                <a:lnTo>
                  <a:pt x="1902" y="13"/>
                </a:lnTo>
                <a:lnTo>
                  <a:pt x="1980" y="28"/>
                </a:lnTo>
                <a:lnTo>
                  <a:pt x="2056" y="49"/>
                </a:lnTo>
                <a:lnTo>
                  <a:pt x="2129" y="75"/>
                </a:lnTo>
                <a:lnTo>
                  <a:pt x="2200" y="107"/>
                </a:lnTo>
                <a:lnTo>
                  <a:pt x="2268" y="143"/>
                </a:lnTo>
                <a:lnTo>
                  <a:pt x="2333" y="184"/>
                </a:lnTo>
                <a:lnTo>
                  <a:pt x="2395" y="230"/>
                </a:lnTo>
                <a:lnTo>
                  <a:pt x="2453" y="280"/>
                </a:lnTo>
                <a:lnTo>
                  <a:pt x="2507" y="334"/>
                </a:lnTo>
                <a:lnTo>
                  <a:pt x="2556" y="391"/>
                </a:lnTo>
                <a:lnTo>
                  <a:pt x="2602" y="454"/>
                </a:lnTo>
                <a:lnTo>
                  <a:pt x="2643" y="518"/>
                </a:lnTo>
                <a:lnTo>
                  <a:pt x="2680" y="586"/>
                </a:lnTo>
                <a:lnTo>
                  <a:pt x="2711" y="657"/>
                </a:lnTo>
                <a:lnTo>
                  <a:pt x="2737" y="730"/>
                </a:lnTo>
                <a:lnTo>
                  <a:pt x="2758" y="806"/>
                </a:lnTo>
                <a:lnTo>
                  <a:pt x="2773" y="884"/>
                </a:lnTo>
                <a:lnTo>
                  <a:pt x="2782" y="963"/>
                </a:lnTo>
                <a:lnTo>
                  <a:pt x="2786" y="1046"/>
                </a:lnTo>
                <a:lnTo>
                  <a:pt x="2782" y="1129"/>
                </a:lnTo>
                <a:lnTo>
                  <a:pt x="2773" y="1211"/>
                </a:lnTo>
                <a:lnTo>
                  <a:pt x="2757" y="1290"/>
                </a:lnTo>
                <a:lnTo>
                  <a:pt x="2735" y="1367"/>
                </a:lnTo>
                <a:lnTo>
                  <a:pt x="2707" y="1442"/>
                </a:lnTo>
                <a:lnTo>
                  <a:pt x="2675" y="1514"/>
                </a:lnTo>
                <a:lnTo>
                  <a:pt x="2638" y="1583"/>
                </a:lnTo>
                <a:lnTo>
                  <a:pt x="2594" y="1648"/>
                </a:lnTo>
                <a:lnTo>
                  <a:pt x="2547" y="1710"/>
                </a:lnTo>
                <a:lnTo>
                  <a:pt x="2633" y="1758"/>
                </a:lnTo>
                <a:lnTo>
                  <a:pt x="2716" y="1811"/>
                </a:lnTo>
                <a:lnTo>
                  <a:pt x="2796" y="1869"/>
                </a:lnTo>
                <a:lnTo>
                  <a:pt x="2872" y="1930"/>
                </a:lnTo>
                <a:lnTo>
                  <a:pt x="2945" y="1996"/>
                </a:lnTo>
                <a:lnTo>
                  <a:pt x="3014" y="2066"/>
                </a:lnTo>
                <a:lnTo>
                  <a:pt x="3079" y="2140"/>
                </a:lnTo>
                <a:lnTo>
                  <a:pt x="3140" y="2216"/>
                </a:lnTo>
                <a:lnTo>
                  <a:pt x="3197" y="2297"/>
                </a:lnTo>
                <a:lnTo>
                  <a:pt x="3249" y="2381"/>
                </a:lnTo>
                <a:lnTo>
                  <a:pt x="3295" y="2467"/>
                </a:lnTo>
                <a:lnTo>
                  <a:pt x="3337" y="2557"/>
                </a:lnTo>
                <a:lnTo>
                  <a:pt x="3375" y="2649"/>
                </a:lnTo>
                <a:lnTo>
                  <a:pt x="3407" y="2744"/>
                </a:lnTo>
                <a:lnTo>
                  <a:pt x="3433" y="2841"/>
                </a:lnTo>
                <a:lnTo>
                  <a:pt x="3455" y="2941"/>
                </a:lnTo>
                <a:lnTo>
                  <a:pt x="3469" y="3042"/>
                </a:lnTo>
                <a:lnTo>
                  <a:pt x="3479" y="3146"/>
                </a:lnTo>
                <a:lnTo>
                  <a:pt x="3482" y="3250"/>
                </a:lnTo>
                <a:lnTo>
                  <a:pt x="3470" y="3250"/>
                </a:lnTo>
                <a:lnTo>
                  <a:pt x="3477" y="3269"/>
                </a:lnTo>
                <a:lnTo>
                  <a:pt x="3481" y="3289"/>
                </a:lnTo>
                <a:lnTo>
                  <a:pt x="3482" y="3309"/>
                </a:lnTo>
                <a:close/>
                <a:moveTo>
                  <a:pt x="1742" y="349"/>
                </a:moveTo>
                <a:lnTo>
                  <a:pt x="1674" y="352"/>
                </a:lnTo>
                <a:lnTo>
                  <a:pt x="1608" y="362"/>
                </a:lnTo>
                <a:lnTo>
                  <a:pt x="1546" y="377"/>
                </a:lnTo>
                <a:lnTo>
                  <a:pt x="1485" y="398"/>
                </a:lnTo>
                <a:lnTo>
                  <a:pt x="1427" y="423"/>
                </a:lnTo>
                <a:lnTo>
                  <a:pt x="1372" y="455"/>
                </a:lnTo>
                <a:lnTo>
                  <a:pt x="1320" y="491"/>
                </a:lnTo>
                <a:lnTo>
                  <a:pt x="1271" y="531"/>
                </a:lnTo>
                <a:lnTo>
                  <a:pt x="1227" y="575"/>
                </a:lnTo>
                <a:lnTo>
                  <a:pt x="1187" y="624"/>
                </a:lnTo>
                <a:lnTo>
                  <a:pt x="1151" y="676"/>
                </a:lnTo>
                <a:lnTo>
                  <a:pt x="1119" y="731"/>
                </a:lnTo>
                <a:lnTo>
                  <a:pt x="1094" y="789"/>
                </a:lnTo>
                <a:lnTo>
                  <a:pt x="1073" y="850"/>
                </a:lnTo>
                <a:lnTo>
                  <a:pt x="1057" y="912"/>
                </a:lnTo>
                <a:lnTo>
                  <a:pt x="1048" y="978"/>
                </a:lnTo>
                <a:lnTo>
                  <a:pt x="1045" y="1046"/>
                </a:lnTo>
                <a:lnTo>
                  <a:pt x="1048" y="1112"/>
                </a:lnTo>
                <a:lnTo>
                  <a:pt x="1057" y="1178"/>
                </a:lnTo>
                <a:lnTo>
                  <a:pt x="1073" y="1241"/>
                </a:lnTo>
                <a:lnTo>
                  <a:pt x="1094" y="1301"/>
                </a:lnTo>
                <a:lnTo>
                  <a:pt x="1119" y="1360"/>
                </a:lnTo>
                <a:lnTo>
                  <a:pt x="1151" y="1415"/>
                </a:lnTo>
                <a:lnTo>
                  <a:pt x="1187" y="1466"/>
                </a:lnTo>
                <a:lnTo>
                  <a:pt x="1227" y="1515"/>
                </a:lnTo>
                <a:lnTo>
                  <a:pt x="1271" y="1559"/>
                </a:lnTo>
                <a:lnTo>
                  <a:pt x="1320" y="1599"/>
                </a:lnTo>
                <a:lnTo>
                  <a:pt x="1372" y="1635"/>
                </a:lnTo>
                <a:lnTo>
                  <a:pt x="1427" y="1667"/>
                </a:lnTo>
                <a:lnTo>
                  <a:pt x="1485" y="1694"/>
                </a:lnTo>
                <a:lnTo>
                  <a:pt x="1546" y="1714"/>
                </a:lnTo>
                <a:lnTo>
                  <a:pt x="1608" y="1729"/>
                </a:lnTo>
                <a:lnTo>
                  <a:pt x="1674" y="1738"/>
                </a:lnTo>
                <a:lnTo>
                  <a:pt x="1742" y="1742"/>
                </a:lnTo>
                <a:lnTo>
                  <a:pt x="1808" y="1738"/>
                </a:lnTo>
                <a:lnTo>
                  <a:pt x="1874" y="1729"/>
                </a:lnTo>
                <a:lnTo>
                  <a:pt x="1937" y="1714"/>
                </a:lnTo>
                <a:lnTo>
                  <a:pt x="1997" y="1694"/>
                </a:lnTo>
                <a:lnTo>
                  <a:pt x="2055" y="1667"/>
                </a:lnTo>
                <a:lnTo>
                  <a:pt x="2110" y="1635"/>
                </a:lnTo>
                <a:lnTo>
                  <a:pt x="2162" y="1599"/>
                </a:lnTo>
                <a:lnTo>
                  <a:pt x="2211" y="1559"/>
                </a:lnTo>
                <a:lnTo>
                  <a:pt x="2255" y="1515"/>
                </a:lnTo>
                <a:lnTo>
                  <a:pt x="2295" y="1466"/>
                </a:lnTo>
                <a:lnTo>
                  <a:pt x="2331" y="1415"/>
                </a:lnTo>
                <a:lnTo>
                  <a:pt x="2363" y="1360"/>
                </a:lnTo>
                <a:lnTo>
                  <a:pt x="2389" y="1301"/>
                </a:lnTo>
                <a:lnTo>
                  <a:pt x="2409" y="1241"/>
                </a:lnTo>
                <a:lnTo>
                  <a:pt x="2425" y="1178"/>
                </a:lnTo>
                <a:lnTo>
                  <a:pt x="2435" y="1112"/>
                </a:lnTo>
                <a:lnTo>
                  <a:pt x="2438" y="1046"/>
                </a:lnTo>
                <a:lnTo>
                  <a:pt x="2435" y="978"/>
                </a:lnTo>
                <a:lnTo>
                  <a:pt x="2425" y="912"/>
                </a:lnTo>
                <a:lnTo>
                  <a:pt x="2409" y="850"/>
                </a:lnTo>
                <a:lnTo>
                  <a:pt x="2389" y="789"/>
                </a:lnTo>
                <a:lnTo>
                  <a:pt x="2363" y="731"/>
                </a:lnTo>
                <a:lnTo>
                  <a:pt x="2331" y="676"/>
                </a:lnTo>
                <a:lnTo>
                  <a:pt x="2295" y="624"/>
                </a:lnTo>
                <a:lnTo>
                  <a:pt x="2255" y="575"/>
                </a:lnTo>
                <a:lnTo>
                  <a:pt x="2211" y="531"/>
                </a:lnTo>
                <a:lnTo>
                  <a:pt x="2162" y="491"/>
                </a:lnTo>
                <a:lnTo>
                  <a:pt x="2110" y="455"/>
                </a:lnTo>
                <a:lnTo>
                  <a:pt x="2055" y="423"/>
                </a:lnTo>
                <a:lnTo>
                  <a:pt x="1997" y="398"/>
                </a:lnTo>
                <a:lnTo>
                  <a:pt x="1937" y="377"/>
                </a:lnTo>
                <a:lnTo>
                  <a:pt x="1874" y="362"/>
                </a:lnTo>
                <a:lnTo>
                  <a:pt x="1808" y="352"/>
                </a:lnTo>
                <a:lnTo>
                  <a:pt x="1742" y="349"/>
                </a:lnTo>
                <a:close/>
              </a:path>
            </a:pathLst>
          </a:custGeom>
          <a:solidFill>
            <a:schemeClr val="accent1">
              <a:lumMod val="60000"/>
              <a:lumOff val="40000"/>
            </a:schemeClr>
          </a:solidFill>
          <a:ln w="0">
            <a:noFill/>
            <a:prstDash val="solid"/>
            <a:round/>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latin typeface="等线" panose="02010600030101010101" charset="-122"/>
            </a:endParaRPr>
          </a:p>
        </p:txBody>
      </p:sp>
      <p:cxnSp>
        <p:nvCxnSpPr>
          <p:cNvPr id="7" name="直接箭头连接符 6"/>
          <p:cNvCxnSpPr/>
          <p:nvPr/>
        </p:nvCxnSpPr>
        <p:spPr>
          <a:xfrm flipV="1">
            <a:off x="1585595" y="3999230"/>
            <a:ext cx="234315" cy="210820"/>
          </a:xfrm>
          <a:prstGeom prst="straightConnector1">
            <a:avLst/>
          </a:prstGeom>
          <a:ln w="28575" cmpd="sng">
            <a:solidFill>
              <a:schemeClr val="accent1">
                <a:lumMod val="60000"/>
                <a:lumOff val="4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585595" y="4330700"/>
            <a:ext cx="280035" cy="118745"/>
          </a:xfrm>
          <a:prstGeom prst="straightConnector1">
            <a:avLst/>
          </a:prstGeom>
          <a:ln w="28575" cmpd="sng">
            <a:solidFill>
              <a:schemeClr val="accent1">
                <a:lumMod val="60000"/>
                <a:lumOff val="4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850390" y="3841750"/>
            <a:ext cx="719455" cy="368300"/>
          </a:xfrm>
          <a:prstGeom prst="rect">
            <a:avLst/>
          </a:prstGeom>
          <a:noFill/>
        </p:spPr>
        <p:txBody>
          <a:bodyPr wrap="square" rtlCol="0">
            <a:spAutoFit/>
          </a:bodyPr>
          <a:p>
            <a:r>
              <a:rPr lang="en-US" altLang="zh-CN" b="1">
                <a:solidFill>
                  <a:schemeClr val="tx1"/>
                </a:solidFill>
              </a:rPr>
              <a:t>DAG</a:t>
            </a:r>
            <a:endParaRPr lang="en-US" altLang="zh-CN" b="1">
              <a:solidFill>
                <a:schemeClr val="tx1"/>
              </a:solidFill>
            </a:endParaRPr>
          </a:p>
        </p:txBody>
      </p:sp>
      <p:sp>
        <p:nvSpPr>
          <p:cNvPr id="10" name="文本框 9"/>
          <p:cNvSpPr txBox="1"/>
          <p:nvPr/>
        </p:nvSpPr>
        <p:spPr>
          <a:xfrm>
            <a:off x="1206500" y="4449445"/>
            <a:ext cx="659130" cy="368300"/>
          </a:xfrm>
          <a:prstGeom prst="rect">
            <a:avLst/>
          </a:prstGeom>
          <a:noFill/>
        </p:spPr>
        <p:txBody>
          <a:bodyPr wrap="square" rtlCol="0">
            <a:spAutoFit/>
          </a:bodyPr>
          <a:p>
            <a:r>
              <a:rPr lang="en-US" altLang="zh-CN"/>
              <a:t>user</a:t>
            </a:r>
            <a:endParaRPr lang="en-US" altLang="zh-CN"/>
          </a:p>
        </p:txBody>
      </p:sp>
      <p:sp>
        <p:nvSpPr>
          <p:cNvPr id="11" name="文本框 10"/>
          <p:cNvSpPr txBox="1"/>
          <p:nvPr/>
        </p:nvSpPr>
        <p:spPr>
          <a:xfrm>
            <a:off x="1819910" y="4330700"/>
            <a:ext cx="1114425" cy="460375"/>
          </a:xfrm>
          <a:prstGeom prst="rect">
            <a:avLst/>
          </a:prstGeom>
          <a:noFill/>
        </p:spPr>
        <p:txBody>
          <a:bodyPr wrap="square" rtlCol="0">
            <a:spAutoFit/>
          </a:bodyPr>
          <a:p>
            <a:r>
              <a:rPr lang="en-US" altLang="zh-CN" sz="1200" b="1">
                <a:solidFill>
                  <a:schemeClr val="tx1"/>
                </a:solidFill>
              </a:rPr>
              <a:t>Vraying size</a:t>
            </a:r>
            <a:endParaRPr lang="en-US" altLang="zh-CN" sz="1200" b="1">
              <a:solidFill>
                <a:schemeClr val="tx1"/>
              </a:solidFill>
            </a:endParaRPr>
          </a:p>
          <a:p>
            <a:r>
              <a:rPr lang="en-US" altLang="zh-CN" sz="1200" b="1">
                <a:solidFill>
                  <a:schemeClr val="tx1"/>
                </a:solidFill>
              </a:rPr>
              <a:t> input</a:t>
            </a:r>
            <a:endParaRPr lang="en-US" altLang="zh-CN" sz="1200" b="1">
              <a:solidFill>
                <a:schemeClr val="tx1"/>
              </a:solidFill>
            </a:endParaRPr>
          </a:p>
        </p:txBody>
      </p:sp>
      <p:sp>
        <p:nvSpPr>
          <p:cNvPr id="12" name="右箭头 11"/>
          <p:cNvSpPr/>
          <p:nvPr/>
        </p:nvSpPr>
        <p:spPr>
          <a:xfrm>
            <a:off x="2875280" y="4222115"/>
            <a:ext cx="395605" cy="172720"/>
          </a:xfrm>
          <a:prstGeom prst="right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矩形 12"/>
          <p:cNvSpPr/>
          <p:nvPr/>
        </p:nvSpPr>
        <p:spPr>
          <a:xfrm>
            <a:off x="3342640" y="3651250"/>
            <a:ext cx="2361565" cy="1287145"/>
          </a:xfrm>
          <a:prstGeom prst="rect">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文本框 13"/>
          <p:cNvSpPr txBox="1"/>
          <p:nvPr/>
        </p:nvSpPr>
        <p:spPr>
          <a:xfrm>
            <a:off x="3270885" y="3662045"/>
            <a:ext cx="2535555" cy="337185"/>
          </a:xfrm>
          <a:prstGeom prst="rect">
            <a:avLst/>
          </a:prstGeom>
          <a:noFill/>
        </p:spPr>
        <p:txBody>
          <a:bodyPr wrap="square" rtlCol="0">
            <a:spAutoFit/>
          </a:bodyPr>
          <a:p>
            <a:r>
              <a:rPr lang="en-US" altLang="zh-CN" sz="1600" b="1"/>
              <a:t>Trained prediction model</a:t>
            </a:r>
            <a:endParaRPr lang="en-US" altLang="zh-CN" sz="1600" b="1"/>
          </a:p>
        </p:txBody>
      </p:sp>
      <p:graphicFrame>
        <p:nvGraphicFramePr>
          <p:cNvPr id="15" name="表格 2"/>
          <p:cNvGraphicFramePr>
            <a:graphicFrameLocks noGrp="1"/>
          </p:cNvGraphicFramePr>
          <p:nvPr>
            <p:custDataLst>
              <p:tags r:id="rId1"/>
            </p:custDataLst>
          </p:nvPr>
        </p:nvGraphicFramePr>
        <p:xfrm>
          <a:off x="3435350" y="3999230"/>
          <a:ext cx="2206625" cy="579120"/>
        </p:xfrm>
        <a:graphic>
          <a:graphicData uri="http://schemas.openxmlformats.org/drawingml/2006/table">
            <a:tbl>
              <a:tblPr firstRow="1" bandRow="1">
                <a:tableStyleId>{5C22544A-7EE6-4342-B048-85BDC9FD1C3A}</a:tableStyleId>
              </a:tblPr>
              <a:tblGrid>
                <a:gridCol w="755015"/>
                <a:gridCol w="1451610"/>
              </a:tblGrid>
              <a:tr h="579120">
                <a:tc>
                  <a:txBody>
                    <a:bodyPr/>
                    <a:p>
                      <a:r>
                        <a:rPr lang="en-US" altLang="zh-CN" sz="1600" dirty="0"/>
                        <a:t>Input size</a:t>
                      </a:r>
                      <a:endParaRPr lang="en-US" altLang="zh-CN" sz="1600" dirty="0"/>
                    </a:p>
                  </a:txBody>
                  <a:tcPr/>
                </a:tc>
                <a:tc>
                  <a:txBody>
                    <a:bodyPr/>
                    <a:p>
                      <a:r>
                        <a:rPr lang="en-US" altLang="zh-CN" sz="1600" dirty="0"/>
                        <a:t>DAG’s </a:t>
                      </a:r>
                      <a:endParaRPr lang="en-US" altLang="zh-CN" sz="1600" dirty="0"/>
                    </a:p>
                    <a:p>
                      <a:r>
                        <a:rPr lang="en-US" altLang="zh-CN" sz="1600" dirty="0"/>
                        <a:t>parameters</a:t>
                      </a:r>
                      <a:endParaRPr lang="en-US" altLang="zh-CN" sz="1600" dirty="0"/>
                    </a:p>
                  </a:txBody>
                  <a:tcPr/>
                </a:tc>
              </a:tr>
            </a:tbl>
          </a:graphicData>
        </a:graphic>
      </p:graphicFrame>
      <p:pic>
        <p:nvPicPr>
          <p:cNvPr id="17" name="图片 16"/>
          <p:cNvPicPr>
            <a:picLocks noChangeAspect="1"/>
          </p:cNvPicPr>
          <p:nvPr/>
        </p:nvPicPr>
        <p:blipFill>
          <a:blip r:embed="rId2"/>
          <a:stretch>
            <a:fillRect/>
          </a:stretch>
        </p:blipFill>
        <p:spPr>
          <a:xfrm>
            <a:off x="4189095" y="4641215"/>
            <a:ext cx="1452880" cy="272415"/>
          </a:xfrm>
          <a:prstGeom prst="rect">
            <a:avLst/>
          </a:prstGeom>
        </p:spPr>
      </p:pic>
      <p:sp>
        <p:nvSpPr>
          <p:cNvPr id="18" name="文本框 17"/>
          <p:cNvSpPr txBox="1"/>
          <p:nvPr/>
        </p:nvSpPr>
        <p:spPr>
          <a:xfrm>
            <a:off x="3830320" y="5853430"/>
            <a:ext cx="1694180" cy="368300"/>
          </a:xfrm>
          <a:prstGeom prst="rect">
            <a:avLst/>
          </a:prstGeom>
          <a:noFill/>
        </p:spPr>
        <p:txBody>
          <a:bodyPr wrap="square" rtlCol="0">
            <a:spAutoFit/>
          </a:bodyPr>
          <a:p>
            <a:r>
              <a:rPr lang="en-US" altLang="zh-CN"/>
              <a:t>new input </a:t>
            </a:r>
            <a:r>
              <a:rPr lang="en-US" altLang="zh-CN"/>
              <a:t>size</a:t>
            </a:r>
            <a:endParaRPr lang="en-US" altLang="zh-CN"/>
          </a:p>
        </p:txBody>
      </p:sp>
      <p:sp>
        <p:nvSpPr>
          <p:cNvPr id="19" name="右箭头 18"/>
          <p:cNvSpPr/>
          <p:nvPr/>
        </p:nvSpPr>
        <p:spPr>
          <a:xfrm rot="16200000">
            <a:off x="4479290" y="5339715"/>
            <a:ext cx="395605" cy="172720"/>
          </a:xfrm>
          <a:prstGeom prst="right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0" name="矩形 19"/>
          <p:cNvSpPr/>
          <p:nvPr/>
        </p:nvSpPr>
        <p:spPr>
          <a:xfrm>
            <a:off x="6243320" y="3662045"/>
            <a:ext cx="3044190" cy="1287145"/>
          </a:xfrm>
          <a:prstGeom prst="rect">
            <a:avLst/>
          </a:prstGeom>
          <a:solidFill>
            <a:schemeClr val="bg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1" name="右箭头 20"/>
          <p:cNvSpPr/>
          <p:nvPr/>
        </p:nvSpPr>
        <p:spPr>
          <a:xfrm>
            <a:off x="5775960" y="4202430"/>
            <a:ext cx="395605" cy="172720"/>
          </a:xfrm>
          <a:prstGeom prst="rightArrow">
            <a:avLst/>
          </a:prstGeom>
          <a:solidFill>
            <a:srgbClr val="7030A0"/>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2" name="文本框 21"/>
          <p:cNvSpPr txBox="1"/>
          <p:nvPr/>
        </p:nvSpPr>
        <p:spPr>
          <a:xfrm>
            <a:off x="6477000" y="3661410"/>
            <a:ext cx="2535555" cy="337185"/>
          </a:xfrm>
          <a:prstGeom prst="rect">
            <a:avLst/>
          </a:prstGeom>
          <a:noFill/>
        </p:spPr>
        <p:txBody>
          <a:bodyPr wrap="square" rtlCol="0">
            <a:spAutoFit/>
          </a:bodyPr>
          <a:p>
            <a:r>
              <a:rPr lang="en-US" altLang="zh-CN" sz="1600" b="1"/>
              <a:t>Job’s optimized decision</a:t>
            </a:r>
            <a:r>
              <a:rPr lang="en-US" altLang="zh-CN" sz="1600" b="1"/>
              <a:t>s </a:t>
            </a:r>
            <a:endParaRPr lang="en-US" altLang="zh-CN" sz="1600" b="1"/>
          </a:p>
        </p:txBody>
      </p:sp>
      <p:graphicFrame>
        <p:nvGraphicFramePr>
          <p:cNvPr id="23" name="表格 2"/>
          <p:cNvGraphicFramePr>
            <a:graphicFrameLocks noGrp="1"/>
          </p:cNvGraphicFramePr>
          <p:nvPr>
            <p:custDataLst>
              <p:tags r:id="rId3"/>
            </p:custDataLst>
          </p:nvPr>
        </p:nvGraphicFramePr>
        <p:xfrm>
          <a:off x="6305550" y="4057650"/>
          <a:ext cx="2934970" cy="802005"/>
        </p:xfrm>
        <a:graphic>
          <a:graphicData uri="http://schemas.openxmlformats.org/drawingml/2006/table">
            <a:tbl>
              <a:tblPr firstRow="1" bandRow="1">
                <a:tableStyleId>{5C22544A-7EE6-4342-B048-85BDC9FD1C3A}</a:tableStyleId>
              </a:tblPr>
              <a:tblGrid>
                <a:gridCol w="2934970"/>
              </a:tblGrid>
              <a:tr h="335280">
                <a:tc>
                  <a:txBody>
                    <a:bodyPr/>
                    <a:p>
                      <a:r>
                        <a:rPr lang="en-US" altLang="zh-CN" sz="1600" dirty="0"/>
                        <a:t>Co-location perferences</a:t>
                      </a:r>
                      <a:endParaRPr lang="en-US" altLang="zh-CN" sz="1600" dirty="0"/>
                    </a:p>
                  </a:txBody>
                  <a:tcPr/>
                </a:tc>
              </a:tr>
              <a:tr h="466725">
                <a:tc>
                  <a:txBody>
                    <a:bodyPr/>
                    <a:p>
                      <a:r>
                        <a:rPr lang="en-US" altLang="zh-CN" sz="1600" dirty="0"/>
                        <a:t>λi → λi+1 data passing method</a:t>
                      </a:r>
                      <a:endParaRPr lang="en-US" altLang="zh-CN" sz="1600" dirty="0"/>
                    </a:p>
                  </a:txBody>
                  <a:tcPr/>
                </a:tc>
              </a:tr>
            </a:tbl>
          </a:graphicData>
        </a:graphic>
      </p:graphicFrame>
      <p:grpSp>
        <p:nvGrpSpPr>
          <p:cNvPr id="31" name="组合 30"/>
          <p:cNvGrpSpPr/>
          <p:nvPr/>
        </p:nvGrpSpPr>
        <p:grpSpPr>
          <a:xfrm>
            <a:off x="10406380" y="1811655"/>
            <a:ext cx="1409700" cy="4630420"/>
            <a:chOff x="16372" y="2853"/>
            <a:chExt cx="2220" cy="7292"/>
          </a:xfrm>
        </p:grpSpPr>
        <p:pic>
          <p:nvPicPr>
            <p:cNvPr id="25" name="图片 24"/>
            <p:cNvPicPr>
              <a:picLocks noChangeAspect="1"/>
            </p:cNvPicPr>
            <p:nvPr/>
          </p:nvPicPr>
          <p:blipFill>
            <a:blip r:embed="rId4"/>
            <a:stretch>
              <a:fillRect/>
            </a:stretch>
          </p:blipFill>
          <p:spPr>
            <a:xfrm>
              <a:off x="16741" y="2936"/>
              <a:ext cx="1482" cy="2221"/>
            </a:xfrm>
            <a:prstGeom prst="rect">
              <a:avLst/>
            </a:prstGeom>
          </p:spPr>
        </p:pic>
        <p:pic>
          <p:nvPicPr>
            <p:cNvPr id="26" name="图片 25"/>
            <p:cNvPicPr>
              <a:picLocks noChangeAspect="1"/>
            </p:cNvPicPr>
            <p:nvPr/>
          </p:nvPicPr>
          <p:blipFill>
            <a:blip r:embed="rId5"/>
            <a:stretch>
              <a:fillRect/>
            </a:stretch>
          </p:blipFill>
          <p:spPr>
            <a:xfrm>
              <a:off x="16488" y="5287"/>
              <a:ext cx="1989" cy="2201"/>
            </a:xfrm>
            <a:prstGeom prst="rect">
              <a:avLst/>
            </a:prstGeom>
          </p:spPr>
        </p:pic>
        <p:pic>
          <p:nvPicPr>
            <p:cNvPr id="27" name="图片 26"/>
            <p:cNvPicPr>
              <a:picLocks noChangeAspect="1"/>
            </p:cNvPicPr>
            <p:nvPr/>
          </p:nvPicPr>
          <p:blipFill>
            <a:blip r:embed="rId6"/>
            <a:stretch>
              <a:fillRect/>
            </a:stretch>
          </p:blipFill>
          <p:spPr>
            <a:xfrm>
              <a:off x="16741" y="7777"/>
              <a:ext cx="1596" cy="2227"/>
            </a:xfrm>
            <a:prstGeom prst="rect">
              <a:avLst/>
            </a:prstGeom>
          </p:spPr>
        </p:pic>
        <p:sp>
          <p:nvSpPr>
            <p:cNvPr id="29" name="线形标注 2 28"/>
            <p:cNvSpPr/>
            <p:nvPr/>
          </p:nvSpPr>
          <p:spPr>
            <a:xfrm>
              <a:off x="16372" y="2853"/>
              <a:ext cx="2220" cy="7293"/>
            </a:xfrm>
            <a:prstGeom prst="borderCallout2">
              <a:avLst>
                <a:gd name="adj1" fmla="val 18750"/>
                <a:gd name="adj2" fmla="val -8333"/>
                <a:gd name="adj3" fmla="val 18750"/>
                <a:gd name="adj4" fmla="val -16667"/>
                <a:gd name="adj5" fmla="val 60839"/>
                <a:gd name="adj6" fmla="val -77657"/>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sp>
        <p:nvSpPr>
          <p:cNvPr id="30" name="文本框 29"/>
          <p:cNvSpPr txBox="1"/>
          <p:nvPr/>
        </p:nvSpPr>
        <p:spPr>
          <a:xfrm>
            <a:off x="3435350" y="4578350"/>
            <a:ext cx="699770" cy="368300"/>
          </a:xfrm>
          <a:prstGeom prst="rect">
            <a:avLst/>
          </a:prstGeom>
          <a:noFill/>
        </p:spPr>
        <p:txBody>
          <a:bodyPr wrap="square" rtlCol="0">
            <a:spAutoFit/>
          </a:bodyPr>
          <a:p>
            <a:r>
              <a:rPr lang="en-US" altLang="zh-CN" b="1"/>
              <a:t>Map</a:t>
            </a:r>
            <a:endParaRPr lang="en-US" altLang="zh-CN" b="1"/>
          </a:p>
        </p:txBody>
      </p:sp>
    </p:spTree>
  </p:cSld>
  <p:clrMapOvr>
    <a:masterClrMapping/>
  </p:clrMapOvr>
</p:sld>
</file>

<file path=ppt/tags/tag1.xml><?xml version="1.0" encoding="utf-8"?>
<p:tagLst xmlns:p="http://schemas.openxmlformats.org/presentationml/2006/main">
  <p:tag name="KSO_WM_UNIT_TABLE_BEAUTIFY" val="smartTable{684462c9-b9e8-466e-b42e-9dfab25d1906}"/>
  <p:tag name="TABLE_ENDDRAG_ORIGIN_RECT" val="173*57"/>
  <p:tag name="TABLE_ENDDRAG_RECT" val="296*177*173*57"/>
</p:tagLst>
</file>

<file path=ppt/tags/tag2.xml><?xml version="1.0" encoding="utf-8"?>
<p:tagLst xmlns:p="http://schemas.openxmlformats.org/presentationml/2006/main">
  <p:tag name="KSO_WM_UNIT_TABLE_BEAUTIFY" val="smartTable{684462c9-b9e8-466e-b42e-9dfab25d1906}"/>
  <p:tag name="TABLE_ENDDRAG_ORIGIN_RECT" val="231*57"/>
  <p:tag name="TABLE_ENDDRAG_RECT" val="517*251*231*57"/>
</p:tagLst>
</file>

<file path=ppt/tags/tag3.xml><?xml version="1.0" encoding="utf-8"?>
<p:tagLst xmlns:p="http://schemas.openxmlformats.org/presentationml/2006/main">
  <p:tag name="KSO_WM_UNIT_PLACING_PICTURE_USER_VIEWPORT" val="{&quot;height&quot;:4980,&quot;width&quot;:7824}"/>
</p:tagLst>
</file>

<file path=ppt/theme/theme1.xml><?xml version="1.0" encoding="utf-8"?>
<a:theme xmlns:a="http://schemas.openxmlformats.org/drawingml/2006/main" name="week3-k8s-网络通信及应用示例">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Week1-调研</Template>
  <TotalTime>0</TotalTime>
  <Words>3851</Words>
  <Application>WPS 演示</Application>
  <PresentationFormat>宽屏</PresentationFormat>
  <Paragraphs>291</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Times New Roman</vt:lpstr>
      <vt:lpstr>等线</vt:lpstr>
      <vt:lpstr>Wingdings</vt:lpstr>
      <vt:lpstr>微软雅黑</vt:lpstr>
      <vt:lpstr>Arial Unicode MS</vt:lpstr>
      <vt:lpstr>等线 Light</vt:lpstr>
      <vt:lpstr>Calibri</vt:lpstr>
      <vt:lpstr>week3-k8s-网络通信及应用示例</vt:lpstr>
      <vt:lpstr>Serverless Data Analytics</vt:lpstr>
      <vt:lpstr>Background</vt:lpstr>
      <vt:lpstr>Background</vt:lpstr>
      <vt:lpstr>Motivation</vt:lpstr>
      <vt:lpstr>Challenges</vt:lpstr>
      <vt:lpstr>Challenges</vt:lpstr>
      <vt:lpstr>Existing Design</vt:lpstr>
      <vt:lpstr>Distributed cache[1]</vt:lpstr>
      <vt:lpstr>Application-aware Data Passing[2]</vt:lpstr>
      <vt:lpstr>Application-aware Data Passing[2]</vt:lpstr>
      <vt:lpstr>Combines slow storage with fast storage[3]</vt:lpstr>
      <vt:lpstr>Idea</vt:lpstr>
      <vt:lpstr>Idea</vt:lpstr>
      <vt:lpstr>Idea</vt:lpstr>
      <vt:lpstr>Idea</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Redis相关工作warmup</dc:title>
  <dc:creator>Wang Qianli</dc:creator>
  <cp:lastModifiedBy>青年</cp:lastModifiedBy>
  <cp:revision>288</cp:revision>
  <dcterms:created xsi:type="dcterms:W3CDTF">2021-11-05T01:41:00Z</dcterms:created>
  <dcterms:modified xsi:type="dcterms:W3CDTF">2022-02-21T00:58:14Z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99B5DF93C12B4A759FD5DB34BE5299BA</vt:lpwstr>
  </property>
  <property fmtid="{D5CDD505-2E9C-101B-9397-08002B2CF9AE}" pid="3" name="KSOProductBuildVer">
    <vt:lpwstr>2052-11.1.0.11365</vt:lpwstr>
  </property>
</Properties>
</file>