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74" r:id="rId3"/>
    <p:sldId id="480" r:id="rId5"/>
    <p:sldId id="523" r:id="rId6"/>
    <p:sldId id="513" r:id="rId7"/>
    <p:sldId id="511" r:id="rId8"/>
    <p:sldId id="424" r:id="rId9"/>
    <p:sldId id="519" r:id="rId10"/>
    <p:sldId id="520" r:id="rId11"/>
    <p:sldId id="521" r:id="rId12"/>
    <p:sldId id="522" r:id="rId13"/>
    <p:sldId id="509" r:id="rId14"/>
    <p:sldId id="517" r:id="rId15"/>
    <p:sldId id="535" r:id="rId16"/>
    <p:sldId id="46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97" autoAdjust="0"/>
    <p:restoredTop sz="94660"/>
  </p:normalViewPr>
  <p:slideViewPr>
    <p:cSldViewPr snapToGrid="0">
      <p:cViewPr>
        <p:scale>
          <a:sx n="75" d="100"/>
          <a:sy n="75" d="100"/>
        </p:scale>
        <p:origin x="1068" y="8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我汇报的主要内容是：</a:t>
            </a:r>
            <a:r>
              <a:rPr lang="en-US" altLang="zh-CN"/>
              <a:t>Serverless</a:t>
            </a:r>
            <a:r>
              <a:rPr lang="zh-CN" altLang="en-US"/>
              <a:t>数据分析应用的</a:t>
            </a:r>
            <a:r>
              <a:rPr lang="en-US" altLang="zh-CN"/>
              <a:t>I/O</a:t>
            </a:r>
            <a:r>
              <a:rPr lang="zh-CN" altLang="en-US"/>
              <a:t>时延问题以及初步的解决</a:t>
            </a:r>
            <a:r>
              <a:rPr lang="zh-CN" altLang="en-US"/>
              <a:t>方案</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en-US" altLang="zh-CN"/>
              <a:t>design</a:t>
            </a:r>
            <a:endParaRPr lang="en-US" altLang="zh-CN"/>
          </a:p>
          <a:p>
            <a:r>
              <a:rPr lang="en-US" altLang="zh-CN"/>
              <a:t>-- </a:t>
            </a:r>
            <a:r>
              <a:rPr lang="zh-CN" altLang="en-US"/>
              <a:t>在FaaS端增加专用的快速存储（memory-based storage）资源节点，这里的快指的是吞吐率</a:t>
            </a:r>
            <a:r>
              <a:rPr lang="zh-CN" altLang="en-US"/>
              <a:t>高；</a:t>
            </a:r>
            <a:endParaRPr lang="zh-CN" altLang="en-US"/>
          </a:p>
          <a:p>
            <a:r>
              <a:rPr lang="en-US" altLang="zh-CN"/>
              <a:t>-- </a:t>
            </a:r>
            <a:r>
              <a:rPr lang="zh-CN" altLang="en-US"/>
              <a:t>然后将任务划分为N轮，每轮中间数据的传输通过快速存储节点来完成，以此来降低与后端的通信开销，最后将所有轮的数据合并写入后端的对象存储中。</a:t>
            </a:r>
            <a:endParaRPr lang="zh-CN" altLang="en-US"/>
          </a:p>
          <a:p>
            <a:endParaRPr lang="zh-CN" altLang="en-US"/>
          </a:p>
          <a:p>
            <a:r>
              <a:rPr lang="en-US" altLang="zh-CN"/>
              <a:t>- </a:t>
            </a:r>
            <a:r>
              <a:rPr lang="en-US" altLang="zh-CN"/>
              <a:t>challenge</a:t>
            </a:r>
            <a:endParaRPr lang="en-US" altLang="zh-CN"/>
          </a:p>
          <a:p>
            <a:pPr marL="0" lvl="1"/>
            <a:r>
              <a:rPr lang="en-US" altLang="zh-CN"/>
              <a:t>-- </a:t>
            </a:r>
            <a:r>
              <a:rPr lang="en-US" altLang="zh-CN">
                <a:uFillTx/>
                <a:latin typeface="等线" panose="02010600030101010101" charset="-122"/>
                <a:sym typeface="+mn-ea"/>
              </a:rPr>
              <a:t>Fast storage is much more expensive</a:t>
            </a:r>
            <a:endParaRPr lang="en-US" altLang="zh-CN">
              <a:solidFill>
                <a:schemeClr val="tx1"/>
              </a:solidFill>
              <a:uFillTx/>
              <a:latin typeface="等线" panose="02010600030101010101" charset="-122"/>
            </a:endParaRPr>
          </a:p>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重新看数据分析应用的一般模型，发现</a:t>
            </a:r>
            <a:r>
              <a:rPr lang="en-US" altLang="zh-CN"/>
              <a:t>stage</a:t>
            </a:r>
            <a:r>
              <a:rPr lang="zh-CN" altLang="en-US"/>
              <a:t>间和</a:t>
            </a:r>
            <a:r>
              <a:rPr lang="en-US" altLang="zh-CN"/>
              <a:t>stage</a:t>
            </a:r>
            <a:r>
              <a:rPr lang="zh-CN" altLang="en-US"/>
              <a:t>内的函数对于数据共享的要求是不一样</a:t>
            </a:r>
            <a:r>
              <a:rPr lang="zh-CN" altLang="en-US"/>
              <a:t>的</a:t>
            </a:r>
            <a:endParaRPr lang="zh-CN" altLang="en-US"/>
          </a:p>
          <a:p>
            <a:r>
              <a:rPr lang="en-US" altLang="zh-CN"/>
              <a:t>- stage</a:t>
            </a:r>
            <a:r>
              <a:rPr lang="zh-CN" altLang="en-US"/>
              <a:t>内的数据依赖简单，数据量小，对延迟</a:t>
            </a:r>
            <a:r>
              <a:rPr lang="zh-CN" altLang="en-US"/>
              <a:t>铭感</a:t>
            </a:r>
            <a:endParaRPr lang="zh-CN" altLang="en-US"/>
          </a:p>
          <a:p>
            <a:r>
              <a:rPr lang="en-US" altLang="zh-CN"/>
              <a:t>- stage</a:t>
            </a:r>
            <a:r>
              <a:rPr lang="zh-CN" altLang="en-US"/>
              <a:t>间会产生大量的小文件，通常有大规模的</a:t>
            </a:r>
            <a:r>
              <a:rPr lang="en-US" altLang="zh-CN"/>
              <a:t>shuffle</a:t>
            </a:r>
            <a:r>
              <a:rPr lang="zh-CN" altLang="en-US"/>
              <a:t>操作，对</a:t>
            </a:r>
            <a:r>
              <a:rPr lang="en-US" altLang="zh-CN"/>
              <a:t>I/O</a:t>
            </a:r>
            <a:r>
              <a:rPr lang="zh-CN" altLang="en-US"/>
              <a:t>吞吐率</a:t>
            </a:r>
            <a:r>
              <a:rPr lang="zh-CN" altLang="en-US"/>
              <a:t>敏感</a:t>
            </a:r>
            <a:endParaRPr lang="zh-CN" altLang="en-US"/>
          </a:p>
          <a:p>
            <a:endParaRPr lang="zh-CN" altLang="en-US"/>
          </a:p>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基于上述观察采用</a:t>
            </a:r>
            <a:r>
              <a:rPr lang="en-US" altLang="zh-CN"/>
              <a:t>stage</a:t>
            </a:r>
            <a:r>
              <a:rPr lang="zh-CN" altLang="en-US"/>
              <a:t>感知的数据</a:t>
            </a:r>
            <a:r>
              <a:rPr lang="zh-CN" altLang="en-US"/>
              <a:t>传输方式</a:t>
            </a:r>
            <a:endParaRPr lang="zh-CN" altLang="en-US"/>
          </a:p>
          <a:p>
            <a:r>
              <a:rPr lang="en-US" altLang="zh-CN"/>
              <a:t>-- </a:t>
            </a:r>
            <a:r>
              <a:rPr lang="zh-CN" altLang="en-US"/>
              <a:t>利用</a:t>
            </a:r>
            <a:r>
              <a:rPr lang="en-US" altLang="zh-CN"/>
              <a:t>internal storage</a:t>
            </a:r>
            <a:r>
              <a:rPr lang="zh-CN" altLang="en-US"/>
              <a:t>缓存一个</a:t>
            </a:r>
            <a:r>
              <a:rPr lang="en-US" altLang="zh-CN"/>
              <a:t>stage</a:t>
            </a:r>
            <a:r>
              <a:rPr lang="zh-CN" altLang="en-US"/>
              <a:t>内的数据，不同的</a:t>
            </a:r>
            <a:r>
              <a:rPr lang="en-US" altLang="zh-CN"/>
              <a:t>VM</a:t>
            </a:r>
            <a:r>
              <a:rPr lang="zh-CN" altLang="en-US"/>
              <a:t>间可以根据动态维护的</a:t>
            </a:r>
            <a:r>
              <a:rPr lang="en-US" altLang="zh-CN"/>
              <a:t>DAG</a:t>
            </a:r>
            <a:r>
              <a:rPr lang="zh-CN" altLang="en-US"/>
              <a:t>图通过</a:t>
            </a:r>
            <a:r>
              <a:rPr lang="en-US" altLang="zh-CN"/>
              <a:t>direct-passing</a:t>
            </a:r>
            <a:r>
              <a:rPr lang="zh-CN" altLang="en-US"/>
              <a:t>的方式直接传输数据；</a:t>
            </a:r>
            <a:endParaRPr lang="zh-CN" altLang="en-US"/>
          </a:p>
          <a:p>
            <a:r>
              <a:rPr lang="en-US" altLang="zh-CN"/>
              <a:t>-- </a:t>
            </a:r>
            <a:r>
              <a:rPr lang="zh-CN" altLang="en-US"/>
              <a:t>利用</a:t>
            </a:r>
            <a:r>
              <a:rPr lang="en-US" altLang="zh-CN"/>
              <a:t>external  storage</a:t>
            </a:r>
            <a:r>
              <a:rPr lang="zh-CN" altLang="en-US"/>
              <a:t>缓存</a:t>
            </a:r>
            <a:r>
              <a:rPr lang="en-US" altLang="zh-CN"/>
              <a:t>stage</a:t>
            </a:r>
            <a:r>
              <a:rPr lang="zh-CN" altLang="en-US"/>
              <a:t>间的数据，各个</a:t>
            </a:r>
            <a:r>
              <a:rPr lang="en-US" altLang="zh-CN"/>
              <a:t>VM</a:t>
            </a:r>
            <a:r>
              <a:rPr lang="zh-CN" altLang="en-US"/>
              <a:t>可以从快速存储节点中读取更新</a:t>
            </a:r>
            <a:r>
              <a:rPr lang="en-US" altLang="zh-CN"/>
              <a:t>stage</a:t>
            </a:r>
            <a:r>
              <a:rPr lang="zh-CN" altLang="en-US"/>
              <a:t>间的</a:t>
            </a:r>
            <a:r>
              <a:rPr lang="zh-CN" altLang="en-US"/>
              <a:t>数据。；</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基于上述观察采用</a:t>
            </a:r>
            <a:r>
              <a:rPr lang="en-US" altLang="zh-CN"/>
              <a:t>stage</a:t>
            </a:r>
            <a:r>
              <a:rPr lang="zh-CN" altLang="en-US"/>
              <a:t>感知的数据</a:t>
            </a:r>
            <a:r>
              <a:rPr lang="zh-CN" altLang="en-US"/>
              <a:t>传输方式</a:t>
            </a:r>
            <a:endParaRPr lang="zh-CN" altLang="en-US"/>
          </a:p>
          <a:p>
            <a:r>
              <a:rPr lang="en-US" altLang="zh-CN"/>
              <a:t>-- </a:t>
            </a:r>
            <a:r>
              <a:rPr lang="zh-CN" altLang="en-US"/>
              <a:t>利用</a:t>
            </a:r>
            <a:r>
              <a:rPr lang="en-US" altLang="zh-CN"/>
              <a:t>internal storage</a:t>
            </a:r>
            <a:r>
              <a:rPr lang="zh-CN" altLang="en-US"/>
              <a:t>缓存一个</a:t>
            </a:r>
            <a:r>
              <a:rPr lang="en-US" altLang="zh-CN"/>
              <a:t>stage</a:t>
            </a:r>
            <a:r>
              <a:rPr lang="zh-CN" altLang="en-US"/>
              <a:t>内的数据，不同的</a:t>
            </a:r>
            <a:r>
              <a:rPr lang="en-US" altLang="zh-CN"/>
              <a:t>VM</a:t>
            </a:r>
            <a:r>
              <a:rPr lang="zh-CN" altLang="en-US"/>
              <a:t>间可以根据动态维护的</a:t>
            </a:r>
            <a:r>
              <a:rPr lang="en-US" altLang="zh-CN"/>
              <a:t>DAG</a:t>
            </a:r>
            <a:r>
              <a:rPr lang="zh-CN" altLang="en-US"/>
              <a:t>图通过</a:t>
            </a:r>
            <a:r>
              <a:rPr lang="en-US" altLang="zh-CN"/>
              <a:t>direct-passing</a:t>
            </a:r>
            <a:r>
              <a:rPr lang="zh-CN" altLang="en-US"/>
              <a:t>的方式直接传输数据；</a:t>
            </a:r>
            <a:endParaRPr lang="zh-CN" altLang="en-US"/>
          </a:p>
          <a:p>
            <a:r>
              <a:rPr lang="en-US" altLang="zh-CN"/>
              <a:t>-- </a:t>
            </a:r>
            <a:r>
              <a:rPr lang="zh-CN" altLang="en-US"/>
              <a:t>利用</a:t>
            </a:r>
            <a:r>
              <a:rPr lang="en-US" altLang="zh-CN"/>
              <a:t>external  storage</a:t>
            </a:r>
            <a:r>
              <a:rPr lang="zh-CN" altLang="en-US"/>
              <a:t>缓存</a:t>
            </a:r>
            <a:r>
              <a:rPr lang="en-US" altLang="zh-CN"/>
              <a:t>stage</a:t>
            </a:r>
            <a:r>
              <a:rPr lang="zh-CN" altLang="en-US"/>
              <a:t>间的数据，各个</a:t>
            </a:r>
            <a:r>
              <a:rPr lang="en-US" altLang="zh-CN"/>
              <a:t>VM</a:t>
            </a:r>
            <a:r>
              <a:rPr lang="zh-CN" altLang="en-US"/>
              <a:t>可以从快速存储节点中读取更新</a:t>
            </a:r>
            <a:r>
              <a:rPr lang="en-US" altLang="zh-CN"/>
              <a:t>stage</a:t>
            </a:r>
            <a:r>
              <a:rPr lang="zh-CN" altLang="en-US"/>
              <a:t>间的</a:t>
            </a:r>
            <a:r>
              <a:rPr lang="zh-CN" altLang="en-US"/>
              <a:t>数据。；</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首先介绍一下</a:t>
            </a:r>
            <a:r>
              <a:rPr lang="en-US" altLang="zh-CN"/>
              <a:t>serverless</a:t>
            </a:r>
            <a:r>
              <a:rPr lang="zh-CN" altLang="en-US"/>
              <a:t>的计算框架</a:t>
            </a:r>
            <a:endParaRPr lang="zh-CN" altLang="en-US"/>
          </a:p>
          <a:p>
            <a:endParaRPr lang="en-US" altLang="zh-CN"/>
          </a:p>
          <a:p>
            <a:r>
              <a:rPr lang="en-US" altLang="zh-CN"/>
              <a:t>- </a:t>
            </a:r>
            <a:r>
              <a:rPr lang="zh-CN" altLang="en-US"/>
              <a:t>为了提供高度的计算弹性，</a:t>
            </a:r>
            <a:r>
              <a:rPr lang="en-US" altLang="zh-CN"/>
              <a:t>serverless </a:t>
            </a:r>
            <a:r>
              <a:rPr lang="zh-CN" altLang="en-US"/>
              <a:t>采用的是存储计算分离的方式，由</a:t>
            </a:r>
            <a:r>
              <a:rPr lang="en-US" altLang="zh-CN"/>
              <a:t>FaaS</a:t>
            </a:r>
            <a:r>
              <a:rPr lang="zh-CN" altLang="en-US"/>
              <a:t>提供计算资源，</a:t>
            </a:r>
            <a:r>
              <a:rPr lang="en-US" altLang="zh-CN"/>
              <a:t>BaaS</a:t>
            </a:r>
            <a:r>
              <a:rPr lang="zh-CN" altLang="en-US"/>
              <a:t>提供存储</a:t>
            </a:r>
            <a:r>
              <a:rPr lang="zh-CN" altLang="en-US"/>
              <a:t>服务</a:t>
            </a:r>
            <a:endParaRPr lang="zh-CN" altLang="en-US"/>
          </a:p>
          <a:p>
            <a:endParaRPr lang="zh-CN" altLang="en-US"/>
          </a:p>
          <a:p>
            <a:r>
              <a:rPr lang="en-US" altLang="zh-CN"/>
              <a:t>- </a:t>
            </a:r>
            <a:r>
              <a:rPr lang="zh-CN" altLang="en-US"/>
              <a:t>下图就是是一个完整的</a:t>
            </a:r>
            <a:r>
              <a:rPr lang="en-US" altLang="zh-CN"/>
              <a:t>serverless</a:t>
            </a:r>
            <a:r>
              <a:rPr lang="zh-CN" altLang="en-US"/>
              <a:t>计算模型：当请求到达时，首先通过</a:t>
            </a:r>
            <a:r>
              <a:rPr lang="en-US" altLang="zh-CN"/>
              <a:t>API</a:t>
            </a:r>
            <a:r>
              <a:rPr lang="zh-CN" altLang="en-US"/>
              <a:t>网关路由到对应的沙箱，然后在沙箱中实例化无状态函数进行计算，函数所产生的的状态或者销毁，或者存储到外部的共享存储中，这里的共享存储可以是跨数据中心的对象存储</a:t>
            </a:r>
            <a:r>
              <a:rPr lang="en-US" altLang="zh-CN"/>
              <a:t>S3</a:t>
            </a:r>
            <a:r>
              <a:rPr lang="zh-CN" altLang="en-US"/>
              <a:t>、</a:t>
            </a:r>
            <a:r>
              <a:rPr lang="en-US" altLang="zh-CN"/>
              <a:t>kv</a:t>
            </a:r>
            <a:r>
              <a:rPr lang="zh-CN" altLang="en-US"/>
              <a:t>数据库</a:t>
            </a:r>
            <a:r>
              <a:rPr lang="en-US" altLang="zh-CN"/>
              <a:t>DynamoDB</a:t>
            </a:r>
            <a:r>
              <a:rPr lang="zh-CN" altLang="en-US"/>
              <a:t>、或者是内存</a:t>
            </a:r>
            <a:r>
              <a:rPr lang="en-US" altLang="zh-CN"/>
              <a:t>kv</a:t>
            </a:r>
            <a:r>
              <a:rPr lang="zh-CN" altLang="en-US"/>
              <a:t>存储系统</a:t>
            </a:r>
            <a:r>
              <a:rPr lang="en-US" altLang="zh-CN"/>
              <a:t>redis</a:t>
            </a:r>
            <a:r>
              <a:rPr lang="zh-CN" altLang="en-US"/>
              <a:t>、</a:t>
            </a:r>
            <a:r>
              <a:rPr lang="en-US" altLang="zh-CN"/>
              <a:t>memcached</a:t>
            </a:r>
            <a:r>
              <a:rPr lang="zh-CN" altLang="en-US"/>
              <a:t>，但是考虑成本问题，</a:t>
            </a:r>
            <a:r>
              <a:rPr lang="en-US" altLang="zh-CN"/>
              <a:t>S3</a:t>
            </a:r>
            <a:r>
              <a:rPr lang="zh-CN" altLang="en-US"/>
              <a:t>使用</a:t>
            </a:r>
            <a:r>
              <a:rPr lang="zh-CN" altLang="en-US"/>
              <a:t>最为广泛。</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 </a:t>
            </a:r>
            <a:r>
              <a:rPr lang="zh-CN" altLang="en-US">
                <a:sym typeface="+mn-ea"/>
              </a:rPr>
              <a:t>下面介绍远端存储的性能特性，包括时延、带宽、请求吞吐量，主要分析</a:t>
            </a:r>
            <a:r>
              <a:rPr lang="en-US" altLang="zh-CN">
                <a:sym typeface="+mn-ea"/>
              </a:rPr>
              <a:t>S3</a:t>
            </a:r>
            <a:r>
              <a:rPr lang="zh-CN" altLang="en-US">
                <a:sym typeface="+mn-ea"/>
              </a:rPr>
              <a:t>存在的</a:t>
            </a:r>
            <a:r>
              <a:rPr lang="zh-CN" altLang="en-US">
                <a:sym typeface="+mn-ea"/>
              </a:rPr>
              <a:t>问题</a:t>
            </a:r>
            <a:endParaRPr lang="zh-CN" altLang="en-US">
              <a:sym typeface="+mn-ea"/>
            </a:endParaRPr>
          </a:p>
          <a:p>
            <a:endParaRPr lang="zh-CN" altLang="en-US">
              <a:sym typeface="+mn-ea"/>
            </a:endParaRPr>
          </a:p>
          <a:p>
            <a:r>
              <a:rPr lang="en-US" altLang="zh-CN">
                <a:sym typeface="+mn-ea"/>
              </a:rPr>
              <a:t>- </a:t>
            </a:r>
            <a:r>
              <a:rPr lang="zh-CN" altLang="en-US">
                <a:sym typeface="+mn-ea"/>
              </a:rPr>
              <a:t>首先是延迟，这里的时延指的是端到端时延，包括网络传输时延和存储</a:t>
            </a:r>
            <a:r>
              <a:rPr lang="zh-CN" altLang="en-US">
                <a:sym typeface="+mn-ea"/>
              </a:rPr>
              <a:t>访问时延，通过重复向相同的</a:t>
            </a:r>
            <a:r>
              <a:rPr lang="en-US" altLang="zh-CN">
                <a:sym typeface="+mn-ea"/>
              </a:rPr>
              <a:t>key</a:t>
            </a:r>
            <a:r>
              <a:rPr lang="zh-CN" altLang="en-US">
                <a:sym typeface="+mn-ea"/>
              </a:rPr>
              <a:t>写入随机字符数据，然后立即读取数据，测得时延</a:t>
            </a:r>
            <a:endParaRPr lang="zh-CN" altLang="en-US">
              <a:sym typeface="+mn-ea"/>
            </a:endParaRPr>
          </a:p>
          <a:p>
            <a:r>
              <a:rPr lang="en-US" altLang="zh-CN">
                <a:sym typeface="+mn-ea"/>
              </a:rPr>
              <a:t>-- </a:t>
            </a:r>
            <a:r>
              <a:rPr lang="zh-CN" altLang="en-US">
                <a:sym typeface="+mn-ea"/>
              </a:rPr>
              <a:t>左面这张图是写入时延，横轴表示写入数据的大小，纵轴表示时延，当写入数据较小时，</a:t>
            </a:r>
            <a:r>
              <a:rPr lang="en-US" altLang="zh-CN">
                <a:sym typeface="+mn-ea"/>
              </a:rPr>
              <a:t>S3</a:t>
            </a:r>
            <a:r>
              <a:rPr lang="zh-CN" altLang="en-US">
                <a:sym typeface="+mn-ea"/>
              </a:rPr>
              <a:t>的时延是</a:t>
            </a:r>
            <a:r>
              <a:rPr lang="en-US" altLang="zh-CN">
                <a:sym typeface="+mn-ea"/>
              </a:rPr>
              <a:t>redis</a:t>
            </a:r>
            <a:r>
              <a:rPr lang="zh-CN" altLang="en-US">
                <a:sym typeface="+mn-ea"/>
              </a:rPr>
              <a:t>的</a:t>
            </a:r>
            <a:r>
              <a:rPr lang="zh-CN" altLang="en-US">
                <a:sym typeface="+mn-ea"/>
              </a:rPr>
              <a:t>五十倍，当写入数据变大时，存储访问时延变成瓶颈，</a:t>
            </a:r>
            <a:r>
              <a:rPr lang="en-US" altLang="zh-CN">
                <a:sym typeface="+mn-ea"/>
              </a:rPr>
              <a:t>redis</a:t>
            </a:r>
            <a:r>
              <a:rPr lang="zh-CN" altLang="en-US">
                <a:sym typeface="+mn-ea"/>
              </a:rPr>
              <a:t>的时延</a:t>
            </a:r>
            <a:r>
              <a:rPr lang="zh-CN" altLang="en-US">
                <a:sym typeface="+mn-ea"/>
              </a:rPr>
              <a:t>也上去了</a:t>
            </a:r>
            <a:endParaRPr lang="zh-CN" altLang="en-US">
              <a:sym typeface="+mn-ea"/>
            </a:endParaRPr>
          </a:p>
          <a:p>
            <a:r>
              <a:rPr lang="en-US" altLang="zh-CN">
                <a:sym typeface="+mn-ea"/>
              </a:rPr>
              <a:t>-- </a:t>
            </a:r>
            <a:r>
              <a:rPr lang="zh-CN" altLang="en-US">
                <a:sym typeface="+mn-ea"/>
              </a:rPr>
              <a:t>这张图是读取时延，展现了相同的</a:t>
            </a:r>
            <a:r>
              <a:rPr lang="zh-CN" altLang="en-US">
                <a:sym typeface="+mn-ea"/>
              </a:rPr>
              <a:t>问题</a:t>
            </a:r>
            <a:endParaRPr lang="zh-CN" altLang="en-U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 </a:t>
            </a:r>
            <a:r>
              <a:rPr lang="zh-CN" altLang="en-US">
                <a:sym typeface="+mn-ea"/>
              </a:rPr>
              <a:t>接下来是带宽，测试表明目前网络带宽和存储</a:t>
            </a:r>
            <a:r>
              <a:rPr lang="en-US" altLang="zh-CN">
                <a:sym typeface="+mn-ea"/>
              </a:rPr>
              <a:t>I/O</a:t>
            </a:r>
            <a:r>
              <a:rPr lang="zh-CN" altLang="en-US">
                <a:sym typeface="+mn-ea"/>
              </a:rPr>
              <a:t>差距很小，写入</a:t>
            </a:r>
            <a:r>
              <a:rPr lang="en-US" altLang="zh-CN">
                <a:sym typeface="+mn-ea"/>
              </a:rPr>
              <a:t>S3</a:t>
            </a:r>
            <a:r>
              <a:rPr lang="zh-CN" altLang="en-US">
                <a:sym typeface="+mn-ea"/>
              </a:rPr>
              <a:t>的速度已经比写入单个</a:t>
            </a:r>
            <a:r>
              <a:rPr lang="en-US" altLang="zh-CN">
                <a:sym typeface="+mn-ea"/>
              </a:rPr>
              <a:t>SSD</a:t>
            </a:r>
            <a:r>
              <a:rPr lang="zh-CN" altLang="en-US">
                <a:sym typeface="+mn-ea"/>
              </a:rPr>
              <a:t>要快</a:t>
            </a:r>
            <a:r>
              <a:rPr lang="zh-CN" altLang="en-US">
                <a:sym typeface="+mn-ea"/>
              </a:rPr>
              <a:t>了</a:t>
            </a:r>
            <a:endParaRPr lang="zh-CN" altLang="en-US">
              <a:sym typeface="+mn-ea"/>
            </a:endParaRPr>
          </a:p>
          <a:p>
            <a:r>
              <a:rPr lang="en-US" altLang="zh-CN">
                <a:sym typeface="+mn-ea"/>
              </a:rPr>
              <a:t>- </a:t>
            </a:r>
            <a:r>
              <a:rPr lang="zh-CN" altLang="en-US">
                <a:sym typeface="+mn-ea"/>
              </a:rPr>
              <a:t>但是</a:t>
            </a:r>
            <a:r>
              <a:rPr lang="en-US" altLang="zh-CN">
                <a:sym typeface="+mn-ea"/>
              </a:rPr>
              <a:t>S3</a:t>
            </a:r>
            <a:r>
              <a:rPr lang="zh-CN" altLang="en-US">
                <a:sym typeface="+mn-ea"/>
              </a:rPr>
              <a:t>的请求吞吐量是有限制的，对于</a:t>
            </a:r>
            <a:r>
              <a:rPr lang="en-US" altLang="zh-CN">
                <a:sym typeface="+mn-ea"/>
              </a:rPr>
              <a:t>10KB</a:t>
            </a:r>
            <a:r>
              <a:rPr lang="zh-CN" altLang="en-US">
                <a:sym typeface="+mn-ea"/>
              </a:rPr>
              <a:t>的文件，</a:t>
            </a:r>
            <a:r>
              <a:rPr lang="en-US" altLang="zh-CN">
                <a:sym typeface="+mn-ea"/>
              </a:rPr>
              <a:t>S3</a:t>
            </a:r>
            <a:r>
              <a:rPr lang="zh-CN" altLang="en-US">
                <a:sym typeface="+mn-ea"/>
              </a:rPr>
              <a:t>的</a:t>
            </a:r>
            <a:r>
              <a:rPr lang="en-US" altLang="zh-CN">
                <a:sym typeface="+mn-ea"/>
              </a:rPr>
              <a:t>IOPS</a:t>
            </a:r>
            <a:r>
              <a:rPr lang="zh-CN" altLang="en-US">
                <a:sym typeface="+mn-ea"/>
              </a:rPr>
              <a:t>只能到达</a:t>
            </a:r>
            <a:r>
              <a:rPr lang="en-US" altLang="zh-CN">
                <a:sym typeface="+mn-ea"/>
              </a:rPr>
              <a:t>6000</a:t>
            </a:r>
            <a:r>
              <a:rPr lang="zh-CN" altLang="en-US">
                <a:sym typeface="+mn-ea"/>
              </a:rPr>
              <a:t>，而</a:t>
            </a:r>
            <a:r>
              <a:rPr lang="en-US" altLang="zh-CN">
                <a:sym typeface="+mn-ea"/>
              </a:rPr>
              <a:t>redis</a:t>
            </a:r>
            <a:r>
              <a:rPr lang="zh-CN" altLang="en-US">
                <a:sym typeface="+mn-ea"/>
              </a:rPr>
              <a:t>高出了两个数量级，也就是说</a:t>
            </a:r>
            <a:r>
              <a:rPr lang="en-US" altLang="zh-CN">
                <a:sym typeface="+mn-ea"/>
              </a:rPr>
              <a:t>S3</a:t>
            </a:r>
            <a:r>
              <a:rPr lang="zh-CN" altLang="en-US">
                <a:sym typeface="+mn-ea"/>
              </a:rPr>
              <a:t>对小文件的读写不支持较高的</a:t>
            </a:r>
            <a:r>
              <a:rPr lang="zh-CN" altLang="en-US">
                <a:sym typeface="+mn-ea"/>
              </a:rPr>
              <a:t>吞吐率</a:t>
            </a:r>
            <a:endParaRPr lang="zh-CN" alt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 </a:t>
            </a:r>
            <a:r>
              <a:rPr lang="zh-CN" altLang="en-US">
                <a:sym typeface="+mn-ea"/>
              </a:rPr>
              <a:t>下面介绍数据分析应用的特征，如下图所示</a:t>
            </a:r>
            <a:endParaRPr lang="zh-CN" altLang="en-US"/>
          </a:p>
          <a:p>
            <a:r>
              <a:rPr lang="en-US" altLang="zh-CN">
                <a:sym typeface="+mn-ea"/>
              </a:rPr>
              <a:t>-- </a:t>
            </a:r>
            <a:r>
              <a:rPr>
                <a:sym typeface="+mn-ea"/>
              </a:rPr>
              <a:t>由多个阶段组成</a:t>
            </a:r>
            <a:endParaRPr>
              <a:sym typeface="+mn-ea"/>
            </a:endParaRPr>
          </a:p>
          <a:p>
            <a:r>
              <a:rPr lang="en-US" altLang="zh-CN">
                <a:sym typeface="+mn-ea"/>
              </a:rPr>
              <a:t>-- </a:t>
            </a:r>
            <a:r>
              <a:rPr lang="zh-CN" altLang="en-US">
                <a:sym typeface="+mn-ea"/>
              </a:rPr>
              <a:t>每个阶段包括几个并行的任务，每个任务包含一些</a:t>
            </a:r>
            <a:r>
              <a:rPr lang="zh-CN" altLang="en-US">
                <a:sym typeface="+mn-ea"/>
              </a:rPr>
              <a:t>函数</a:t>
            </a:r>
            <a:endParaRPr lang="zh-CN" altLang="en-US">
              <a:sym typeface="+mn-ea"/>
            </a:endParaRPr>
          </a:p>
          <a:p>
            <a:r>
              <a:rPr lang="en-US" altLang="zh-CN">
                <a:sym typeface="+mn-ea"/>
              </a:rPr>
              <a:t>-- </a:t>
            </a:r>
            <a:r>
              <a:rPr lang="zh-CN" altLang="en-US">
                <a:sym typeface="+mn-ea"/>
              </a:rPr>
              <a:t>跨阶段的任务间</a:t>
            </a:r>
            <a:r>
              <a:rPr lang="zh-CN" altLang="en-US">
                <a:sym typeface="+mn-ea"/>
              </a:rPr>
              <a:t>需要</a:t>
            </a:r>
            <a:r>
              <a:rPr lang="en-US" altLang="zh-CN">
                <a:sym typeface="+mn-ea"/>
              </a:rPr>
              <a:t>共享状态和数据</a:t>
            </a:r>
            <a:endParaRPr lang="en-US" altLang="zh-CN">
              <a:sym typeface="+mn-ea"/>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综上由于</a:t>
            </a:r>
            <a:r>
              <a:rPr lang="en-US" altLang="zh-CN"/>
              <a:t>S3</a:t>
            </a:r>
            <a:r>
              <a:rPr lang="zh-CN" altLang="en-US"/>
              <a:t>的高时延和受限的</a:t>
            </a:r>
            <a:r>
              <a:rPr lang="en-US" altLang="zh-CN"/>
              <a:t>I/O rate </a:t>
            </a:r>
            <a:r>
              <a:rPr lang="zh-CN" altLang="en-US"/>
              <a:t>以及数据分析应用阶段之间大规模的</a:t>
            </a:r>
            <a:r>
              <a:rPr lang="en-US" altLang="zh-CN"/>
              <a:t>shuffle</a:t>
            </a:r>
            <a:r>
              <a:rPr lang="zh-CN" altLang="en-US"/>
              <a:t>操作导致了</a:t>
            </a:r>
            <a:r>
              <a:rPr lang="en-US" altLang="zh-CN"/>
              <a:t>serverless</a:t>
            </a:r>
            <a:r>
              <a:rPr lang="zh-CN" altLang="en-US"/>
              <a:t>数据分析应用的</a:t>
            </a:r>
            <a:r>
              <a:rPr lang="en-US" altLang="zh-CN"/>
              <a:t>I/O</a:t>
            </a:r>
            <a:r>
              <a:rPr lang="zh-CN" altLang="en-US"/>
              <a:t>时延</a:t>
            </a:r>
            <a:r>
              <a:rPr lang="zh-CN" altLang="en-US"/>
              <a:t>问题</a:t>
            </a:r>
            <a:endParaRPr lang="zh-CN" altLang="en-US"/>
          </a:p>
          <a:p>
            <a:r>
              <a:rPr lang="en-US" altLang="zh-CN"/>
              <a:t>- </a:t>
            </a:r>
            <a:r>
              <a:rPr lang="zh-CN" altLang="en-US"/>
              <a:t>下面</a:t>
            </a:r>
            <a:r>
              <a:rPr lang="zh-CN" altLang="en-US"/>
              <a:t>通过具体的排序应用和视频分析应用运行时间的</a:t>
            </a:r>
            <a:r>
              <a:rPr lang="en-US" altLang="zh-CN"/>
              <a:t>breakdown</a:t>
            </a:r>
            <a:r>
              <a:rPr lang="zh-CN" altLang="en-US"/>
              <a:t>，说明该问题的</a:t>
            </a:r>
            <a:r>
              <a:rPr lang="zh-CN" altLang="en-US"/>
              <a:t>严重性</a:t>
            </a:r>
            <a:endParaRPr lang="zh-CN" altLang="en-US"/>
          </a:p>
          <a:p>
            <a:r>
              <a:rPr lang="en-US" altLang="zh-CN"/>
              <a:t>-- </a:t>
            </a:r>
            <a:r>
              <a:rPr lang="zh-CN" altLang="en-US"/>
              <a:t>左面</a:t>
            </a:r>
            <a:r>
              <a:rPr lang="zh-CN" altLang="en-US"/>
              <a:t>这张图展示了选择不同的存储系统存储中间数据时，排序应用运行时间的</a:t>
            </a:r>
            <a:r>
              <a:rPr lang="en-US" altLang="zh-CN"/>
              <a:t>breakdown</a:t>
            </a:r>
            <a:r>
              <a:rPr lang="zh-CN" altLang="en-US"/>
              <a:t>：</a:t>
            </a:r>
            <a:r>
              <a:rPr lang="en-US" altLang="zh-CN"/>
              <a:t>S3 I/O </a:t>
            </a:r>
            <a:r>
              <a:rPr lang="zh-CN" altLang="en-US"/>
              <a:t>表示的是从</a:t>
            </a:r>
            <a:r>
              <a:rPr lang="en-US" altLang="zh-CN"/>
              <a:t>S3</a:t>
            </a:r>
            <a:r>
              <a:rPr lang="zh-CN" altLang="en-US"/>
              <a:t>读取输入数据和写入数据的时间，绿色表示计算时间，蓝色的</a:t>
            </a:r>
            <a:r>
              <a:rPr lang="en-US" altLang="zh-CN"/>
              <a:t>shuffle I/O</a:t>
            </a:r>
            <a:r>
              <a:rPr lang="zh-CN" altLang="en-US"/>
              <a:t>就是表示的中间数据的传输时间，可以看到当有</a:t>
            </a:r>
            <a:r>
              <a:rPr lang="en-US" altLang="zh-CN"/>
              <a:t>250</a:t>
            </a:r>
            <a:r>
              <a:rPr lang="zh-CN" altLang="en-US"/>
              <a:t>个函数时，</a:t>
            </a:r>
            <a:r>
              <a:rPr lang="en-US" altLang="zh-CN"/>
              <a:t>S3</a:t>
            </a:r>
            <a:r>
              <a:rPr lang="zh-CN" altLang="en-US"/>
              <a:t>的</a:t>
            </a:r>
            <a:r>
              <a:rPr lang="en-US" altLang="zh-CN"/>
              <a:t>shuffle</a:t>
            </a:r>
            <a:r>
              <a:rPr lang="zh-CN" altLang="en-US"/>
              <a:t>时间是</a:t>
            </a:r>
            <a:r>
              <a:rPr lang="en-US" altLang="zh-CN"/>
              <a:t>redis</a:t>
            </a:r>
            <a:r>
              <a:rPr lang="zh-CN" altLang="en-US"/>
              <a:t>的三倍，当函数并发度进一步增加时</a:t>
            </a:r>
            <a:r>
              <a:rPr lang="en-US" altLang="zh-CN"/>
              <a:t>S3</a:t>
            </a:r>
            <a:r>
              <a:rPr lang="zh-CN" altLang="en-US"/>
              <a:t>会因为</a:t>
            </a:r>
            <a:r>
              <a:rPr lang="en-US" altLang="zh-CN"/>
              <a:t> I/O rate </a:t>
            </a:r>
            <a:r>
              <a:rPr lang="zh-CN" altLang="en-US"/>
              <a:t>过高</a:t>
            </a:r>
            <a:r>
              <a:rPr lang="zh-CN" altLang="en-US"/>
              <a:t>报错，因此后面两组没有</a:t>
            </a:r>
            <a:r>
              <a:rPr lang="en-US" altLang="zh-CN"/>
              <a:t>S3</a:t>
            </a:r>
            <a:endParaRPr lang="en-US" altLang="zh-CN"/>
          </a:p>
          <a:p>
            <a:r>
              <a:rPr lang="en-US" altLang="zh-CN"/>
              <a:t>--  </a:t>
            </a:r>
            <a:r>
              <a:rPr lang="zh-CN" altLang="en-US"/>
              <a:t>右面这张图展示了视频分析应用运行时间的</a:t>
            </a:r>
            <a:r>
              <a:rPr lang="en-US" altLang="zh-CN"/>
              <a:t>breakdown</a:t>
            </a:r>
            <a:r>
              <a:rPr lang="zh-CN" altLang="en-US"/>
              <a:t>，</a:t>
            </a:r>
            <a:r>
              <a:rPr lang="en-US" altLang="zh-CN">
                <a:sym typeface="+mn-ea"/>
              </a:rPr>
              <a:t>S3</a:t>
            </a:r>
            <a:r>
              <a:rPr lang="zh-CN" altLang="en-US">
                <a:sym typeface="+mn-ea"/>
              </a:rPr>
              <a:t>的</a:t>
            </a:r>
            <a:r>
              <a:rPr lang="en-US" altLang="zh-CN">
                <a:sym typeface="+mn-ea"/>
              </a:rPr>
              <a:t>write I/O</a:t>
            </a:r>
            <a:r>
              <a:rPr lang="zh-CN" altLang="en-US">
                <a:sym typeface="+mn-ea"/>
              </a:rPr>
              <a:t>时间是</a:t>
            </a:r>
            <a:r>
              <a:rPr lang="en-US" altLang="zh-CN">
                <a:sym typeface="+mn-ea"/>
              </a:rPr>
              <a:t>redis</a:t>
            </a:r>
            <a:r>
              <a:rPr lang="zh-CN" altLang="en-US">
                <a:sym typeface="+mn-ea"/>
              </a:rPr>
              <a:t>的</a:t>
            </a:r>
            <a:r>
              <a:rPr lang="zh-CN" altLang="en-US">
                <a:sym typeface="+mn-ea"/>
              </a:rPr>
              <a:t>四倍</a:t>
            </a:r>
            <a:endParaRPr lang="zh-CN" altLang="en-US">
              <a:sym typeface="+mn-ea"/>
            </a:endParaRPr>
          </a:p>
          <a:p>
            <a:r>
              <a:rPr lang="en-US" altLang="zh-CN"/>
              <a:t>-- fully managed cloud storage (e.g., S3), in-memory keyvalue storage (e.g., Redis), and distributed Flash storage</a:t>
            </a:r>
            <a:endParaRPr lang="en-US" altLang="zh-CN"/>
          </a:p>
          <a:p>
            <a:r>
              <a:rPr lang="en-US" altLang="zh-CN"/>
              <a:t>(e.g., Crail-ReFlex)</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uFillTx/>
                <a:latin typeface="等线" panose="02010600030101010101" charset="-122"/>
                <a:ea typeface="等线" panose="02010600030101010101" charset="-122"/>
                <a:cs typeface="等线" panose="02010600030101010101" charset="-122"/>
                <a:sym typeface="+mn-ea"/>
              </a:rPr>
              <a:t>- </a:t>
            </a:r>
            <a:r>
              <a:rPr lang="zh-CN" altLang="en-US">
                <a:uFillTx/>
                <a:latin typeface="等线" panose="02010600030101010101" charset="-122"/>
                <a:ea typeface="等线" panose="02010600030101010101" charset="-122"/>
                <a:cs typeface="等线" panose="02010600030101010101" charset="-122"/>
                <a:sym typeface="+mn-ea"/>
              </a:rPr>
              <a:t>下面一部分是现有的三种解决方案。我将三种解决方案根据使用存储资源的不同划分成了两类，使用内部存储和外部存储。</a:t>
            </a:r>
            <a:endParaRPr lang="zh-CN" altLang="en-US">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a:t>
            </a:r>
            <a:r>
              <a:rPr lang="zh-CN" altLang="en-US">
                <a:uFillTx/>
                <a:latin typeface="等线" panose="02010600030101010101" charset="-122"/>
                <a:ea typeface="等线" panose="02010600030101010101" charset="-122"/>
                <a:cs typeface="等线" panose="02010600030101010101" charset="-122"/>
                <a:sym typeface="+mn-ea"/>
              </a:rPr>
              <a:t>说明一下内部存储和外部存储的含义：我是根据存储资源的位置将其归为三类：</a:t>
            </a:r>
            <a:r>
              <a:rPr lang="en-US" altLang="zh-CN">
                <a:uFillTx/>
                <a:latin typeface="等线" panose="02010600030101010101" charset="-122"/>
                <a:ea typeface="等线" panose="02010600030101010101" charset="-122"/>
                <a:cs typeface="等线" panose="02010600030101010101" charset="-122"/>
                <a:sym typeface="+mn-ea"/>
              </a:rPr>
              <a:t>internal storage/external storage/remote storage.</a:t>
            </a:r>
            <a:endParaRPr lang="en-US" altLang="zh-CN">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internal</a:t>
            </a:r>
            <a:r>
              <a:rPr lang="zh-CN" altLang="en-US">
                <a:uFillTx/>
                <a:latin typeface="等线" panose="02010600030101010101" charset="-122"/>
                <a:ea typeface="等线" panose="02010600030101010101" charset="-122"/>
                <a:cs typeface="等线" panose="02010600030101010101" charset="-122"/>
                <a:sym typeface="+mn-ea"/>
              </a:rPr>
              <a:t>：就是</a:t>
            </a:r>
            <a:r>
              <a:rPr lang="en-US" altLang="zh-CN">
                <a:uFillTx/>
                <a:latin typeface="等线" panose="02010600030101010101" charset="-122"/>
                <a:ea typeface="等线" panose="02010600030101010101" charset="-122"/>
                <a:cs typeface="等线" panose="02010600030101010101" charset="-122"/>
                <a:sym typeface="+mn-ea"/>
              </a:rPr>
              <a:t>VM</a:t>
            </a:r>
            <a:r>
              <a:rPr lang="zh-CN" altLang="en-US">
                <a:uFillTx/>
                <a:latin typeface="等线" panose="02010600030101010101" charset="-122"/>
                <a:ea typeface="等线" panose="02010600030101010101" charset="-122"/>
                <a:cs typeface="等线" panose="02010600030101010101" charset="-122"/>
                <a:sym typeface="+mn-ea"/>
              </a:rPr>
              <a:t>的本地存储</a:t>
            </a:r>
            <a:r>
              <a:rPr lang="zh-CN" altLang="en-US">
                <a:uFillTx/>
                <a:latin typeface="等线" panose="02010600030101010101" charset="-122"/>
                <a:ea typeface="等线" panose="02010600030101010101" charset="-122"/>
                <a:cs typeface="等线" panose="02010600030101010101" charset="-122"/>
                <a:sym typeface="+mn-ea"/>
              </a:rPr>
              <a:t>资源</a:t>
            </a:r>
            <a:endParaRPr lang="zh-CN" altLang="en-US">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external</a:t>
            </a:r>
            <a:r>
              <a:rPr lang="zh-CN" altLang="en-US">
                <a:uFillTx/>
                <a:latin typeface="等线" panose="02010600030101010101" charset="-122"/>
                <a:ea typeface="等线" panose="02010600030101010101" charset="-122"/>
                <a:cs typeface="等线" panose="02010600030101010101" charset="-122"/>
                <a:sym typeface="+mn-ea"/>
              </a:rPr>
              <a:t>：集群内专用的存储</a:t>
            </a:r>
            <a:r>
              <a:rPr lang="zh-CN" altLang="en-US">
                <a:uFillTx/>
                <a:latin typeface="等线" panose="02010600030101010101" charset="-122"/>
                <a:ea typeface="等线" panose="02010600030101010101" charset="-122"/>
                <a:cs typeface="等线" panose="02010600030101010101" charset="-122"/>
                <a:sym typeface="+mn-ea"/>
              </a:rPr>
              <a:t>节点</a:t>
            </a:r>
            <a:endParaRPr lang="zh-CN" altLang="en-US">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remote</a:t>
            </a:r>
            <a:r>
              <a:rPr lang="zh-CN" altLang="en-US">
                <a:uFillTx/>
                <a:latin typeface="等线" panose="02010600030101010101" charset="-122"/>
                <a:ea typeface="等线" panose="02010600030101010101" charset="-122"/>
                <a:cs typeface="等线" panose="02010600030101010101" charset="-122"/>
                <a:sym typeface="+mn-ea"/>
              </a:rPr>
              <a:t>：远端的数据库，对象存储，</a:t>
            </a:r>
            <a:r>
              <a:rPr lang="en-US" altLang="zh-CN">
                <a:uFillTx/>
                <a:latin typeface="等线" panose="02010600030101010101" charset="-122"/>
                <a:ea typeface="等线" panose="02010600030101010101" charset="-122"/>
                <a:cs typeface="等线" panose="02010600030101010101" charset="-122"/>
                <a:sym typeface="+mn-ea"/>
              </a:rPr>
              <a:t>kv</a:t>
            </a:r>
            <a:r>
              <a:rPr lang="zh-CN" altLang="en-US">
                <a:uFillTx/>
                <a:latin typeface="等线" panose="02010600030101010101" charset="-122"/>
                <a:ea typeface="等线" panose="02010600030101010101" charset="-122"/>
                <a:cs typeface="等线" panose="02010600030101010101" charset="-122"/>
                <a:sym typeface="+mn-ea"/>
              </a:rPr>
              <a:t>数据库</a:t>
            </a:r>
            <a:r>
              <a:rPr lang="zh-CN" altLang="en-US">
                <a:uFillTx/>
                <a:latin typeface="等线" panose="02010600030101010101" charset="-122"/>
                <a:ea typeface="等线" panose="02010600030101010101" charset="-122"/>
                <a:cs typeface="等线" panose="02010600030101010101" charset="-122"/>
                <a:sym typeface="+mn-ea"/>
              </a:rPr>
              <a:t>等</a:t>
            </a:r>
            <a:endParaRPr lang="zh-CN" altLang="en-US">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a:t>
            </a:r>
            <a:r>
              <a:rPr lang="zh-CN" altLang="en-US">
                <a:uFillTx/>
                <a:latin typeface="等线" panose="02010600030101010101" charset="-122"/>
                <a:ea typeface="等线" panose="02010600030101010101" charset="-122"/>
                <a:cs typeface="等线" panose="02010600030101010101" charset="-122"/>
                <a:sym typeface="+mn-ea"/>
              </a:rPr>
              <a:t>因为三种解决方案都使用了远端存储所以</a:t>
            </a:r>
            <a:r>
              <a:rPr lang="zh-CN" altLang="en-US">
                <a:uFillTx/>
                <a:latin typeface="等线" panose="02010600030101010101" charset="-122"/>
                <a:ea typeface="等线" panose="02010600030101010101" charset="-122"/>
                <a:cs typeface="等线" panose="02010600030101010101" charset="-122"/>
                <a:sym typeface="+mn-ea"/>
              </a:rPr>
              <a:t>我没有特别说明</a:t>
            </a:r>
            <a:endParaRPr lang="zh-CN" altLang="en-US">
              <a:uFillTx/>
              <a:latin typeface="等线" panose="02010600030101010101" charset="-122"/>
              <a:ea typeface="等线" panose="02010600030101010101" charset="-122"/>
              <a:cs typeface="等线" panose="02010600030101010101" charset="-122"/>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uFillTx/>
                <a:latin typeface="等线" panose="02010600030101010101" charset="-122"/>
                <a:ea typeface="等线" panose="02010600030101010101" charset="-122"/>
                <a:cs typeface="等线" panose="02010600030101010101" charset="-122"/>
                <a:sym typeface="+mn-ea"/>
              </a:rPr>
              <a:t>- </a:t>
            </a:r>
            <a:r>
              <a:rPr lang="en-US" altLang="zh-CN">
                <a:uFillTx/>
                <a:latin typeface="等线" panose="02010600030101010101" charset="-122"/>
                <a:ea typeface="等线" panose="02010600030101010101" charset="-122"/>
                <a:cs typeface="等线" panose="02010600030101010101" charset="-122"/>
                <a:sym typeface="+mn-ea"/>
              </a:rPr>
              <a:t>design</a:t>
            </a:r>
            <a:endParaRPr lang="en-US" altLang="zh-CN">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a:t>
            </a:r>
            <a:r>
              <a:rPr lang="zh-CN" altLang="en-US">
                <a:uFillTx/>
                <a:latin typeface="等线" panose="02010600030101010101" charset="-122"/>
                <a:ea typeface="等线" panose="02010600030101010101" charset="-122"/>
                <a:cs typeface="等线" panose="02010600030101010101" charset="-122"/>
                <a:sym typeface="+mn-ea"/>
              </a:rPr>
              <a:t>利用</a:t>
            </a:r>
            <a:r>
              <a:rPr lang="en-US" altLang="zh-CN">
                <a:uFillTx/>
                <a:latin typeface="等线" panose="02010600030101010101" charset="-122"/>
                <a:ea typeface="等线" panose="02010600030101010101" charset="-122"/>
                <a:cs typeface="等线" panose="02010600030101010101" charset="-122"/>
                <a:sym typeface="+mn-ea"/>
              </a:rPr>
              <a:t>VM</a:t>
            </a:r>
            <a:r>
              <a:rPr lang="zh-CN" altLang="en-US">
                <a:uFillTx/>
                <a:latin typeface="等线" panose="02010600030101010101" charset="-122"/>
                <a:ea typeface="等线" panose="02010600030101010101" charset="-122"/>
                <a:cs typeface="等线" panose="02010600030101010101" charset="-122"/>
                <a:sym typeface="+mn-ea"/>
              </a:rPr>
              <a:t>的本地存储和</a:t>
            </a:r>
            <a:r>
              <a:rPr lang="en-US" altLang="zh-CN">
                <a:uFillTx/>
                <a:latin typeface="等线" panose="02010600030101010101" charset="-122"/>
                <a:ea typeface="等线" panose="02010600030101010101" charset="-122"/>
                <a:cs typeface="等线" panose="02010600030101010101" charset="-122"/>
                <a:sym typeface="+mn-ea"/>
              </a:rPr>
              <a:t>KV</a:t>
            </a:r>
            <a:r>
              <a:rPr lang="zh-CN" altLang="en-US">
                <a:uFillTx/>
                <a:latin typeface="等线" panose="02010600030101010101" charset="-122"/>
                <a:ea typeface="等线" panose="02010600030101010101" charset="-122"/>
                <a:cs typeface="等线" panose="02010600030101010101" charset="-122"/>
                <a:sym typeface="+mn-ea"/>
              </a:rPr>
              <a:t>存储系统</a:t>
            </a:r>
            <a:r>
              <a:rPr lang="en-US" altLang="zh-CN">
                <a:uFillTx/>
                <a:latin typeface="等线" panose="02010600030101010101" charset="-122"/>
                <a:ea typeface="等线" panose="02010600030101010101" charset="-122"/>
                <a:cs typeface="等线" panose="02010600030101010101" charset="-122"/>
                <a:sym typeface="+mn-ea"/>
              </a:rPr>
              <a:t>Anna</a:t>
            </a:r>
            <a:r>
              <a:rPr lang="zh-CN" altLang="en-US">
                <a:uFillTx/>
                <a:latin typeface="等线" panose="02010600030101010101" charset="-122"/>
                <a:ea typeface="等线" panose="02010600030101010101" charset="-122"/>
                <a:cs typeface="等线" panose="02010600030101010101" charset="-122"/>
                <a:sym typeface="+mn-ea"/>
              </a:rPr>
              <a:t>实现一个分布式缓存系统，通过各个</a:t>
            </a:r>
            <a:r>
              <a:rPr lang="en-US" altLang="zh-CN">
                <a:uFillTx/>
                <a:latin typeface="等线" panose="02010600030101010101" charset="-122"/>
                <a:ea typeface="等线" panose="02010600030101010101" charset="-122"/>
                <a:cs typeface="等线" panose="02010600030101010101" charset="-122"/>
                <a:sym typeface="+mn-ea"/>
              </a:rPr>
              <a:t>VM</a:t>
            </a:r>
            <a:r>
              <a:rPr lang="zh-CN" altLang="en-US">
                <a:uFillTx/>
                <a:latin typeface="等线" panose="02010600030101010101" charset="-122"/>
                <a:ea typeface="等线" panose="02010600030101010101" charset="-122"/>
                <a:cs typeface="等线" panose="02010600030101010101" charset="-122"/>
                <a:sym typeface="+mn-ea"/>
              </a:rPr>
              <a:t>的</a:t>
            </a:r>
            <a:r>
              <a:rPr lang="zh-CN" altLang="en-US">
                <a:uFillTx/>
                <a:latin typeface="等线" panose="02010600030101010101" charset="-122"/>
                <a:ea typeface="等线" panose="02010600030101010101" charset="-122"/>
                <a:cs typeface="等线" panose="02010600030101010101" charset="-122"/>
                <a:sym typeface="+mn-ea"/>
              </a:rPr>
              <a:t>本地存储缓存热点中间数据，从而降低与后端</a:t>
            </a:r>
            <a:r>
              <a:rPr lang="en-US" altLang="zh-CN">
                <a:uFillTx/>
                <a:latin typeface="等线" panose="02010600030101010101" charset="-122"/>
                <a:ea typeface="等线" panose="02010600030101010101" charset="-122"/>
                <a:cs typeface="等线" panose="02010600030101010101" charset="-122"/>
                <a:sym typeface="+mn-ea"/>
              </a:rPr>
              <a:t>KV</a:t>
            </a:r>
            <a:r>
              <a:rPr lang="zh-CN" altLang="en-US">
                <a:uFillTx/>
                <a:latin typeface="等线" panose="02010600030101010101" charset="-122"/>
                <a:ea typeface="等线" panose="02010600030101010101" charset="-122"/>
                <a:cs typeface="等线" panose="02010600030101010101" charset="-122"/>
                <a:sym typeface="+mn-ea"/>
              </a:rPr>
              <a:t>数据库的通信开销。</a:t>
            </a:r>
            <a:endParaRPr lang="zh-CN" altLang="en-US">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a:t>
            </a:r>
            <a:r>
              <a:rPr lang="zh-CN" altLang="en-US">
                <a:uFillTx/>
                <a:latin typeface="等线" panose="02010600030101010101" charset="-122"/>
                <a:ea typeface="等线" panose="02010600030101010101" charset="-122"/>
                <a:cs typeface="等线" panose="02010600030101010101" charset="-122"/>
                <a:sym typeface="+mn-ea"/>
              </a:rPr>
              <a:t>需要说明的是每个</a:t>
            </a:r>
            <a:r>
              <a:rPr lang="en-US" altLang="zh-CN">
                <a:uFillTx/>
                <a:latin typeface="等线" panose="02010600030101010101" charset="-122"/>
                <a:ea typeface="等线" panose="02010600030101010101" charset="-122"/>
                <a:cs typeface="等线" panose="02010600030101010101" charset="-122"/>
                <a:sym typeface="+mn-ea"/>
              </a:rPr>
              <a:t>VM</a:t>
            </a:r>
            <a:r>
              <a:rPr lang="zh-CN" altLang="en-US">
                <a:uFillTx/>
                <a:latin typeface="等线" panose="02010600030101010101" charset="-122"/>
                <a:ea typeface="等线" panose="02010600030101010101" charset="-122"/>
                <a:cs typeface="等线" panose="02010600030101010101" charset="-122"/>
                <a:sym typeface="+mn-ea"/>
              </a:rPr>
              <a:t>的</a:t>
            </a:r>
            <a:r>
              <a:rPr lang="en-US" altLang="zh-CN">
                <a:uFillTx/>
                <a:latin typeface="等线" panose="02010600030101010101" charset="-122"/>
                <a:ea typeface="等线" panose="02010600030101010101" charset="-122"/>
                <a:cs typeface="等线" panose="02010600030101010101" charset="-122"/>
                <a:sym typeface="+mn-ea"/>
              </a:rPr>
              <a:t>cache</a:t>
            </a:r>
            <a:r>
              <a:rPr lang="zh-CN" altLang="en-US">
                <a:uFillTx/>
                <a:latin typeface="等线" panose="02010600030101010101" charset="-122"/>
                <a:ea typeface="等线" panose="02010600030101010101" charset="-122"/>
                <a:cs typeface="等线" panose="02010600030101010101" charset="-122"/>
                <a:sym typeface="+mn-ea"/>
              </a:rPr>
              <a:t>都是单独管理的，跨</a:t>
            </a:r>
            <a:r>
              <a:rPr lang="en-US" altLang="zh-CN">
                <a:uFillTx/>
                <a:latin typeface="等线" panose="02010600030101010101" charset="-122"/>
                <a:ea typeface="等线" panose="02010600030101010101" charset="-122"/>
                <a:cs typeface="等线" panose="02010600030101010101" charset="-122"/>
                <a:sym typeface="+mn-ea"/>
              </a:rPr>
              <a:t>VM</a:t>
            </a:r>
            <a:r>
              <a:rPr lang="zh-CN" altLang="en-US">
                <a:uFillTx/>
                <a:latin typeface="等线" panose="02010600030101010101" charset="-122"/>
                <a:ea typeface="等线" panose="02010600030101010101" charset="-122"/>
                <a:cs typeface="等线" panose="02010600030101010101" charset="-122"/>
                <a:sym typeface="+mn-ea"/>
              </a:rPr>
              <a:t>的通信需要通过后端的</a:t>
            </a:r>
            <a:r>
              <a:rPr lang="en-US" altLang="zh-CN">
                <a:uFillTx/>
                <a:latin typeface="等线" panose="02010600030101010101" charset="-122"/>
                <a:ea typeface="等线" panose="02010600030101010101" charset="-122"/>
                <a:cs typeface="等线" panose="02010600030101010101" charset="-122"/>
                <a:sym typeface="+mn-ea"/>
              </a:rPr>
              <a:t>kv</a:t>
            </a:r>
            <a:r>
              <a:rPr lang="zh-CN" altLang="en-US">
                <a:uFillTx/>
                <a:latin typeface="等线" panose="02010600030101010101" charset="-122"/>
                <a:ea typeface="等线" panose="02010600030101010101" charset="-122"/>
                <a:cs typeface="等线" panose="02010600030101010101" charset="-122"/>
                <a:sym typeface="+mn-ea"/>
              </a:rPr>
              <a:t>存储系统</a:t>
            </a:r>
            <a:r>
              <a:rPr lang="zh-CN" altLang="en-US">
                <a:uFillTx/>
                <a:latin typeface="等线" panose="02010600030101010101" charset="-122"/>
                <a:ea typeface="等线" panose="02010600030101010101" charset="-122"/>
                <a:cs typeface="等线" panose="02010600030101010101" charset="-122"/>
                <a:sym typeface="+mn-ea"/>
              </a:rPr>
              <a:t>进行</a:t>
            </a:r>
            <a:endParaRPr lang="zh-CN" altLang="en-US">
              <a:uFillTx/>
              <a:latin typeface="等线" panose="02010600030101010101" charset="-122"/>
              <a:ea typeface="等线" panose="02010600030101010101" charset="-122"/>
              <a:cs typeface="等线" panose="02010600030101010101" charset="-122"/>
              <a:sym typeface="+mn-ea"/>
            </a:endParaRPr>
          </a:p>
          <a:p>
            <a:endParaRPr lang="zh-CN" altLang="en-US">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a:t>
            </a:r>
            <a:r>
              <a:rPr lang="en-US" altLang="zh-CN">
                <a:uFillTx/>
                <a:latin typeface="等线" panose="02010600030101010101" charset="-122"/>
                <a:ea typeface="等线" panose="02010600030101010101" charset="-122"/>
                <a:cs typeface="等线" panose="02010600030101010101" charset="-122"/>
                <a:sym typeface="+mn-ea"/>
              </a:rPr>
              <a:t>challenge</a:t>
            </a:r>
            <a:endParaRPr lang="en-US" altLang="zh-CN">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a:t>
            </a:r>
            <a:r>
              <a:rPr lang="zh-CN" altLang="en-US">
                <a:uFillTx/>
                <a:latin typeface="等线" panose="02010600030101010101" charset="-122"/>
                <a:ea typeface="等线" panose="02010600030101010101" charset="-122"/>
                <a:cs typeface="等线" panose="02010600030101010101" charset="-122"/>
                <a:sym typeface="+mn-ea"/>
              </a:rPr>
              <a:t>采用分布式缓存的主要挑战在于缓存一致性的问题，</a:t>
            </a:r>
            <a:r>
              <a:rPr lang="en-US" altLang="zh-CN">
                <a:uFillTx/>
                <a:latin typeface="等线" panose="02010600030101010101" charset="-122"/>
                <a:ea typeface="等线" panose="02010600030101010101" charset="-122"/>
                <a:cs typeface="等线" panose="02010600030101010101" charset="-122"/>
                <a:sym typeface="+mn-ea"/>
              </a:rPr>
              <a:t>Cloudburst</a:t>
            </a:r>
            <a:r>
              <a:rPr lang="zh-CN" altLang="en-US">
                <a:uFillTx/>
                <a:latin typeface="等线" panose="02010600030101010101" charset="-122"/>
                <a:ea typeface="等线" panose="02010600030101010101" charset="-122"/>
                <a:cs typeface="等线" panose="02010600030101010101" charset="-122"/>
                <a:sym typeface="+mn-ea"/>
              </a:rPr>
              <a:t>利用自动扩展的</a:t>
            </a:r>
            <a:r>
              <a:rPr lang="en-US" altLang="zh-CN">
                <a:uFillTx/>
                <a:latin typeface="等线" panose="02010600030101010101" charset="-122"/>
                <a:ea typeface="等线" panose="02010600030101010101" charset="-122"/>
                <a:cs typeface="等线" panose="02010600030101010101" charset="-122"/>
                <a:sym typeface="+mn-ea"/>
              </a:rPr>
              <a:t>KV</a:t>
            </a:r>
            <a:r>
              <a:rPr lang="zh-CN" altLang="en-US">
                <a:uFillTx/>
                <a:latin typeface="等线" panose="02010600030101010101" charset="-122"/>
                <a:ea typeface="等线" panose="02010600030101010101" charset="-122"/>
                <a:cs typeface="等线" panose="02010600030101010101" charset="-122"/>
                <a:sym typeface="+mn-ea"/>
              </a:rPr>
              <a:t>存储</a:t>
            </a:r>
            <a:r>
              <a:rPr lang="en-US" altLang="zh-CN">
                <a:uFillTx/>
                <a:latin typeface="等线" panose="02010600030101010101" charset="-122"/>
                <a:ea typeface="等线" panose="02010600030101010101" charset="-122"/>
                <a:cs typeface="等线" panose="02010600030101010101" charset="-122"/>
                <a:sym typeface="+mn-ea"/>
              </a:rPr>
              <a:t>Anna</a:t>
            </a:r>
            <a:r>
              <a:rPr lang="zh-CN" altLang="en-US">
                <a:uFillTx/>
                <a:latin typeface="等线" panose="02010600030101010101" charset="-122"/>
                <a:ea typeface="等线" panose="02010600030101010101" charset="-122"/>
                <a:cs typeface="等线" panose="02010600030101010101" charset="-122"/>
                <a:sym typeface="+mn-ea"/>
              </a:rPr>
              <a:t>解决</a:t>
            </a:r>
            <a:r>
              <a:rPr lang="zh-CN" altLang="en-US">
                <a:uFillTx/>
                <a:latin typeface="等线" panose="02010600030101010101" charset="-122"/>
                <a:ea typeface="等线" panose="02010600030101010101" charset="-122"/>
                <a:cs typeface="等线" panose="02010600030101010101" charset="-122"/>
                <a:sym typeface="+mn-ea"/>
              </a:rPr>
              <a:t>一致性问题</a:t>
            </a:r>
            <a:endParaRPr lang="zh-CN" altLang="en-US">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a:t>
            </a:r>
            <a:r>
              <a:rPr lang="zh-CN" altLang="en-US">
                <a:uFillTx/>
                <a:latin typeface="等线" panose="02010600030101010101" charset="-122"/>
                <a:ea typeface="等线" panose="02010600030101010101" charset="-122"/>
                <a:cs typeface="等线" panose="02010600030101010101" charset="-122"/>
                <a:sym typeface="+mn-ea"/>
              </a:rPr>
              <a:t>最关键的问题是</a:t>
            </a:r>
            <a:r>
              <a:rPr lang="en-US" altLang="zh-CN">
                <a:uFillTx/>
                <a:latin typeface="等线" panose="02010600030101010101" charset="-122"/>
                <a:ea typeface="等线" panose="02010600030101010101" charset="-122"/>
                <a:cs typeface="等线" panose="02010600030101010101" charset="-122"/>
                <a:sym typeface="+mn-ea"/>
              </a:rPr>
              <a:t>Anna</a:t>
            </a:r>
            <a:r>
              <a:rPr lang="zh-CN" altLang="en-US">
                <a:uFillTx/>
                <a:latin typeface="等线" panose="02010600030101010101" charset="-122"/>
                <a:ea typeface="等线" panose="02010600030101010101" charset="-122"/>
                <a:cs typeface="等线" panose="02010600030101010101" charset="-122"/>
                <a:sym typeface="+mn-ea"/>
              </a:rPr>
              <a:t>的</a:t>
            </a:r>
            <a:r>
              <a:rPr lang="en-US" altLang="zh-CN">
                <a:uFillTx/>
                <a:latin typeface="等线" panose="02010600030101010101" charset="-122"/>
                <a:ea typeface="等线" panose="02010600030101010101" charset="-122"/>
                <a:cs typeface="等线" panose="02010600030101010101" charset="-122"/>
                <a:sym typeface="+mn-ea"/>
              </a:rPr>
              <a:t>I/O</a:t>
            </a:r>
            <a:r>
              <a:rPr lang="zh-CN" altLang="en-US">
                <a:uFillTx/>
                <a:latin typeface="等线" panose="02010600030101010101" charset="-122"/>
                <a:ea typeface="等线" panose="02010600030101010101" charset="-122"/>
                <a:cs typeface="等线" panose="02010600030101010101" charset="-122"/>
                <a:sym typeface="+mn-ea"/>
              </a:rPr>
              <a:t>时延</a:t>
            </a:r>
            <a:r>
              <a:rPr lang="zh-CN" altLang="en-US">
                <a:uFillTx/>
                <a:latin typeface="等线" panose="02010600030101010101" charset="-122"/>
                <a:ea typeface="等线" panose="02010600030101010101" charset="-122"/>
                <a:cs typeface="等线" panose="02010600030101010101" charset="-122"/>
                <a:sym typeface="+mn-ea"/>
              </a:rPr>
              <a:t>有多高？？？？</a:t>
            </a:r>
            <a:endParaRPr lang="zh-CN" altLang="en-US">
              <a:uFillTx/>
              <a:latin typeface="等线" panose="02010600030101010101" charset="-122"/>
              <a:ea typeface="等线" panose="02010600030101010101" charset="-122"/>
              <a:cs typeface="等线" panose="02010600030101010101" charset="-122"/>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en-US" altLang="zh-CN"/>
              <a:t>design</a:t>
            </a:r>
            <a:endParaRPr lang="en-US" altLang="zh-CN"/>
          </a:p>
          <a:p>
            <a:r>
              <a:rPr lang="en-US" altLang="zh-CN"/>
              <a:t>- </a:t>
            </a:r>
            <a:r>
              <a:rPr lang="zh-CN" altLang="en-US"/>
              <a:t>采用应用感知的传输方式，根据</a:t>
            </a:r>
            <a:r>
              <a:rPr lang="en-US" altLang="zh-CN"/>
              <a:t>DAG</a:t>
            </a:r>
            <a:r>
              <a:rPr lang="zh-CN" altLang="en-US"/>
              <a:t>图的参数自适应的选择三种数据传输</a:t>
            </a:r>
            <a:r>
              <a:rPr lang="zh-CN" altLang="en-US"/>
              <a:t>方式</a:t>
            </a:r>
            <a:endParaRPr lang="zh-CN" altLang="en-US"/>
          </a:p>
          <a:p>
            <a:endParaRPr lang="en-US" altLang="zh-CN"/>
          </a:p>
          <a:p>
            <a:r>
              <a:rPr lang="en-US" altLang="zh-CN"/>
              <a:t>- </a:t>
            </a:r>
            <a:r>
              <a:rPr lang="zh-CN" altLang="en-US"/>
              <a:t>根据用户提供的应用DAG和不同大小的输入，训练出输入规模到DAG参数的映射；</a:t>
            </a:r>
            <a:endParaRPr lang="zh-CN" altLang="en-US"/>
          </a:p>
          <a:p>
            <a:r>
              <a:rPr lang="en-US" altLang="zh-CN"/>
              <a:t>- </a:t>
            </a:r>
            <a:r>
              <a:rPr lang="zh-CN" altLang="en-US"/>
              <a:t>当新的输入到达时，根据训练模型确定每个函数的最佳位置以及相邻函数间的最佳传输方式。</a:t>
            </a:r>
            <a:endParaRPr lang="zh-CN" altLang="en-US"/>
          </a:p>
          <a:p>
            <a:r>
              <a:rPr lang="en-US" altLang="zh-CN"/>
              <a:t>- </a:t>
            </a:r>
            <a:r>
              <a:rPr lang="zh-CN" altLang="en-US"/>
              <a:t>核心思想：根据函数并发度和VM网络带宽选择合适的数据传输方式</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49548" y="1041400"/>
            <a:ext cx="10092905" cy="2387600"/>
          </a:xfrm>
        </p:spPr>
        <p:txBody>
          <a:bodyPr anchor="ctr">
            <a:normAutofit/>
          </a:bodyPr>
          <a:lstStyle>
            <a:lvl1pPr algn="ctr">
              <a:lnSpc>
                <a:spcPct val="150000"/>
              </a:lnSpc>
              <a:defRPr sz="44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049546" y="3602038"/>
            <a:ext cx="10092905"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995141" y="365125"/>
            <a:ext cx="135866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8788879"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838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9" name="矩形 8"/>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71317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6612" y="1352866"/>
            <a:ext cx="5157787"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176779"/>
            <a:ext cx="5157787"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5" name="文本占位符 4"/>
          <p:cNvSpPr>
            <a:spLocks noGrp="1"/>
          </p:cNvSpPr>
          <p:nvPr>
            <p:ph type="body" sz="quarter" idx="3"/>
          </p:nvPr>
        </p:nvSpPr>
        <p:spPr>
          <a:xfrm>
            <a:off x="6170613" y="1334625"/>
            <a:ext cx="5183188"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176779"/>
            <a:ext cx="5183188"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7" name="日期占位符 6"/>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11" name="矩形 10"/>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7" name="矩形 6"/>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6" name="矩形 5"/>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77356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0227"/>
            <a:ext cx="10515600" cy="4796737"/>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90577" y="6417186"/>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ED287498-27BB-4C1B-8204-4314443FDC93}" type="datetimeFigureOut">
              <a:rPr lang="zh-CN" altLang="en-US" smtClean="0"/>
            </a:fld>
            <a:endParaRPr lang="zh-CN" altLang="en-US"/>
          </a:p>
        </p:txBody>
      </p:sp>
      <p:sp>
        <p:nvSpPr>
          <p:cNvPr id="5" name="页脚占位符 4"/>
          <p:cNvSpPr>
            <a:spLocks noGrp="1"/>
          </p:cNvSpPr>
          <p:nvPr>
            <p:ph type="ftr" sz="quarter" idx="3"/>
          </p:nvPr>
        </p:nvSpPr>
        <p:spPr>
          <a:xfrm>
            <a:off x="4038600" y="6417185"/>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a:p>
        </p:txBody>
      </p:sp>
      <p:sp>
        <p:nvSpPr>
          <p:cNvPr id="6" name="灯片编号占位符 5"/>
          <p:cNvSpPr>
            <a:spLocks noGrp="1"/>
          </p:cNvSpPr>
          <p:nvPr>
            <p:ph type="sldNum" sz="quarter" idx="4"/>
          </p:nvPr>
        </p:nvSpPr>
        <p:spPr>
          <a:xfrm>
            <a:off x="9358223" y="6418503"/>
            <a:ext cx="2743200" cy="365125"/>
          </a:xfrm>
          <a:prstGeom prst="rect">
            <a:avLst/>
          </a:prstGeom>
        </p:spPr>
        <p:txBody>
          <a:bodyPr vert="horz" lIns="91440" tIns="45720" rIns="91440" bIns="45720" rtlCol="0" anchor="ctr"/>
          <a:lstStyle>
            <a:lvl1pPr algn="r">
              <a:defRPr sz="1600">
                <a:solidFill>
                  <a:schemeClr val="tx1">
                    <a:tint val="75000"/>
                  </a:schemeClr>
                </a:solidFill>
                <a:latin typeface="Times New Roman" panose="02020603050405020304" pitchFamily="18" charset="0"/>
                <a:cs typeface="Times New Roman" panose="02020603050405020304" pitchFamily="18" charset="0"/>
              </a:defRPr>
            </a:lvl1pPr>
          </a:lstStyle>
          <a:p>
            <a:fld id="{F92DCC23-1A0C-40AB-901D-FA6618501FC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36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120000"/>
        </a:lnSpc>
        <a:spcBef>
          <a:spcPts val="1200"/>
        </a:spcBef>
        <a:buClr>
          <a:schemeClr val="accent1">
            <a:lumMod val="60000"/>
            <a:lumOff val="40000"/>
          </a:schemeClr>
        </a:buClr>
        <a:buSzPct val="85000"/>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00000"/>
        </a:lnSpc>
        <a:spcBef>
          <a:spcPts val="1000"/>
        </a:spcBef>
        <a:buClr>
          <a:schemeClr val="accent1">
            <a:lumMod val="60000"/>
            <a:lumOff val="40000"/>
          </a:schemeClr>
        </a:buClr>
        <a:buSzPct val="70000"/>
        <a:buFont typeface="Wingdings" panose="05000000000000000000" pitchFamily="2" charset="2"/>
        <a:buChar char="n"/>
        <a:defRPr sz="22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buClr>
          <a:schemeClr val="accent1">
            <a:lumMod val="60000"/>
            <a:lumOff val="40000"/>
          </a:schemeClr>
        </a:buClr>
        <a:buSzPct val="70000"/>
        <a:buFont typeface="Wingdings" panose="05000000000000000000" pitchFamily="2" charset="2"/>
        <a:buChar char="l"/>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tags" Target="../tags/tag5.xml"/><Relationship Id="rId2" Type="http://schemas.openxmlformats.org/officeDocument/2006/relationships/image" Target="../media/image12.png"/><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9548" y="2045335"/>
            <a:ext cx="10092905" cy="2387600"/>
          </a:xfrm>
        </p:spPr>
        <p:txBody>
          <a:bodyPr/>
          <a:lstStyle/>
          <a:p>
            <a:r>
              <a:rPr lang="en-US" dirty="0">
                <a:sym typeface="+mn-ea"/>
              </a:rPr>
              <a:t> I/O latency Issue </a:t>
            </a:r>
            <a:r>
              <a:rPr lang="en-US" dirty="0">
                <a:sym typeface="+mn-ea"/>
              </a:rPr>
              <a:t>of Serverless </a:t>
            </a:r>
            <a:br>
              <a:rPr lang="en-US" dirty="0">
                <a:sym typeface="+mn-ea"/>
              </a:rPr>
            </a:br>
            <a:r>
              <a:rPr lang="en-US" dirty="0"/>
              <a:t>Data Analytics</a:t>
            </a:r>
            <a:endParaRPr lang="en-US" dirty="0"/>
          </a:p>
        </p:txBody>
      </p:sp>
      <p:sp>
        <p:nvSpPr>
          <p:cNvPr id="3" name="文本框 2"/>
          <p:cNvSpPr txBox="1"/>
          <p:nvPr/>
        </p:nvSpPr>
        <p:spPr>
          <a:xfrm>
            <a:off x="5121275" y="4955540"/>
            <a:ext cx="1948815" cy="829945"/>
          </a:xfrm>
          <a:prstGeom prst="rect">
            <a:avLst/>
          </a:prstGeom>
          <a:noFill/>
        </p:spPr>
        <p:txBody>
          <a:bodyPr wrap="square" rtlCol="0">
            <a:spAutoFit/>
          </a:bodyPr>
          <a:p>
            <a:r>
              <a:rPr lang="en-US" altLang="zh-CN" sz="2400"/>
              <a:t>      </a:t>
            </a:r>
            <a:r>
              <a:rPr lang="zh-CN" altLang="en-US" sz="2400"/>
              <a:t>李涛</a:t>
            </a:r>
            <a:r>
              <a:rPr lang="en-US" altLang="zh-CN" sz="2400"/>
              <a:t>    </a:t>
            </a:r>
            <a:endParaRPr lang="zh-CN" altLang="en-US" sz="2400"/>
          </a:p>
          <a:p>
            <a:r>
              <a:rPr lang="en-US" altLang="zh-CN" sz="2400">
                <a:sym typeface="+mn-ea"/>
              </a:rPr>
              <a:t>   2021.3.3</a:t>
            </a:r>
            <a:endParaRPr lang="zh-CN"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Combines slow storage with fast storage</a:t>
            </a:r>
            <a:r>
              <a:rPr lang="en-US" altLang="zh-CN" baseline="30000"/>
              <a:t>[3]</a:t>
            </a:r>
            <a:endParaRPr lang="en-US" altLang="zh-CN" baseline="30000"/>
          </a:p>
        </p:txBody>
      </p:sp>
      <p:sp>
        <p:nvSpPr>
          <p:cNvPr id="3" name="内容占位符 2"/>
          <p:cNvSpPr>
            <a:spLocks noGrp="1"/>
          </p:cNvSpPr>
          <p:nvPr>
            <p:ph idx="1"/>
          </p:nvPr>
        </p:nvSpPr>
        <p:spPr>
          <a:xfrm>
            <a:off x="838200" y="1383030"/>
            <a:ext cx="10515600" cy="5137150"/>
          </a:xfrm>
        </p:spPr>
        <p:txBody>
          <a:bodyPr>
            <a:normAutofit/>
          </a:bodyPr>
          <a:p>
            <a:r>
              <a:rPr lang="en-US" altLang="zh-CN">
                <a:solidFill>
                  <a:schemeClr val="tx1"/>
                </a:solidFill>
                <a:uFillTx/>
                <a:latin typeface="等线" panose="02010600030101010101" charset="-122"/>
              </a:rPr>
              <a:t> </a:t>
            </a:r>
            <a:r>
              <a:rPr lang="en-US" altLang="zh-CN" b="1">
                <a:solidFill>
                  <a:schemeClr val="tx1"/>
                </a:solidFill>
                <a:uFillTx/>
                <a:latin typeface="等线" panose="02010600030101010101" charset="-122"/>
                <a:ea typeface="等线" panose="02010600030101010101" charset="-122"/>
                <a:cs typeface="等线" panose="02010600030101010101" charset="-122"/>
              </a:rPr>
              <a:t>Design</a:t>
            </a:r>
            <a:endParaRPr lang="en-US" altLang="zh-CN" b="1">
              <a:solidFill>
                <a:schemeClr val="tx1"/>
              </a:solidFill>
              <a:uFillTx/>
              <a:latin typeface="等线" panose="02010600030101010101" charset="-122"/>
              <a:ea typeface="等线" panose="02010600030101010101" charset="-122"/>
              <a:cs typeface="等线" panose="02010600030101010101" charset="-122"/>
            </a:endParaRPr>
          </a:p>
          <a:p>
            <a:pPr lvl="1"/>
            <a:r>
              <a:rPr lang="en-US" altLang="zh-CN">
                <a:solidFill>
                  <a:schemeClr val="tx1"/>
                </a:solidFill>
                <a:uFillTx/>
                <a:latin typeface="等线" panose="02010600030101010101" charset="-122"/>
                <a:ea typeface="等线" panose="02010600030101010101" charset="-122"/>
                <a:cs typeface="等线" panose="02010600030101010101" charset="-122"/>
              </a:rPr>
              <a:t> Fast storage </a:t>
            </a:r>
            <a:r>
              <a:rPr lang="en-US" altLang="zh-CN">
                <a:solidFill>
                  <a:schemeClr val="tx1"/>
                </a:solidFill>
                <a:uFillTx/>
                <a:latin typeface="等线" panose="02010600030101010101" charset="-122"/>
                <a:ea typeface="等线" panose="02010600030101010101" charset="-122"/>
                <a:cs typeface="等线" panose="02010600030101010101" charset="-122"/>
              </a:rPr>
              <a:t>node</a:t>
            </a: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r>
              <a:rPr lang="en-US">
                <a:solidFill>
                  <a:schemeClr val="tx1"/>
                </a:solidFill>
                <a:uFillTx/>
                <a:latin typeface="等线" panose="02010600030101010101" charset="-122"/>
                <a:ea typeface="等线" panose="02010600030101010101" charset="-122"/>
                <a:cs typeface="等线" panose="02010600030101010101" charset="-122"/>
              </a:rPr>
              <a:t> Job partition</a:t>
            </a:r>
            <a:r>
              <a:rPr lang="zh-CN" altLang="en-US">
                <a:solidFill>
                  <a:schemeClr val="tx1"/>
                </a:solidFill>
                <a:uFillTx/>
                <a:latin typeface="等线" panose="02010600030101010101" charset="-122"/>
                <a:ea typeface="等线" panose="02010600030101010101" charset="-122"/>
                <a:cs typeface="等线" panose="02010600030101010101" charset="-122"/>
              </a:rPr>
              <a:t>、</a:t>
            </a:r>
            <a:r>
              <a:rPr lang="en-US">
                <a:uFillTx/>
                <a:latin typeface="等线" panose="02010600030101010101" charset="-122"/>
                <a:ea typeface="等线" panose="02010600030101010101" charset="-122"/>
                <a:cs typeface="等线" panose="02010600030101010101" charset="-122"/>
                <a:sym typeface="+mn-ea"/>
              </a:rPr>
              <a:t>Multi-round shuffle</a:t>
            </a:r>
            <a:r>
              <a:rPr lang="zh-CN" altLang="en-US">
                <a:uFillTx/>
                <a:latin typeface="等线" panose="02010600030101010101" charset="-122"/>
                <a:ea typeface="等线" panose="02010600030101010101" charset="-122"/>
                <a:cs typeface="等线" panose="02010600030101010101" charset="-122"/>
                <a:sym typeface="+mn-ea"/>
              </a:rPr>
              <a:t>、</a:t>
            </a:r>
            <a:endParaRPr lang="zh-CN" altLang="en-US">
              <a:uFillTx/>
              <a:latin typeface="等线" panose="02010600030101010101" charset="-122"/>
              <a:ea typeface="等线" panose="02010600030101010101" charset="-122"/>
              <a:cs typeface="等线" panose="02010600030101010101" charset="-122"/>
              <a:sym typeface="+mn-ea"/>
            </a:endParaRPr>
          </a:p>
          <a:p>
            <a:pPr marL="457200" lvl="1" indent="0">
              <a:buNone/>
            </a:pPr>
            <a:r>
              <a:rPr lang="en-US">
                <a:solidFill>
                  <a:schemeClr val="tx1"/>
                </a:solidFill>
                <a:uFillTx/>
                <a:latin typeface="等线" panose="02010600030101010101" charset="-122"/>
                <a:ea typeface="等线" panose="02010600030101010101" charset="-122"/>
                <a:cs typeface="等线" panose="02010600030101010101" charset="-122"/>
              </a:rPr>
              <a:t>Job merge</a:t>
            </a:r>
            <a:endParaRPr lang="en-US" altLang="zh-CN">
              <a:solidFill>
                <a:schemeClr val="tx1"/>
              </a:solidFill>
              <a:uFillTx/>
              <a:latin typeface="等线" panose="02010600030101010101" charset="-122"/>
            </a:endParaRPr>
          </a:p>
          <a:p>
            <a:pPr marL="914400" lvl="2" indent="0">
              <a:buNone/>
            </a:pPr>
            <a:endParaRPr lang="en-US" altLang="zh-CN">
              <a:solidFill>
                <a:schemeClr val="tx1"/>
              </a:solidFill>
              <a:uFillTx/>
              <a:latin typeface="等线" panose="02010600030101010101" charset="-122"/>
            </a:endParaRPr>
          </a:p>
          <a:p>
            <a:pPr marL="914400" lvl="2" indent="0">
              <a:buNone/>
            </a:pPr>
            <a:endParaRPr lang="en-US" altLang="zh-CN">
              <a:solidFill>
                <a:schemeClr val="tx1"/>
              </a:solidFill>
              <a:uFillTx/>
              <a:latin typeface="等线" panose="02010600030101010101" charset="-122"/>
            </a:endParaRPr>
          </a:p>
          <a:p>
            <a:pPr marL="914400" lvl="2" indent="0">
              <a:buNone/>
            </a:pPr>
            <a:endParaRPr lang="en-US" altLang="zh-CN">
              <a:solidFill>
                <a:schemeClr val="tx1"/>
              </a:solidFill>
              <a:uFillTx/>
              <a:latin typeface="等线" panose="02010600030101010101" charset="-122"/>
            </a:endParaRPr>
          </a:p>
          <a:p>
            <a:r>
              <a:rPr lang="en-US" altLang="zh-CN">
                <a:solidFill>
                  <a:schemeClr val="tx1"/>
                </a:solidFill>
                <a:uFillTx/>
                <a:latin typeface="等线" panose="02010600030101010101" charset="-122"/>
              </a:rPr>
              <a:t> </a:t>
            </a:r>
            <a:r>
              <a:rPr lang="en-US" altLang="zh-CN" b="1">
                <a:solidFill>
                  <a:schemeClr val="tx1"/>
                </a:solidFill>
                <a:uFillTx/>
                <a:latin typeface="等线" panose="02010600030101010101" charset="-122"/>
              </a:rPr>
              <a:t>Challenge</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Fast storage is much more expensive</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1GB/h </a:t>
            </a:r>
            <a:r>
              <a:rPr lang="en-US" altLang="zh-CN">
                <a:solidFill>
                  <a:schemeClr val="tx1"/>
                </a:solidFill>
                <a:uFillTx/>
                <a:latin typeface="等线" panose="02010600030101010101" charset="-122"/>
              </a:rPr>
              <a:t>data:  </a:t>
            </a:r>
            <a:r>
              <a:rPr lang="en-US" altLang="zh-CN">
                <a:uFillTx/>
                <a:latin typeface="等线" panose="02010600030101010101" charset="-122"/>
                <a:sym typeface="+mn-ea"/>
              </a:rPr>
              <a:t>2.344 cents in AWS ElastiCache</a:t>
            </a:r>
            <a:r>
              <a:rPr lang="zh-CN" altLang="en-US">
                <a:uFillTx/>
                <a:latin typeface="等线" panose="02010600030101010101" charset="-122"/>
                <a:sym typeface="+mn-ea"/>
              </a:rPr>
              <a:t>，</a:t>
            </a:r>
            <a:r>
              <a:rPr lang="en-US" altLang="zh-CN">
                <a:uFillTx/>
                <a:latin typeface="等线" panose="02010600030101010101" charset="-122"/>
                <a:sym typeface="+mn-ea"/>
              </a:rPr>
              <a:t>while </a:t>
            </a:r>
            <a:r>
              <a:rPr lang="en-US" altLang="zh-CN">
                <a:solidFill>
                  <a:schemeClr val="tx1"/>
                </a:solidFill>
                <a:uFillTx/>
                <a:latin typeface="等线" panose="02010600030101010101" charset="-122"/>
              </a:rPr>
              <a:t>0.00319 cents in AWS S3</a:t>
            </a:r>
            <a:r>
              <a:rPr lang="zh-CN" altLang="en-US">
                <a:solidFill>
                  <a:schemeClr val="tx1"/>
                </a:solidFill>
                <a:uFillTx/>
                <a:latin typeface="等线" panose="02010600030101010101" charset="-122"/>
              </a:rPr>
              <a:t>（</a:t>
            </a:r>
            <a:r>
              <a:rPr lang="en-US" altLang="zh-CN">
                <a:solidFill>
                  <a:schemeClr val="tx1"/>
                </a:solidFill>
                <a:uFillTx/>
                <a:latin typeface="等线" panose="02010600030101010101" charset="-122"/>
              </a:rPr>
              <a:t>773X</a:t>
            </a:r>
            <a:r>
              <a:rPr lang="zh-CN" altLang="en-US">
                <a:solidFill>
                  <a:schemeClr val="tx1"/>
                </a:solidFill>
                <a:uFillTx/>
                <a:latin typeface="等线" panose="02010600030101010101" charset="-122"/>
              </a:rPr>
              <a:t>）</a:t>
            </a:r>
            <a:endParaRPr lang="en-US" altLang="zh-CN">
              <a:solidFill>
                <a:schemeClr val="tx1"/>
              </a:solidFill>
              <a:uFillTx/>
              <a:latin typeface="等线" panose="02010600030101010101" charset="-122"/>
            </a:endParaRPr>
          </a:p>
          <a:p>
            <a:pPr marL="457200" lvl="1" indent="0">
              <a:buNone/>
            </a:pPr>
            <a:endParaRPr lang="en-US" altLang="zh-CN">
              <a:solidFill>
                <a:schemeClr val="tx1"/>
              </a:solidFill>
              <a:uFillTx/>
              <a:latin typeface="等线" panose="02010600030101010101" charset="-122"/>
            </a:endParaRPr>
          </a:p>
          <a:p>
            <a:pPr marL="0" indent="0">
              <a:buNone/>
            </a:pPr>
            <a:endParaRPr lang="zh-CN" altLang="en-US">
              <a:solidFill>
                <a:schemeClr val="tx1"/>
              </a:solidFill>
              <a:uFillTx/>
              <a:latin typeface="等线" panose="02010600030101010101" charset="-122"/>
            </a:endParaRPr>
          </a:p>
        </p:txBody>
      </p:sp>
      <p:sp>
        <p:nvSpPr>
          <p:cNvPr id="4" name="文本框 3"/>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[3] Shuffling, Fast and Slow: Scalable Analytics on Serverless Infrastructure NSDI’19</a:t>
            </a:r>
            <a:endParaRPr lang="en-US" altLang="zh-CN" sz="1600">
              <a:solidFill>
                <a:schemeClr val="bg2">
                  <a:lumMod val="50000"/>
                </a:schemeClr>
              </a:solidFill>
              <a:sym typeface="+mn-ea"/>
            </a:endParaRPr>
          </a:p>
        </p:txBody>
      </p:sp>
      <p:grpSp>
        <p:nvGrpSpPr>
          <p:cNvPr id="67" name="组合 66"/>
          <p:cNvGrpSpPr/>
          <p:nvPr/>
        </p:nvGrpSpPr>
        <p:grpSpPr>
          <a:xfrm>
            <a:off x="6360795" y="1647825"/>
            <a:ext cx="4639933" cy="2820035"/>
            <a:chOff x="10334" y="2595"/>
            <a:chExt cx="6913" cy="4010"/>
          </a:xfrm>
        </p:grpSpPr>
        <p:pic>
          <p:nvPicPr>
            <p:cNvPr id="56" name="图片 55"/>
            <p:cNvPicPr>
              <a:picLocks noChangeAspect="1"/>
            </p:cNvPicPr>
            <p:nvPr/>
          </p:nvPicPr>
          <p:blipFill>
            <a:blip r:embed="rId1"/>
            <a:stretch>
              <a:fillRect/>
            </a:stretch>
          </p:blipFill>
          <p:spPr>
            <a:xfrm>
              <a:off x="10570" y="2902"/>
              <a:ext cx="1885" cy="873"/>
            </a:xfrm>
            <a:prstGeom prst="rect">
              <a:avLst/>
            </a:prstGeom>
          </p:spPr>
        </p:pic>
        <p:pic>
          <p:nvPicPr>
            <p:cNvPr id="57" name="图片 56"/>
            <p:cNvPicPr>
              <a:picLocks noChangeAspect="1"/>
            </p:cNvPicPr>
            <p:nvPr/>
          </p:nvPicPr>
          <p:blipFill>
            <a:blip r:embed="rId2"/>
            <a:stretch>
              <a:fillRect/>
            </a:stretch>
          </p:blipFill>
          <p:spPr>
            <a:xfrm>
              <a:off x="10569" y="4198"/>
              <a:ext cx="1886" cy="855"/>
            </a:xfrm>
            <a:prstGeom prst="rect">
              <a:avLst/>
            </a:prstGeom>
          </p:spPr>
        </p:pic>
        <p:pic>
          <p:nvPicPr>
            <p:cNvPr id="58" name="图片 57"/>
            <p:cNvPicPr>
              <a:picLocks noChangeAspect="1"/>
            </p:cNvPicPr>
            <p:nvPr/>
          </p:nvPicPr>
          <p:blipFill>
            <a:blip r:embed="rId1"/>
            <a:stretch>
              <a:fillRect/>
            </a:stretch>
          </p:blipFill>
          <p:spPr>
            <a:xfrm>
              <a:off x="10570" y="5476"/>
              <a:ext cx="1885" cy="873"/>
            </a:xfrm>
            <a:prstGeom prst="rect">
              <a:avLst/>
            </a:prstGeom>
          </p:spPr>
        </p:pic>
        <p:sp>
          <p:nvSpPr>
            <p:cNvPr id="59" name="上下箭头 58"/>
            <p:cNvSpPr/>
            <p:nvPr/>
          </p:nvSpPr>
          <p:spPr>
            <a:xfrm>
              <a:off x="11425" y="3814"/>
              <a:ext cx="176" cy="384"/>
            </a:xfrm>
            <a:prstGeom prst="upDown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0" name="上下箭头 59"/>
            <p:cNvSpPr/>
            <p:nvPr/>
          </p:nvSpPr>
          <p:spPr>
            <a:xfrm>
              <a:off x="11425" y="5100"/>
              <a:ext cx="176" cy="384"/>
            </a:xfrm>
            <a:prstGeom prst="upDown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1" name="单圆角矩形 60"/>
            <p:cNvSpPr/>
            <p:nvPr/>
          </p:nvSpPr>
          <p:spPr>
            <a:xfrm>
              <a:off x="10334" y="2595"/>
              <a:ext cx="2683" cy="4010"/>
            </a:xfrm>
            <a:prstGeom prst="round1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pic>
          <p:nvPicPr>
            <p:cNvPr id="62" name="图片 61"/>
            <p:cNvPicPr>
              <a:picLocks noChangeAspect="1"/>
            </p:cNvPicPr>
            <p:nvPr/>
          </p:nvPicPr>
          <p:blipFill>
            <a:blip r:embed="rId3"/>
            <a:stretch>
              <a:fillRect/>
            </a:stretch>
          </p:blipFill>
          <p:spPr>
            <a:xfrm>
              <a:off x="15442" y="4202"/>
              <a:ext cx="1805" cy="810"/>
            </a:xfrm>
            <a:prstGeom prst="rect">
              <a:avLst/>
            </a:prstGeom>
          </p:spPr>
        </p:pic>
        <p:cxnSp>
          <p:nvCxnSpPr>
            <p:cNvPr id="64" name="曲线连接符 63"/>
            <p:cNvCxnSpPr>
              <a:stCxn id="56" idx="3"/>
              <a:endCxn id="61" idx="3"/>
            </p:cNvCxnSpPr>
            <p:nvPr/>
          </p:nvCxnSpPr>
          <p:spPr>
            <a:xfrm>
              <a:off x="12455" y="3339"/>
              <a:ext cx="562" cy="1261"/>
            </a:xfrm>
            <a:prstGeom prst="curvedConnector3">
              <a:avLst>
                <a:gd name="adj1" fmla="val 55871"/>
              </a:avLst>
            </a:prstGeom>
            <a:ln w="28575">
              <a:solidFill>
                <a:schemeClr val="accent1">
                  <a:lumMod val="60000"/>
                  <a:lumOff val="4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曲线连接符 64"/>
            <p:cNvCxnSpPr>
              <a:stCxn id="58" idx="3"/>
            </p:cNvCxnSpPr>
            <p:nvPr/>
          </p:nvCxnSpPr>
          <p:spPr>
            <a:xfrm flipV="1">
              <a:off x="12455" y="4624"/>
              <a:ext cx="546" cy="1289"/>
            </a:xfrm>
            <a:prstGeom prst="curvedConnector2">
              <a:avLst/>
            </a:prstGeom>
            <a:ln w="28575">
              <a:solidFill>
                <a:schemeClr val="accent1">
                  <a:lumMod val="60000"/>
                  <a:lumOff val="4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61" idx="3"/>
            </p:cNvCxnSpPr>
            <p:nvPr/>
          </p:nvCxnSpPr>
          <p:spPr>
            <a:xfrm>
              <a:off x="13017" y="4600"/>
              <a:ext cx="2425" cy="14"/>
            </a:xfrm>
            <a:prstGeom prst="straightConnector1">
              <a:avLst/>
            </a:prstGeom>
            <a:ln w="28575">
              <a:solidFill>
                <a:schemeClr val="accent1">
                  <a:lumMod val="60000"/>
                  <a:lumOff val="4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Idea</a:t>
            </a:r>
            <a:endParaRPr lang="zh-CN" altLang="en-US" baseline="30000"/>
          </a:p>
        </p:txBody>
      </p:sp>
      <p:sp>
        <p:nvSpPr>
          <p:cNvPr id="3" name="内容占位符 2"/>
          <p:cNvSpPr>
            <a:spLocks noGrp="1"/>
          </p:cNvSpPr>
          <p:nvPr>
            <p:ph idx="1"/>
          </p:nvPr>
        </p:nvSpPr>
        <p:spPr>
          <a:xfrm>
            <a:off x="838200" y="1395730"/>
            <a:ext cx="10910570" cy="5354320"/>
          </a:xfrm>
        </p:spPr>
        <p:txBody>
          <a:bodyPr>
            <a:normAutofit lnSpcReduction="10000"/>
          </a:bodyPr>
          <a:p>
            <a:r>
              <a:rPr lang="en-US" altLang="zh-CN" b="1">
                <a:solidFill>
                  <a:schemeClr val="tx1"/>
                </a:solidFill>
                <a:uFillTx/>
                <a:latin typeface="等线" panose="02010600030101010101" charset="-122"/>
              </a:rPr>
              <a:t> </a:t>
            </a:r>
            <a:r>
              <a:rPr lang="en-US" altLang="zh-CN" b="1">
                <a:uFillTx/>
                <a:latin typeface="微软雅黑" panose="020B0503020204020204" charset="-122"/>
                <a:ea typeface="微软雅黑" panose="020B0503020204020204" charset="-122"/>
                <a:sym typeface="+mn-ea"/>
              </a:rPr>
              <a:t>Data analytics application</a:t>
            </a:r>
            <a:endParaRPr lang="en-US" altLang="zh-CN" sz="2000" b="1">
              <a:solidFill>
                <a:schemeClr val="tx1"/>
              </a:solidFill>
              <a:uFillTx/>
              <a:latin typeface="等线" panose="02010600030101010101" charset="-122"/>
              <a:sym typeface="+mn-ea"/>
            </a:endParaRPr>
          </a:p>
          <a:p>
            <a:pPr lvl="1"/>
            <a:r>
              <a:rPr lang="en-US" altLang="zh-CN" sz="2000">
                <a:uFillTx/>
                <a:latin typeface="等线" panose="02010600030101010101" charset="-122"/>
                <a:sym typeface="+mn-ea"/>
              </a:rPr>
              <a:t> Within a stage</a:t>
            </a:r>
            <a:endParaRPr lang="en-US" altLang="zh-CN">
              <a:uFillTx/>
              <a:latin typeface="等线" panose="02010600030101010101" charset="-122"/>
              <a:sym typeface="+mn-ea"/>
            </a:endParaRPr>
          </a:p>
          <a:p>
            <a:pPr lvl="2"/>
            <a:r>
              <a:rPr lang="en-US" altLang="zh-CN" b="1">
                <a:solidFill>
                  <a:schemeClr val="tx1"/>
                </a:solidFill>
                <a:uFillTx/>
                <a:latin typeface="等线" panose="02010600030101010101" charset="-122"/>
              </a:rPr>
              <a:t> </a:t>
            </a:r>
            <a:r>
              <a:rPr lang="en-US" altLang="zh-CN">
                <a:solidFill>
                  <a:schemeClr val="tx1"/>
                </a:solidFill>
                <a:uFillTx/>
                <a:latin typeface="等线" panose="02010600030101010101" charset="-122"/>
              </a:rPr>
              <a:t>Small amount  o</a:t>
            </a:r>
            <a:r>
              <a:rPr lang="en-US" altLang="zh-CN">
                <a:solidFill>
                  <a:schemeClr val="tx1"/>
                </a:solidFill>
                <a:uFillTx/>
                <a:latin typeface="等线" panose="02010600030101010101" charset="-122"/>
              </a:rPr>
              <a:t>f data</a:t>
            </a:r>
            <a:r>
              <a:rPr lang="en-US" altLang="zh-CN">
                <a:solidFill>
                  <a:schemeClr val="tx1"/>
                </a:solidFill>
                <a:uFillTx/>
                <a:latin typeface="等线" panose="02010600030101010101" charset="-122"/>
              </a:rPr>
              <a:t>       latency sensitive</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Across </a:t>
            </a:r>
            <a:r>
              <a:rPr lang="en-US" altLang="zh-CN">
                <a:solidFill>
                  <a:schemeClr val="tx1"/>
                </a:solidFill>
                <a:uFillTx/>
                <a:latin typeface="等线" panose="02010600030101010101" charset="-122"/>
              </a:rPr>
              <a:t>stages</a:t>
            </a:r>
            <a:endParaRPr lang="en-US" altLang="zh-CN">
              <a:solidFill>
                <a:schemeClr val="tx1"/>
              </a:solidFill>
              <a:uFillTx/>
              <a:latin typeface="等线" panose="02010600030101010101" charset="-122"/>
            </a:endParaRPr>
          </a:p>
          <a:p>
            <a:pPr lvl="2"/>
            <a:r>
              <a:rPr lang="en-US" altLang="zh-CN">
                <a:solidFill>
                  <a:schemeClr val="tx1"/>
                </a:solidFill>
                <a:uFillTx/>
                <a:latin typeface="等线" panose="02010600030101010101" charset="-122"/>
              </a:rPr>
              <a:t> Large scale shuffle      I/O rate </a:t>
            </a:r>
            <a:r>
              <a:rPr lang="en-US" altLang="zh-CN">
                <a:solidFill>
                  <a:schemeClr val="tx1"/>
                </a:solidFill>
                <a:uFillTx/>
                <a:latin typeface="等线" panose="02010600030101010101" charset="-122"/>
              </a:rPr>
              <a:t>sensitive</a:t>
            </a:r>
            <a:endParaRPr lang="en-US" altLang="zh-CN">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0" indent="0">
              <a:buNone/>
            </a:pPr>
            <a:endParaRPr lang="zh-CN" altLang="en-US" sz="2000">
              <a:solidFill>
                <a:schemeClr val="tx1"/>
              </a:solidFill>
              <a:uFillTx/>
              <a:latin typeface="等线" panose="02010600030101010101" charset="-122"/>
            </a:endParaRPr>
          </a:p>
        </p:txBody>
      </p:sp>
      <p:sp>
        <p:nvSpPr>
          <p:cNvPr id="5" name="圆角矩形 4"/>
          <p:cNvSpPr/>
          <p:nvPr/>
        </p:nvSpPr>
        <p:spPr>
          <a:xfrm>
            <a:off x="3114675" y="3574415"/>
            <a:ext cx="5962015" cy="2647950"/>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圆角矩形 17"/>
          <p:cNvSpPr/>
          <p:nvPr/>
        </p:nvSpPr>
        <p:spPr>
          <a:xfrm>
            <a:off x="3288030" y="3686175"/>
            <a:ext cx="2478405" cy="958215"/>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3388360" y="4245610"/>
            <a:ext cx="110871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1</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20" name="文本框 19"/>
          <p:cNvSpPr txBox="1"/>
          <p:nvPr/>
        </p:nvSpPr>
        <p:spPr>
          <a:xfrm>
            <a:off x="7828280" y="5734685"/>
            <a:ext cx="1120775"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3</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21" name="圆角矩形 20"/>
          <p:cNvSpPr/>
          <p:nvPr/>
        </p:nvSpPr>
        <p:spPr>
          <a:xfrm>
            <a:off x="3287395" y="4805680"/>
            <a:ext cx="3839845" cy="1327785"/>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3388360" y="5734685"/>
            <a:ext cx="110871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2</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23" name="圆角矩形 22"/>
          <p:cNvSpPr/>
          <p:nvPr/>
        </p:nvSpPr>
        <p:spPr>
          <a:xfrm>
            <a:off x="5012690" y="3783330"/>
            <a:ext cx="589280" cy="78422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角矩形 23"/>
          <p:cNvSpPr/>
          <p:nvPr/>
        </p:nvSpPr>
        <p:spPr>
          <a:xfrm>
            <a:off x="5128260" y="410083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圆角矩形 24"/>
          <p:cNvSpPr/>
          <p:nvPr/>
        </p:nvSpPr>
        <p:spPr>
          <a:xfrm>
            <a:off x="5128260" y="432181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圆角矩形 25"/>
          <p:cNvSpPr/>
          <p:nvPr/>
        </p:nvSpPr>
        <p:spPr>
          <a:xfrm>
            <a:off x="5128260" y="387985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nvSpPr>
        <p:spPr>
          <a:xfrm>
            <a:off x="6537325" y="3783965"/>
            <a:ext cx="589280" cy="78422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27"/>
          <p:cNvSpPr/>
          <p:nvPr/>
        </p:nvSpPr>
        <p:spPr>
          <a:xfrm>
            <a:off x="6652895" y="409003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nvSpPr>
        <p:spPr>
          <a:xfrm>
            <a:off x="6652895" y="431101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29"/>
          <p:cNvSpPr/>
          <p:nvPr/>
        </p:nvSpPr>
        <p:spPr>
          <a:xfrm>
            <a:off x="6652895" y="386905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1" name="直接箭头连接符 30"/>
          <p:cNvCxnSpPr>
            <a:stCxn id="26" idx="3"/>
            <a:endCxn id="30" idx="1"/>
          </p:cNvCxnSpPr>
          <p:nvPr/>
        </p:nvCxnSpPr>
        <p:spPr>
          <a:xfrm flipV="1">
            <a:off x="5486400" y="3943985"/>
            <a:ext cx="1166495" cy="107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6" idx="3"/>
            <a:endCxn id="28" idx="1"/>
          </p:cNvCxnSpPr>
          <p:nvPr/>
        </p:nvCxnSpPr>
        <p:spPr>
          <a:xfrm>
            <a:off x="5486400" y="3954780"/>
            <a:ext cx="1166495" cy="2101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6" idx="3"/>
            <a:endCxn id="29" idx="1"/>
          </p:cNvCxnSpPr>
          <p:nvPr/>
        </p:nvCxnSpPr>
        <p:spPr>
          <a:xfrm>
            <a:off x="5486400" y="3954780"/>
            <a:ext cx="1166495" cy="4311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4" idx="3"/>
            <a:endCxn id="30" idx="1"/>
          </p:cNvCxnSpPr>
          <p:nvPr/>
        </p:nvCxnSpPr>
        <p:spPr>
          <a:xfrm flipV="1">
            <a:off x="5486400" y="3943985"/>
            <a:ext cx="1166495" cy="2317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4" idx="3"/>
            <a:endCxn id="28" idx="1"/>
          </p:cNvCxnSpPr>
          <p:nvPr/>
        </p:nvCxnSpPr>
        <p:spPr>
          <a:xfrm flipV="1">
            <a:off x="5486400" y="4164965"/>
            <a:ext cx="1166495" cy="107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24" idx="3"/>
            <a:endCxn id="29" idx="1"/>
          </p:cNvCxnSpPr>
          <p:nvPr/>
        </p:nvCxnSpPr>
        <p:spPr>
          <a:xfrm>
            <a:off x="5486400" y="4175760"/>
            <a:ext cx="1166495" cy="2101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25" idx="3"/>
            <a:endCxn id="30" idx="1"/>
          </p:cNvCxnSpPr>
          <p:nvPr/>
        </p:nvCxnSpPr>
        <p:spPr>
          <a:xfrm flipV="1">
            <a:off x="5486400" y="3943985"/>
            <a:ext cx="1166495" cy="4527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25" idx="3"/>
            <a:endCxn id="28" idx="1"/>
          </p:cNvCxnSpPr>
          <p:nvPr/>
        </p:nvCxnSpPr>
        <p:spPr>
          <a:xfrm flipV="1">
            <a:off x="5486400" y="4164965"/>
            <a:ext cx="1166495" cy="2317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4" name="直接箭头连接符 33"/>
          <p:cNvCxnSpPr>
            <a:stCxn id="25" idx="3"/>
          </p:cNvCxnSpPr>
          <p:nvPr/>
        </p:nvCxnSpPr>
        <p:spPr>
          <a:xfrm flipV="1">
            <a:off x="5486400" y="4390390"/>
            <a:ext cx="1152525" cy="63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2" name="圆角矩形 41"/>
          <p:cNvSpPr/>
          <p:nvPr/>
        </p:nvSpPr>
        <p:spPr>
          <a:xfrm>
            <a:off x="3748405" y="4876800"/>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圆角矩形 42"/>
          <p:cNvSpPr/>
          <p:nvPr/>
        </p:nvSpPr>
        <p:spPr>
          <a:xfrm>
            <a:off x="3863975" y="4951730"/>
            <a:ext cx="358140" cy="14986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圆角矩形 44"/>
          <p:cNvSpPr/>
          <p:nvPr/>
        </p:nvSpPr>
        <p:spPr>
          <a:xfrm>
            <a:off x="4810125" y="4871720"/>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圆角矩形 45"/>
          <p:cNvSpPr/>
          <p:nvPr/>
        </p:nvSpPr>
        <p:spPr>
          <a:xfrm>
            <a:off x="4925695" y="4946650"/>
            <a:ext cx="358140" cy="14986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圆角矩形 46"/>
          <p:cNvSpPr/>
          <p:nvPr/>
        </p:nvSpPr>
        <p:spPr>
          <a:xfrm>
            <a:off x="4925695" y="517525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8" name="直接箭头连接符 47"/>
          <p:cNvCxnSpPr>
            <a:stCxn id="43" idx="3"/>
            <a:endCxn id="46" idx="1"/>
          </p:cNvCxnSpPr>
          <p:nvPr/>
        </p:nvCxnSpPr>
        <p:spPr>
          <a:xfrm flipV="1">
            <a:off x="4222115" y="5021580"/>
            <a:ext cx="703580" cy="50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9" name="直接箭头连接符 48"/>
          <p:cNvCxnSpPr>
            <a:endCxn id="47" idx="1"/>
          </p:cNvCxnSpPr>
          <p:nvPr/>
        </p:nvCxnSpPr>
        <p:spPr>
          <a:xfrm flipV="1">
            <a:off x="4222115" y="5250180"/>
            <a:ext cx="703580" cy="50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4" name="圆角矩形 53"/>
          <p:cNvSpPr/>
          <p:nvPr/>
        </p:nvSpPr>
        <p:spPr>
          <a:xfrm>
            <a:off x="4810125" y="5496560"/>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圆角矩形 54"/>
          <p:cNvSpPr/>
          <p:nvPr/>
        </p:nvSpPr>
        <p:spPr>
          <a:xfrm>
            <a:off x="4925695" y="557149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圆角矩形 55"/>
          <p:cNvSpPr/>
          <p:nvPr/>
        </p:nvSpPr>
        <p:spPr>
          <a:xfrm>
            <a:off x="4925695" y="580009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圆角矩形 56"/>
          <p:cNvSpPr/>
          <p:nvPr/>
        </p:nvSpPr>
        <p:spPr>
          <a:xfrm>
            <a:off x="6237605" y="4866005"/>
            <a:ext cx="589280" cy="1179830"/>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圆角矩形 57"/>
          <p:cNvSpPr/>
          <p:nvPr/>
        </p:nvSpPr>
        <p:spPr>
          <a:xfrm>
            <a:off x="6353175" y="5021580"/>
            <a:ext cx="358140" cy="14986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圆角矩形 58"/>
          <p:cNvSpPr/>
          <p:nvPr/>
        </p:nvSpPr>
        <p:spPr>
          <a:xfrm>
            <a:off x="6353175" y="526224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圆角矩形 59"/>
          <p:cNvSpPr/>
          <p:nvPr/>
        </p:nvSpPr>
        <p:spPr>
          <a:xfrm>
            <a:off x="6353175" y="553466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圆角矩形 60"/>
          <p:cNvSpPr/>
          <p:nvPr/>
        </p:nvSpPr>
        <p:spPr>
          <a:xfrm>
            <a:off x="6353175" y="580707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2" name="直接箭头连接符 61"/>
          <p:cNvCxnSpPr>
            <a:stCxn id="55" idx="3"/>
            <a:endCxn id="60" idx="1"/>
          </p:cNvCxnSpPr>
          <p:nvPr/>
        </p:nvCxnSpPr>
        <p:spPr>
          <a:xfrm flipV="1">
            <a:off x="5283835" y="5609590"/>
            <a:ext cx="1069340" cy="368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3" name="直接箭头连接符 62"/>
          <p:cNvCxnSpPr>
            <a:stCxn id="56" idx="3"/>
            <a:endCxn id="61" idx="1"/>
          </p:cNvCxnSpPr>
          <p:nvPr/>
        </p:nvCxnSpPr>
        <p:spPr>
          <a:xfrm>
            <a:off x="5283835" y="5875020"/>
            <a:ext cx="1069340" cy="69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4" name="直接箭头连接符 63"/>
          <p:cNvCxnSpPr>
            <a:stCxn id="46" idx="3"/>
            <a:endCxn id="58" idx="1"/>
          </p:cNvCxnSpPr>
          <p:nvPr/>
        </p:nvCxnSpPr>
        <p:spPr>
          <a:xfrm>
            <a:off x="5283835" y="5021580"/>
            <a:ext cx="1069340" cy="749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5" name="直接箭头连接符 64"/>
          <p:cNvCxnSpPr>
            <a:stCxn id="47" idx="3"/>
            <a:endCxn id="59" idx="1"/>
          </p:cNvCxnSpPr>
          <p:nvPr/>
        </p:nvCxnSpPr>
        <p:spPr>
          <a:xfrm>
            <a:off x="5283835" y="5250180"/>
            <a:ext cx="1069340" cy="869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6" name="圆角矩形 65"/>
          <p:cNvSpPr/>
          <p:nvPr/>
        </p:nvSpPr>
        <p:spPr>
          <a:xfrm>
            <a:off x="8094345" y="4559300"/>
            <a:ext cx="589280" cy="78422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圆角矩形 66"/>
          <p:cNvSpPr/>
          <p:nvPr/>
        </p:nvSpPr>
        <p:spPr>
          <a:xfrm>
            <a:off x="8209915" y="486537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圆角矩形 67"/>
          <p:cNvSpPr/>
          <p:nvPr/>
        </p:nvSpPr>
        <p:spPr>
          <a:xfrm>
            <a:off x="8209915" y="508635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圆角矩形 68"/>
          <p:cNvSpPr/>
          <p:nvPr/>
        </p:nvSpPr>
        <p:spPr>
          <a:xfrm>
            <a:off x="8209915" y="464439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0" name="直接箭头连接符 69"/>
          <p:cNvCxnSpPr>
            <a:stCxn id="30" idx="3"/>
            <a:endCxn id="69" idx="1"/>
          </p:cNvCxnSpPr>
          <p:nvPr/>
        </p:nvCxnSpPr>
        <p:spPr>
          <a:xfrm>
            <a:off x="7011035" y="3943985"/>
            <a:ext cx="1198880" cy="775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1" name="直接箭头连接符 70"/>
          <p:cNvCxnSpPr>
            <a:stCxn id="28" idx="3"/>
            <a:endCxn id="67" idx="1"/>
          </p:cNvCxnSpPr>
          <p:nvPr/>
        </p:nvCxnSpPr>
        <p:spPr>
          <a:xfrm>
            <a:off x="7011035" y="4164965"/>
            <a:ext cx="1198880" cy="775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2" name="直接箭头连接符 71"/>
          <p:cNvCxnSpPr>
            <a:stCxn id="29" idx="3"/>
            <a:endCxn id="68" idx="1"/>
          </p:cNvCxnSpPr>
          <p:nvPr/>
        </p:nvCxnSpPr>
        <p:spPr>
          <a:xfrm>
            <a:off x="7011035" y="4385945"/>
            <a:ext cx="1198880" cy="775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3" name="直接箭头连接符 72"/>
          <p:cNvCxnSpPr>
            <a:stCxn id="58" idx="3"/>
          </p:cNvCxnSpPr>
          <p:nvPr/>
        </p:nvCxnSpPr>
        <p:spPr>
          <a:xfrm flipV="1">
            <a:off x="6711315" y="4725670"/>
            <a:ext cx="1482090" cy="3708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4" name="直接箭头连接符 73"/>
          <p:cNvCxnSpPr>
            <a:stCxn id="59" idx="3"/>
            <a:endCxn id="67" idx="1"/>
          </p:cNvCxnSpPr>
          <p:nvPr/>
        </p:nvCxnSpPr>
        <p:spPr>
          <a:xfrm flipV="1">
            <a:off x="6711315" y="4940300"/>
            <a:ext cx="1498600" cy="3968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5" name="直接箭头连接符 74"/>
          <p:cNvCxnSpPr>
            <a:stCxn id="60" idx="3"/>
            <a:endCxn id="68" idx="1"/>
          </p:cNvCxnSpPr>
          <p:nvPr/>
        </p:nvCxnSpPr>
        <p:spPr>
          <a:xfrm flipV="1">
            <a:off x="6711315" y="5161280"/>
            <a:ext cx="1498600" cy="448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6" name="直接箭头连接符 75"/>
          <p:cNvCxnSpPr>
            <a:stCxn id="58" idx="3"/>
            <a:endCxn id="67" idx="1"/>
          </p:cNvCxnSpPr>
          <p:nvPr/>
        </p:nvCxnSpPr>
        <p:spPr>
          <a:xfrm flipV="1">
            <a:off x="6711315" y="4940300"/>
            <a:ext cx="1498600" cy="1562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7" name="直接箭头连接符 76"/>
          <p:cNvCxnSpPr>
            <a:stCxn id="58" idx="3"/>
            <a:endCxn id="68" idx="1"/>
          </p:cNvCxnSpPr>
          <p:nvPr/>
        </p:nvCxnSpPr>
        <p:spPr>
          <a:xfrm>
            <a:off x="6711315" y="5096510"/>
            <a:ext cx="1498600" cy="647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8" name="直接箭头连接符 77"/>
          <p:cNvCxnSpPr>
            <a:stCxn id="59" idx="3"/>
          </p:cNvCxnSpPr>
          <p:nvPr/>
        </p:nvCxnSpPr>
        <p:spPr>
          <a:xfrm flipV="1">
            <a:off x="6711315" y="4725670"/>
            <a:ext cx="1492250" cy="6115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9" name="直接箭头连接符 78"/>
          <p:cNvCxnSpPr>
            <a:stCxn id="59" idx="3"/>
          </p:cNvCxnSpPr>
          <p:nvPr/>
        </p:nvCxnSpPr>
        <p:spPr>
          <a:xfrm flipV="1">
            <a:off x="6711315" y="5182870"/>
            <a:ext cx="1471930" cy="1543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0" name="直接箭头连接符 79"/>
          <p:cNvCxnSpPr>
            <a:stCxn id="60" idx="3"/>
            <a:endCxn id="69" idx="1"/>
          </p:cNvCxnSpPr>
          <p:nvPr/>
        </p:nvCxnSpPr>
        <p:spPr>
          <a:xfrm flipV="1">
            <a:off x="6711315" y="4719320"/>
            <a:ext cx="1498600" cy="8902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1" name="直接箭头连接符 80"/>
          <p:cNvCxnSpPr>
            <a:stCxn id="60" idx="3"/>
            <a:endCxn id="67" idx="1"/>
          </p:cNvCxnSpPr>
          <p:nvPr/>
        </p:nvCxnSpPr>
        <p:spPr>
          <a:xfrm flipV="1">
            <a:off x="6711315" y="4940300"/>
            <a:ext cx="1498600" cy="6692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2" name="直接箭头连接符 81"/>
          <p:cNvCxnSpPr>
            <a:stCxn id="61" idx="3"/>
            <a:endCxn id="69" idx="1"/>
          </p:cNvCxnSpPr>
          <p:nvPr/>
        </p:nvCxnSpPr>
        <p:spPr>
          <a:xfrm flipV="1">
            <a:off x="6711315" y="4719320"/>
            <a:ext cx="1498600" cy="11626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3" name="直接箭头连接符 82"/>
          <p:cNvCxnSpPr>
            <a:stCxn id="61" idx="3"/>
            <a:endCxn id="67" idx="1"/>
          </p:cNvCxnSpPr>
          <p:nvPr/>
        </p:nvCxnSpPr>
        <p:spPr>
          <a:xfrm flipV="1">
            <a:off x="6711315" y="4940300"/>
            <a:ext cx="1498600" cy="9417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4" name="直接箭头连接符 83"/>
          <p:cNvCxnSpPr>
            <a:stCxn id="61" idx="3"/>
            <a:endCxn id="68" idx="1"/>
          </p:cNvCxnSpPr>
          <p:nvPr/>
        </p:nvCxnSpPr>
        <p:spPr>
          <a:xfrm flipV="1">
            <a:off x="6711315" y="5161280"/>
            <a:ext cx="1498600" cy="7207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5" name="文本框 84"/>
          <p:cNvSpPr txBox="1"/>
          <p:nvPr/>
        </p:nvSpPr>
        <p:spPr>
          <a:xfrm>
            <a:off x="3215005" y="4866005"/>
            <a:ext cx="772160" cy="337185"/>
          </a:xfrm>
          <a:prstGeom prst="rect">
            <a:avLst/>
          </a:prstGeom>
          <a:noFill/>
        </p:spPr>
        <p:txBody>
          <a:bodyPr wrap="square" rtlCol="0">
            <a:spAutoFit/>
          </a:bodyPr>
          <a:p>
            <a:r>
              <a:rPr lang="en-US" altLang="zh-CN" sz="1600" b="1">
                <a:solidFill>
                  <a:schemeClr val="accent4">
                    <a:lumMod val="60000"/>
                    <a:lumOff val="40000"/>
                  </a:schemeClr>
                </a:solidFill>
              </a:rPr>
              <a:t>Task</a:t>
            </a:r>
            <a:endParaRPr lang="en-US" altLang="zh-CN" sz="1600" b="1">
              <a:solidFill>
                <a:schemeClr val="accent4">
                  <a:lumMod val="60000"/>
                  <a:lumOff val="40000"/>
                </a:schemeClr>
              </a:solidFill>
            </a:endParaRPr>
          </a:p>
        </p:txBody>
      </p:sp>
      <p:sp>
        <p:nvSpPr>
          <p:cNvPr id="35" name="圆角矩形 34"/>
          <p:cNvSpPr/>
          <p:nvPr/>
        </p:nvSpPr>
        <p:spPr>
          <a:xfrm>
            <a:off x="3863975" y="517525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4497070" y="483616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圆角矩形 43"/>
          <p:cNvSpPr/>
          <p:nvPr/>
        </p:nvSpPr>
        <p:spPr>
          <a:xfrm>
            <a:off x="4497070" y="5066665"/>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圆角矩形 49"/>
          <p:cNvSpPr/>
          <p:nvPr/>
        </p:nvSpPr>
        <p:spPr>
          <a:xfrm>
            <a:off x="5752465" y="4864735"/>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圆角矩形 50"/>
          <p:cNvSpPr/>
          <p:nvPr/>
        </p:nvSpPr>
        <p:spPr>
          <a:xfrm>
            <a:off x="5753100" y="5104765"/>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圆角矩形 51"/>
          <p:cNvSpPr/>
          <p:nvPr/>
        </p:nvSpPr>
        <p:spPr>
          <a:xfrm>
            <a:off x="5766435" y="5420995"/>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圆角矩形 52"/>
          <p:cNvSpPr/>
          <p:nvPr/>
        </p:nvSpPr>
        <p:spPr>
          <a:xfrm>
            <a:off x="5766435" y="5691505"/>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5922010" y="380682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6" name="矩形 85"/>
          <p:cNvSpPr/>
          <p:nvPr/>
        </p:nvSpPr>
        <p:spPr>
          <a:xfrm>
            <a:off x="6119495" y="380746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矩形 86"/>
          <p:cNvSpPr/>
          <p:nvPr/>
        </p:nvSpPr>
        <p:spPr>
          <a:xfrm>
            <a:off x="7401560" y="553466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8" name="矩形 87"/>
          <p:cNvSpPr/>
          <p:nvPr/>
        </p:nvSpPr>
        <p:spPr>
          <a:xfrm>
            <a:off x="7599045" y="547306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矩形 88"/>
          <p:cNvSpPr/>
          <p:nvPr/>
        </p:nvSpPr>
        <p:spPr>
          <a:xfrm>
            <a:off x="5922010" y="402844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0" name="矩形 89"/>
          <p:cNvSpPr/>
          <p:nvPr/>
        </p:nvSpPr>
        <p:spPr>
          <a:xfrm>
            <a:off x="5922010" y="426339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矩形 92"/>
          <p:cNvSpPr/>
          <p:nvPr/>
        </p:nvSpPr>
        <p:spPr>
          <a:xfrm>
            <a:off x="6122670" y="427418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6128385" y="402844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7401560" y="479425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7599045" y="479488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7401560" y="501586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8" name="矩形 97"/>
          <p:cNvSpPr/>
          <p:nvPr/>
        </p:nvSpPr>
        <p:spPr>
          <a:xfrm>
            <a:off x="7401560" y="525081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7602220" y="526161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7607935" y="501586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右箭头 3"/>
          <p:cNvSpPr/>
          <p:nvPr/>
        </p:nvSpPr>
        <p:spPr>
          <a:xfrm>
            <a:off x="4666615" y="2364105"/>
            <a:ext cx="259080" cy="176530"/>
          </a:xfrm>
          <a:prstGeom prst="rightArrow">
            <a:avLst/>
          </a:prstGeom>
          <a:solidFill>
            <a:schemeClr val="accent4">
              <a:lumMod val="60000"/>
              <a:lumOff val="40000"/>
            </a:schemeClr>
          </a:solid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右箭头 5"/>
          <p:cNvSpPr/>
          <p:nvPr/>
        </p:nvSpPr>
        <p:spPr>
          <a:xfrm>
            <a:off x="4237990" y="3144520"/>
            <a:ext cx="259080" cy="176530"/>
          </a:xfrm>
          <a:prstGeom prst="rightArrow">
            <a:avLst/>
          </a:prstGeom>
          <a:solidFill>
            <a:schemeClr val="accent4">
              <a:lumMod val="60000"/>
              <a:lumOff val="40000"/>
            </a:schemeClr>
          </a:solid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 name="文本框 6"/>
          <p:cNvSpPr txBox="1"/>
          <p:nvPr/>
        </p:nvSpPr>
        <p:spPr>
          <a:xfrm>
            <a:off x="5122545" y="6351270"/>
            <a:ext cx="170497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rPr>
              <a:t>A Spark job</a:t>
            </a:r>
            <a:endParaRPr lang="en-US" altLang="zh-CN" sz="2000"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Idea</a:t>
            </a:r>
            <a:endParaRPr lang="zh-CN" altLang="en-US" baseline="30000"/>
          </a:p>
        </p:txBody>
      </p:sp>
      <p:sp>
        <p:nvSpPr>
          <p:cNvPr id="3" name="内容占位符 2"/>
          <p:cNvSpPr>
            <a:spLocks noGrp="1"/>
          </p:cNvSpPr>
          <p:nvPr>
            <p:ph idx="1"/>
          </p:nvPr>
        </p:nvSpPr>
        <p:spPr>
          <a:xfrm>
            <a:off x="838200" y="1395730"/>
            <a:ext cx="10910570" cy="5354320"/>
          </a:xfrm>
        </p:spPr>
        <p:txBody>
          <a:bodyPr>
            <a:normAutofit lnSpcReduction="10000"/>
          </a:bodyPr>
          <a:p>
            <a:r>
              <a:rPr lang="en-US" altLang="zh-CN" b="1">
                <a:solidFill>
                  <a:schemeClr val="tx1"/>
                </a:solidFill>
                <a:uFillTx/>
                <a:latin typeface="等线" panose="02010600030101010101" charset="-122"/>
              </a:rPr>
              <a:t> </a:t>
            </a:r>
            <a:r>
              <a:rPr lang="en-US" altLang="zh-CN" b="1">
                <a:uFillTx/>
                <a:latin typeface="微软雅黑" panose="020B0503020204020204" charset="-122"/>
                <a:ea typeface="微软雅黑" panose="020B0503020204020204" charset="-122"/>
                <a:sym typeface="+mn-ea"/>
              </a:rPr>
              <a:t>Design</a:t>
            </a:r>
            <a:r>
              <a:rPr lang="en-US" altLang="zh-CN">
                <a:uFillTx/>
                <a:latin typeface="等线" panose="02010600030101010101" charset="-122"/>
                <a:sym typeface="+mn-ea"/>
              </a:rPr>
              <a:t> </a:t>
            </a:r>
            <a:endParaRPr lang="en-US" altLang="zh-CN" sz="2000" b="1">
              <a:solidFill>
                <a:schemeClr val="tx1"/>
              </a:solidFill>
              <a:uFillTx/>
              <a:latin typeface="等线" panose="02010600030101010101" charset="-122"/>
              <a:sym typeface="+mn-ea"/>
            </a:endParaRPr>
          </a:p>
          <a:p>
            <a:pPr lvl="1"/>
            <a:r>
              <a:rPr lang="en-US" altLang="zh-CN" sz="2000">
                <a:uFillTx/>
                <a:latin typeface="等线" panose="02010600030101010101" charset="-122"/>
                <a:sym typeface="+mn-ea"/>
              </a:rPr>
              <a:t> </a:t>
            </a:r>
            <a:r>
              <a:rPr lang="en-US" altLang="zh-CN">
                <a:uFillTx/>
                <a:latin typeface="等线" panose="02010600030101010101" charset="-122"/>
                <a:sym typeface="+mn-ea"/>
              </a:rPr>
              <a:t>Stage-aware data </a:t>
            </a:r>
            <a:r>
              <a:rPr lang="en-US" altLang="zh-CN">
                <a:uFillTx/>
                <a:latin typeface="等线" panose="02010600030101010101" charset="-122"/>
                <a:sym typeface="+mn-ea"/>
              </a:rPr>
              <a:t>passing</a:t>
            </a:r>
            <a:endParaRPr lang="en-US" altLang="zh-CN">
              <a:uFillTx/>
              <a:latin typeface="等线" panose="02010600030101010101" charset="-122"/>
              <a:sym typeface="+mn-ea"/>
            </a:endParaRPr>
          </a:p>
          <a:p>
            <a:pPr lvl="2"/>
            <a:r>
              <a:rPr lang="en-US" altLang="zh-CN" b="1">
                <a:solidFill>
                  <a:schemeClr val="tx1"/>
                </a:solidFill>
                <a:uFillTx/>
                <a:latin typeface="等线" panose="02010600030101010101" charset="-122"/>
              </a:rPr>
              <a:t> </a:t>
            </a:r>
            <a:r>
              <a:rPr lang="en-US" altLang="zh-CN">
                <a:solidFill>
                  <a:schemeClr val="tx1"/>
                </a:solidFill>
                <a:uFillTx/>
                <a:latin typeface="等线" panose="02010600030101010101" charset="-122"/>
              </a:rPr>
              <a:t>Internal storage：cache data within a stage</a:t>
            </a:r>
            <a:endParaRPr lang="en-US" altLang="zh-CN">
              <a:solidFill>
                <a:schemeClr val="tx1"/>
              </a:solidFill>
              <a:uFillTx/>
              <a:latin typeface="等线" panose="02010600030101010101" charset="-122"/>
            </a:endParaRPr>
          </a:p>
          <a:p>
            <a:pPr lvl="2"/>
            <a:r>
              <a:rPr lang="en-US" altLang="zh-CN">
                <a:solidFill>
                  <a:schemeClr val="tx1"/>
                </a:solidFill>
                <a:uFillTx/>
                <a:latin typeface="等线" panose="02010600030101010101" charset="-122"/>
              </a:rPr>
              <a:t> External storage：cache data across stages</a:t>
            </a:r>
            <a:endParaRPr lang="en-US" altLang="zh-CN">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0" indent="0">
              <a:buNone/>
            </a:pPr>
            <a:endParaRPr lang="zh-CN" altLang="en-US" sz="2000">
              <a:solidFill>
                <a:schemeClr val="tx1"/>
              </a:solidFill>
              <a:uFillTx/>
              <a:latin typeface="等线" panose="02010600030101010101" charset="-122"/>
            </a:endParaRPr>
          </a:p>
        </p:txBody>
      </p:sp>
      <p:pic>
        <p:nvPicPr>
          <p:cNvPr id="41" name="图片 40"/>
          <p:cNvPicPr>
            <a:picLocks noChangeAspect="1"/>
          </p:cNvPicPr>
          <p:nvPr>
            <p:custDataLst>
              <p:tags r:id="rId1"/>
            </p:custDataLst>
          </p:nvPr>
        </p:nvPicPr>
        <p:blipFill>
          <a:blip r:embed="rId2"/>
          <a:stretch>
            <a:fillRect/>
          </a:stretch>
        </p:blipFill>
        <p:spPr>
          <a:xfrm>
            <a:off x="3646170" y="3116580"/>
            <a:ext cx="4916170" cy="3392805"/>
          </a:xfrm>
          <a:prstGeom prst="rect">
            <a:avLst/>
          </a:prstGeom>
        </p:spPr>
      </p:pic>
      <p:sp>
        <p:nvSpPr>
          <p:cNvPr id="4" name="文本框 3"/>
          <p:cNvSpPr txBox="1"/>
          <p:nvPr/>
        </p:nvSpPr>
        <p:spPr>
          <a:xfrm>
            <a:off x="5404485" y="3982720"/>
            <a:ext cx="1383030" cy="306705"/>
          </a:xfrm>
          <a:prstGeom prst="rect">
            <a:avLst/>
          </a:prstGeom>
          <a:noFill/>
        </p:spPr>
        <p:txBody>
          <a:bodyPr wrap="square" rtlCol="0">
            <a:spAutoFit/>
          </a:bodyPr>
          <a:p>
            <a:r>
              <a:rPr lang="en-US" altLang="zh-CN" sz="1400"/>
              <a:t> Direct-passing</a:t>
            </a:r>
            <a:endParaRPr lang="en-US" altLang="zh-CN" sz="1400"/>
          </a:p>
        </p:txBody>
      </p:sp>
      <p:sp>
        <p:nvSpPr>
          <p:cNvPr id="13" name="圆角矩形 12"/>
          <p:cNvSpPr/>
          <p:nvPr/>
        </p:nvSpPr>
        <p:spPr>
          <a:xfrm>
            <a:off x="4123690"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nvSpPr>
        <p:spPr>
          <a:xfrm>
            <a:off x="5038090"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5221605"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6915150"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7771765"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7936865"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5169535" y="524700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5471160" y="524700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5353050" y="546481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5648325" y="546481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5925820" y="524700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6108065" y="546481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Idea</a:t>
            </a:r>
            <a:endParaRPr lang="zh-CN" altLang="en-US" baseline="30000"/>
          </a:p>
        </p:txBody>
      </p:sp>
      <p:sp>
        <p:nvSpPr>
          <p:cNvPr id="3" name="内容占位符 2"/>
          <p:cNvSpPr>
            <a:spLocks noGrp="1"/>
          </p:cNvSpPr>
          <p:nvPr>
            <p:ph idx="1"/>
          </p:nvPr>
        </p:nvSpPr>
        <p:spPr>
          <a:xfrm>
            <a:off x="838200" y="1395730"/>
            <a:ext cx="10910570" cy="5354320"/>
          </a:xfrm>
        </p:spPr>
        <p:txBody>
          <a:bodyPr>
            <a:normAutofit lnSpcReduction="10000"/>
          </a:bodyPr>
          <a:p>
            <a:r>
              <a:rPr lang="en-US" altLang="zh-CN" b="1">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Advantage</a:t>
            </a:r>
            <a:r>
              <a:rPr lang="en-US" altLang="zh-CN">
                <a:uFillTx/>
                <a:latin typeface="等线" panose="02010600030101010101" charset="-122"/>
                <a:sym typeface="+mn-ea"/>
              </a:rPr>
              <a:t> </a:t>
            </a:r>
            <a:endParaRPr lang="en-US" altLang="zh-CN">
              <a:uFillTx/>
              <a:latin typeface="等线" panose="02010600030101010101" charset="-122"/>
              <a:sym typeface="+mn-ea"/>
            </a:endParaRPr>
          </a:p>
          <a:p>
            <a:pPr lvl="1"/>
            <a:r>
              <a:rPr lang="en-US" altLang="zh-CN" b="1">
                <a:solidFill>
                  <a:schemeClr val="tx1"/>
                </a:solidFill>
                <a:uFillTx/>
                <a:latin typeface="等线" panose="02010600030101010101" charset="-122"/>
              </a:rPr>
              <a:t> </a:t>
            </a:r>
            <a:r>
              <a:rPr lang="en-US" altLang="zh-CN">
                <a:solidFill>
                  <a:schemeClr val="tx1"/>
                </a:solidFill>
                <a:uFillTx/>
                <a:latin typeface="等线" panose="02010600030101010101" charset="-122"/>
              </a:rPr>
              <a:t>Internal storage：VM direct-passing      latency sensitive</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External storage：High throughput for samll files      </a:t>
            </a:r>
            <a:r>
              <a:rPr lang="en-US" altLang="zh-CN">
                <a:uFillTx/>
                <a:latin typeface="等线" panose="02010600030101010101" charset="-122"/>
                <a:sym typeface="+mn-ea"/>
              </a:rPr>
              <a:t>I/O rate sensitive</a:t>
            </a:r>
            <a:endParaRPr lang="en-US" altLang="zh-CN">
              <a:solidFill>
                <a:schemeClr val="tx1"/>
              </a:solidFill>
              <a:uFillTx/>
              <a:latin typeface="等线" panose="02010600030101010101" charset="-122"/>
            </a:endParaRPr>
          </a:p>
          <a:p>
            <a:pPr marL="1428750" lvl="2" indent="-514350">
              <a:buNone/>
            </a:pPr>
            <a:endParaRPr lang="en-US" altLang="zh-CN" b="1">
              <a:solidFill>
                <a:schemeClr val="tx1"/>
              </a:solidFill>
              <a:uFillTx/>
              <a:latin typeface="等线" panose="02010600030101010101" charset="-122"/>
            </a:endParaRPr>
          </a:p>
          <a:p>
            <a:pPr marL="1428750" lvl="2" indent="-514350">
              <a:buNone/>
            </a:pPr>
            <a:endParaRPr lang="en-US" altLang="zh-CN" b="1">
              <a:solidFill>
                <a:schemeClr val="tx1"/>
              </a:solidFill>
              <a:uFillTx/>
              <a:latin typeface="等线" panose="02010600030101010101" charset="-122"/>
            </a:endParaRPr>
          </a:p>
          <a:p>
            <a:pPr marL="1428750" lvl="2" indent="-514350">
              <a:buNone/>
            </a:pPr>
            <a:endParaRPr lang="en-US" altLang="zh-CN" b="1">
              <a:solidFill>
                <a:schemeClr val="tx1"/>
              </a:solidFill>
              <a:uFillTx/>
              <a:latin typeface="等线" panose="02010600030101010101" charset="-122"/>
            </a:endParaRPr>
          </a:p>
          <a:p>
            <a:pPr marL="1428750" lvl="2" indent="-514350">
              <a:buNone/>
            </a:pPr>
            <a:endParaRPr lang="en-US" altLang="zh-CN" b="1">
              <a:solidFill>
                <a:schemeClr val="tx1"/>
              </a:solidFill>
              <a:uFillTx/>
              <a:latin typeface="等线" panose="02010600030101010101" charset="-122"/>
            </a:endParaRPr>
          </a:p>
          <a:p>
            <a:pPr marL="1428750" lvl="2" indent="-514350">
              <a:buNone/>
            </a:pPr>
            <a:endParaRPr lang="en-US" altLang="zh-CN" b="1">
              <a:solidFill>
                <a:schemeClr val="tx1"/>
              </a:solidFill>
              <a:uFillTx/>
              <a:latin typeface="等线" panose="02010600030101010101" charset="-122"/>
            </a:endParaRPr>
          </a:p>
          <a:p>
            <a:pPr marL="1428750" lvl="2" indent="-514350">
              <a:buNone/>
            </a:pPr>
            <a:endParaRPr lang="en-US" altLang="zh-CN" b="1">
              <a:solidFill>
                <a:schemeClr val="tx1"/>
              </a:solidFill>
              <a:uFillTx/>
              <a:latin typeface="等线" panose="02010600030101010101" charset="-122"/>
            </a:endParaRPr>
          </a:p>
          <a:p>
            <a:pPr marL="0" indent="0">
              <a:buNone/>
            </a:pPr>
            <a:endParaRPr lang="zh-CN" altLang="en-US" sz="2000">
              <a:solidFill>
                <a:schemeClr val="tx1"/>
              </a:solidFill>
              <a:uFillTx/>
              <a:latin typeface="等线" panose="02010600030101010101" charset="-122"/>
            </a:endParaRPr>
          </a:p>
        </p:txBody>
      </p:sp>
      <p:pic>
        <p:nvPicPr>
          <p:cNvPr id="41" name="图片 40"/>
          <p:cNvPicPr>
            <a:picLocks noChangeAspect="1"/>
          </p:cNvPicPr>
          <p:nvPr>
            <p:custDataLst>
              <p:tags r:id="rId1"/>
            </p:custDataLst>
          </p:nvPr>
        </p:nvPicPr>
        <p:blipFill>
          <a:blip r:embed="rId2"/>
          <a:stretch>
            <a:fillRect/>
          </a:stretch>
        </p:blipFill>
        <p:spPr>
          <a:xfrm>
            <a:off x="3646170" y="3116580"/>
            <a:ext cx="4916170" cy="3392805"/>
          </a:xfrm>
          <a:prstGeom prst="rect">
            <a:avLst/>
          </a:prstGeom>
        </p:spPr>
      </p:pic>
      <p:sp>
        <p:nvSpPr>
          <p:cNvPr id="4" name="文本框 3"/>
          <p:cNvSpPr txBox="1"/>
          <p:nvPr/>
        </p:nvSpPr>
        <p:spPr>
          <a:xfrm>
            <a:off x="5404485" y="3982720"/>
            <a:ext cx="1383030" cy="306705"/>
          </a:xfrm>
          <a:prstGeom prst="rect">
            <a:avLst/>
          </a:prstGeom>
          <a:noFill/>
        </p:spPr>
        <p:txBody>
          <a:bodyPr wrap="square" rtlCol="0">
            <a:spAutoFit/>
          </a:bodyPr>
          <a:p>
            <a:r>
              <a:rPr lang="en-US" altLang="zh-CN" sz="1400"/>
              <a:t> Direct-passing</a:t>
            </a:r>
            <a:endParaRPr lang="en-US" altLang="zh-CN" sz="1400"/>
          </a:p>
        </p:txBody>
      </p:sp>
      <p:sp>
        <p:nvSpPr>
          <p:cNvPr id="13" name="圆角矩形 12"/>
          <p:cNvSpPr/>
          <p:nvPr/>
        </p:nvSpPr>
        <p:spPr>
          <a:xfrm>
            <a:off x="4123690"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nvSpPr>
        <p:spPr>
          <a:xfrm>
            <a:off x="5038090"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5221605"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6915150"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7771765"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7936865" y="420497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5169535" y="524700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5471160" y="524700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5353050" y="546481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5648325" y="546481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5925820" y="524700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6108065" y="546481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右箭头 4"/>
          <p:cNvSpPr/>
          <p:nvPr/>
        </p:nvSpPr>
        <p:spPr>
          <a:xfrm>
            <a:off x="6163945" y="2038985"/>
            <a:ext cx="259080" cy="176530"/>
          </a:xfrm>
          <a:prstGeom prst="rightArrow">
            <a:avLst/>
          </a:prstGeom>
          <a:solidFill>
            <a:schemeClr val="accent4">
              <a:lumMod val="60000"/>
              <a:lumOff val="40000"/>
            </a:schemeClr>
          </a:solid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右箭头 17"/>
          <p:cNvSpPr/>
          <p:nvPr/>
        </p:nvSpPr>
        <p:spPr>
          <a:xfrm>
            <a:off x="7644130" y="2446655"/>
            <a:ext cx="259080" cy="176530"/>
          </a:xfrm>
          <a:prstGeom prst="rightArrow">
            <a:avLst/>
          </a:prstGeom>
          <a:solidFill>
            <a:schemeClr val="accent4">
              <a:lumMod val="60000"/>
              <a:lumOff val="40000"/>
            </a:schemeClr>
          </a:solid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Reference</a:t>
            </a:r>
            <a:endParaRPr lang="en-US" altLang="zh-CN"/>
          </a:p>
        </p:txBody>
      </p:sp>
      <p:sp>
        <p:nvSpPr>
          <p:cNvPr id="24" name="文本框 23"/>
          <p:cNvSpPr txBox="1"/>
          <p:nvPr/>
        </p:nvSpPr>
        <p:spPr>
          <a:xfrm>
            <a:off x="838200" y="1380490"/>
            <a:ext cx="10932795" cy="4399915"/>
          </a:xfrm>
          <a:prstGeom prst="rect">
            <a:avLst/>
          </a:prstGeom>
          <a:noFill/>
        </p:spPr>
        <p:txBody>
          <a:bodyPr wrap="square" rtlCol="0">
            <a:spAutoFit/>
          </a:bodyPr>
          <a:p>
            <a:pPr>
              <a:lnSpc>
                <a:spcPct val="200000"/>
              </a:lnSpc>
            </a:pPr>
            <a:r>
              <a:rPr lang="en-US" altLang="zh-CN" sz="2000">
                <a:solidFill>
                  <a:schemeClr val="bg2">
                    <a:lumMod val="50000"/>
                  </a:schemeClr>
                </a:solidFill>
                <a:sym typeface="+mn-ea"/>
              </a:rPr>
              <a:t>[1] Cloudburst: Stateful Functions-as-a-Service VLDB’20</a:t>
            </a:r>
            <a:endParaRPr lang="en-US" altLang="zh-CN" sz="2000">
              <a:solidFill>
                <a:schemeClr val="bg2">
                  <a:lumMod val="50000"/>
                </a:schemeClr>
              </a:solidFill>
            </a:endParaRPr>
          </a:p>
          <a:p>
            <a:pPr>
              <a:lnSpc>
                <a:spcPct val="200000"/>
              </a:lnSpc>
            </a:pPr>
            <a:r>
              <a:rPr lang="en-US" altLang="zh-CN" sz="2000">
                <a:solidFill>
                  <a:schemeClr val="bg2">
                    <a:lumMod val="50000"/>
                  </a:schemeClr>
                </a:solidFill>
                <a:sym typeface="+mn-ea"/>
              </a:rPr>
              <a:t>[2] Shuffling, Fast and Slow: Scalable Analytics on Serverless Infrastructure NSDI’19</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[3] Sonic: Application-aware Data Passing for Chained Serverless Applications ATC’21</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[4] Anna: A kvs for any scale TKDE’19</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[5] Caerus: NIMBLE Task Scheduling for Serverless Analytics NSDI’21</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[6] Understanding Ephemeral Storage for Serverless Analytics ATC’18</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[7] Towards Latency Sensitive Cloud Native Applications: A Performance Study on AWS CLOUD’19</a:t>
            </a:r>
            <a:endParaRPr lang="en-US" altLang="zh-CN" sz="2000">
              <a:solidFill>
                <a:schemeClr val="bg2">
                  <a:lumMod val="50000"/>
                </a:schemeClr>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Background</a:t>
            </a:r>
            <a:endParaRPr lang="en-US" altLang="zh-CN"/>
          </a:p>
        </p:txBody>
      </p:sp>
      <p:sp>
        <p:nvSpPr>
          <p:cNvPr id="3" name="内容占位符 2"/>
          <p:cNvSpPr>
            <a:spLocks noGrp="1"/>
          </p:cNvSpPr>
          <p:nvPr>
            <p:ph idx="1"/>
          </p:nvPr>
        </p:nvSpPr>
        <p:spPr>
          <a:xfrm>
            <a:off x="838200" y="1382767"/>
            <a:ext cx="10515600" cy="4796737"/>
          </a:xfrm>
        </p:spPr>
        <p:txBody>
          <a:bodyPr/>
          <a:p>
            <a:r>
              <a:rPr lang="en-US" altLang="zh-CN"/>
              <a:t> </a:t>
            </a:r>
            <a:r>
              <a:rPr lang="en-US" altLang="zh-CN" b="1">
                <a:latin typeface="微软雅黑" panose="020B0503020204020204" charset="-122"/>
                <a:ea typeface="微软雅黑" panose="020B0503020204020204" charset="-122"/>
                <a:sym typeface="+mn-ea"/>
              </a:rPr>
              <a:t>Serverless computing</a:t>
            </a:r>
            <a:r>
              <a:rPr lang="en-US" altLang="zh-CN" b="1">
                <a:latin typeface="等线" panose="02010600030101010101" charset="-122"/>
                <a:ea typeface="等线" panose="02010600030101010101" charset="-122"/>
                <a:sym typeface="+mn-ea"/>
              </a:rPr>
              <a:t> </a:t>
            </a:r>
            <a:endParaRPr lang="zh-CN" altLang="en-US"/>
          </a:p>
          <a:p>
            <a:pPr lvl="1"/>
            <a:r>
              <a:rPr lang="en-US" altLang="zh-CN"/>
              <a:t> </a:t>
            </a:r>
            <a:r>
              <a:rPr lang="en-US" altLang="zh-CN">
                <a:latin typeface="等线" panose="02010600030101010101" charset="-122"/>
                <a:ea typeface="等线" panose="02010600030101010101" charset="-122"/>
              </a:rPr>
              <a:t>High </a:t>
            </a:r>
            <a:r>
              <a:rPr lang="en-US" altLang="zh-CN">
                <a:latin typeface="等线" panose="02010600030101010101" charset="-122"/>
                <a:ea typeface="等线" panose="02010600030101010101" charset="-122"/>
              </a:rPr>
              <a:t>computing elasticity </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sym typeface="+mn-ea"/>
              </a:rPr>
              <a:t> D</a:t>
            </a:r>
            <a:r>
              <a:rPr lang="zh-CN" altLang="en-US">
                <a:latin typeface="等线" panose="02010600030101010101" charset="-122"/>
                <a:ea typeface="等线" panose="02010600030101010101" charset="-122"/>
                <a:sym typeface="+mn-ea"/>
              </a:rPr>
              <a:t>isaggregation of storage and compute</a:t>
            </a:r>
            <a:endParaRPr lang="zh-CN" altLang="en-US">
              <a:latin typeface="等线" panose="02010600030101010101" charset="-122"/>
              <a:ea typeface="等线" panose="02010600030101010101" charset="-122"/>
            </a:endParaRPr>
          </a:p>
          <a:p>
            <a:endParaRPr lang="zh-CN" altLang="en-US"/>
          </a:p>
          <a:p>
            <a:pPr marL="0" indent="0">
              <a:buNone/>
            </a:pPr>
            <a:endParaRPr lang="zh-CN" altLang="en-US"/>
          </a:p>
          <a:p>
            <a:pPr marL="0" indent="0">
              <a:buNone/>
            </a:pPr>
            <a:endParaRPr lang="zh-CN" altLang="en-US"/>
          </a:p>
        </p:txBody>
      </p:sp>
      <p:sp>
        <p:nvSpPr>
          <p:cNvPr id="24" name="上弧形箭头 23"/>
          <p:cNvSpPr/>
          <p:nvPr/>
        </p:nvSpPr>
        <p:spPr>
          <a:xfrm rot="1740000">
            <a:off x="4866005" y="2092960"/>
            <a:ext cx="636905" cy="235585"/>
          </a:xfrm>
          <a:prstGeom prst="curvedDownArrow">
            <a:avLst/>
          </a:prstGeom>
          <a:solidFill>
            <a:schemeClr val="accent1">
              <a:lumMod val="40000"/>
              <a:lumOff val="60000"/>
            </a:schemeClr>
          </a:solidFill>
          <a:ln w="285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8" name="直接箭头连接符 27"/>
          <p:cNvCxnSpPr/>
          <p:nvPr/>
        </p:nvCxnSpPr>
        <p:spPr>
          <a:xfrm>
            <a:off x="3877310" y="4126865"/>
            <a:ext cx="369570" cy="3175"/>
          </a:xfrm>
          <a:prstGeom prst="straightConnector1">
            <a:avLst/>
          </a:prstGeom>
          <a:ln w="28575" cmpd="sng">
            <a:solidFill>
              <a:schemeClr val="accent1">
                <a:lumMod val="60000"/>
                <a:lumOff val="4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122170" y="3761740"/>
            <a:ext cx="1026160" cy="368300"/>
          </a:xfrm>
          <a:prstGeom prst="rect">
            <a:avLst/>
          </a:prstGeom>
          <a:noFill/>
        </p:spPr>
        <p:txBody>
          <a:bodyPr wrap="square" rtlCol="0">
            <a:spAutoFit/>
          </a:bodyPr>
          <a:p>
            <a:r>
              <a:rPr lang="en-US" altLang="zh-CN"/>
              <a:t>request</a:t>
            </a:r>
            <a:endParaRPr lang="en-US" altLang="zh-CN"/>
          </a:p>
        </p:txBody>
      </p:sp>
      <p:sp>
        <p:nvSpPr>
          <p:cNvPr id="32" name="文本框 31"/>
          <p:cNvSpPr txBox="1"/>
          <p:nvPr/>
        </p:nvSpPr>
        <p:spPr>
          <a:xfrm>
            <a:off x="4844415" y="5158740"/>
            <a:ext cx="675640" cy="368300"/>
          </a:xfrm>
          <a:prstGeom prst="rect">
            <a:avLst/>
          </a:prstGeom>
          <a:noFill/>
        </p:spPr>
        <p:txBody>
          <a:bodyPr wrap="square" rtlCol="0">
            <a:spAutoFit/>
          </a:bodyPr>
          <a:p>
            <a:r>
              <a:rPr lang="en-US" altLang="zh-CN" b="1"/>
              <a:t>FaaS</a:t>
            </a:r>
            <a:endParaRPr lang="en-US" altLang="zh-CN" b="1"/>
          </a:p>
        </p:txBody>
      </p:sp>
      <p:sp>
        <p:nvSpPr>
          <p:cNvPr id="33" name="文本框 32"/>
          <p:cNvSpPr txBox="1"/>
          <p:nvPr/>
        </p:nvSpPr>
        <p:spPr>
          <a:xfrm>
            <a:off x="8602980" y="5131435"/>
            <a:ext cx="776605" cy="368300"/>
          </a:xfrm>
          <a:prstGeom prst="rect">
            <a:avLst/>
          </a:prstGeom>
          <a:noFill/>
        </p:spPr>
        <p:txBody>
          <a:bodyPr wrap="square" rtlCol="0">
            <a:spAutoFit/>
          </a:bodyPr>
          <a:p>
            <a:r>
              <a:rPr lang="en-US" altLang="zh-CN" b="1"/>
              <a:t>BaaS</a:t>
            </a:r>
            <a:endParaRPr lang="en-US" altLang="zh-CN" b="1"/>
          </a:p>
        </p:txBody>
      </p:sp>
      <p:sp>
        <p:nvSpPr>
          <p:cNvPr id="42" name="左右箭头 41"/>
          <p:cNvSpPr/>
          <p:nvPr/>
        </p:nvSpPr>
        <p:spPr>
          <a:xfrm>
            <a:off x="6153150" y="3975735"/>
            <a:ext cx="1796415" cy="497205"/>
          </a:xfrm>
          <a:prstGeom prst="leftRightArrow">
            <a:avLst/>
          </a:prstGeom>
          <a:noFill/>
          <a:ln w="285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3" name="文本框 42"/>
          <p:cNvSpPr txBox="1"/>
          <p:nvPr/>
        </p:nvSpPr>
        <p:spPr>
          <a:xfrm>
            <a:off x="6344920" y="4040505"/>
            <a:ext cx="1623060" cy="368300"/>
          </a:xfrm>
          <a:prstGeom prst="rect">
            <a:avLst/>
          </a:prstGeom>
          <a:noFill/>
        </p:spPr>
        <p:txBody>
          <a:bodyPr wrap="square" rtlCol="0">
            <a:spAutoFit/>
          </a:bodyPr>
          <a:p>
            <a:r>
              <a:rPr lang="en-US" altLang="zh-CN"/>
              <a:t> data</a:t>
            </a:r>
            <a:r>
              <a:rPr lang="zh-CN" altLang="en-US"/>
              <a:t>、</a:t>
            </a:r>
            <a:r>
              <a:rPr lang="en-US" altLang="zh-CN"/>
              <a:t>state</a:t>
            </a:r>
            <a:endParaRPr lang="en-US" altLang="zh-CN"/>
          </a:p>
        </p:txBody>
      </p:sp>
      <p:cxnSp>
        <p:nvCxnSpPr>
          <p:cNvPr id="50" name="直接箭头连接符 49"/>
          <p:cNvCxnSpPr/>
          <p:nvPr/>
        </p:nvCxnSpPr>
        <p:spPr>
          <a:xfrm flipV="1">
            <a:off x="2037715" y="4130040"/>
            <a:ext cx="1064895" cy="3175"/>
          </a:xfrm>
          <a:prstGeom prst="straightConnector1">
            <a:avLst/>
          </a:prstGeom>
          <a:ln w="28575" cmpd="sng">
            <a:solidFill>
              <a:schemeClr val="accent1">
                <a:lumMod val="60000"/>
                <a:lumOff val="4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2" name="图片 51"/>
          <p:cNvPicPr>
            <a:picLocks noChangeAspect="1"/>
          </p:cNvPicPr>
          <p:nvPr/>
        </p:nvPicPr>
        <p:blipFill>
          <a:blip r:embed="rId1"/>
          <a:stretch>
            <a:fillRect/>
          </a:stretch>
        </p:blipFill>
        <p:spPr>
          <a:xfrm>
            <a:off x="3102610" y="3765550"/>
            <a:ext cx="774700" cy="867410"/>
          </a:xfrm>
          <a:prstGeom prst="rect">
            <a:avLst/>
          </a:prstGeom>
        </p:spPr>
      </p:pic>
      <p:sp>
        <p:nvSpPr>
          <p:cNvPr id="67" name="矩形 66"/>
          <p:cNvSpPr/>
          <p:nvPr/>
        </p:nvSpPr>
        <p:spPr>
          <a:xfrm>
            <a:off x="4302125" y="3282950"/>
            <a:ext cx="1764665" cy="1819275"/>
          </a:xfrm>
          <a:prstGeom prst="rect">
            <a:avLst/>
          </a:prstGeom>
          <a:solidFill>
            <a:schemeClr val="bg1"/>
          </a:solid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2" name="图片 61"/>
          <p:cNvPicPr>
            <a:picLocks noChangeAspect="1"/>
          </p:cNvPicPr>
          <p:nvPr/>
        </p:nvPicPr>
        <p:blipFill>
          <a:blip r:embed="rId2"/>
          <a:stretch>
            <a:fillRect/>
          </a:stretch>
        </p:blipFill>
        <p:spPr>
          <a:xfrm>
            <a:off x="4577715" y="3535680"/>
            <a:ext cx="568325" cy="555625"/>
          </a:xfrm>
          <a:prstGeom prst="rect">
            <a:avLst/>
          </a:prstGeom>
        </p:spPr>
      </p:pic>
      <p:pic>
        <p:nvPicPr>
          <p:cNvPr id="63" name="图片 62"/>
          <p:cNvPicPr>
            <a:picLocks noChangeAspect="1"/>
          </p:cNvPicPr>
          <p:nvPr/>
        </p:nvPicPr>
        <p:blipFill>
          <a:blip r:embed="rId2"/>
          <a:stretch>
            <a:fillRect/>
          </a:stretch>
        </p:blipFill>
        <p:spPr>
          <a:xfrm>
            <a:off x="4577715" y="4200525"/>
            <a:ext cx="568325" cy="555625"/>
          </a:xfrm>
          <a:prstGeom prst="rect">
            <a:avLst/>
          </a:prstGeom>
        </p:spPr>
      </p:pic>
      <p:pic>
        <p:nvPicPr>
          <p:cNvPr id="65" name="图片 64"/>
          <p:cNvPicPr>
            <a:picLocks noChangeAspect="1"/>
          </p:cNvPicPr>
          <p:nvPr/>
        </p:nvPicPr>
        <p:blipFill>
          <a:blip r:embed="rId2"/>
          <a:stretch>
            <a:fillRect/>
          </a:stretch>
        </p:blipFill>
        <p:spPr>
          <a:xfrm>
            <a:off x="5231765" y="3535680"/>
            <a:ext cx="568325" cy="555625"/>
          </a:xfrm>
          <a:prstGeom prst="rect">
            <a:avLst/>
          </a:prstGeom>
        </p:spPr>
      </p:pic>
      <p:pic>
        <p:nvPicPr>
          <p:cNvPr id="66" name="图片 65"/>
          <p:cNvPicPr>
            <a:picLocks noChangeAspect="1"/>
          </p:cNvPicPr>
          <p:nvPr/>
        </p:nvPicPr>
        <p:blipFill>
          <a:blip r:embed="rId2"/>
          <a:stretch>
            <a:fillRect/>
          </a:stretch>
        </p:blipFill>
        <p:spPr>
          <a:xfrm>
            <a:off x="5269865" y="4200525"/>
            <a:ext cx="568325" cy="555625"/>
          </a:xfrm>
          <a:prstGeom prst="rect">
            <a:avLst/>
          </a:prstGeom>
        </p:spPr>
      </p:pic>
      <p:sp>
        <p:nvSpPr>
          <p:cNvPr id="70" name="矩形 69"/>
          <p:cNvSpPr/>
          <p:nvPr/>
        </p:nvSpPr>
        <p:spPr>
          <a:xfrm>
            <a:off x="8035925" y="3282950"/>
            <a:ext cx="1764665" cy="1819275"/>
          </a:xfrm>
          <a:prstGeom prst="rect">
            <a:avLst/>
          </a:prstGeom>
          <a:solidFill>
            <a:schemeClr val="bg1"/>
          </a:solid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4302125" y="4756150"/>
            <a:ext cx="1831340" cy="337185"/>
          </a:xfrm>
          <a:prstGeom prst="rect">
            <a:avLst/>
          </a:prstGeom>
          <a:noFill/>
        </p:spPr>
        <p:txBody>
          <a:bodyPr wrap="square" rtlCol="0">
            <a:spAutoFit/>
          </a:bodyPr>
          <a:p>
            <a:r>
              <a:rPr lang="en-US" altLang="zh-CN" sz="1600"/>
              <a:t> stateless function</a:t>
            </a:r>
            <a:endParaRPr lang="en-US" altLang="zh-CN" sz="1600"/>
          </a:p>
        </p:txBody>
      </p:sp>
      <p:sp>
        <p:nvSpPr>
          <p:cNvPr id="71" name="文本框 70"/>
          <p:cNvSpPr txBox="1"/>
          <p:nvPr/>
        </p:nvSpPr>
        <p:spPr>
          <a:xfrm>
            <a:off x="3488055" y="5916930"/>
            <a:ext cx="5554980" cy="460375"/>
          </a:xfrm>
          <a:prstGeom prst="rect">
            <a:avLst/>
          </a:prstGeom>
          <a:noFill/>
        </p:spPr>
        <p:txBody>
          <a:bodyPr wrap="square" rtlCol="0">
            <a:spAutoFit/>
          </a:bodyPr>
          <a:p>
            <a:r>
              <a:rPr lang="en-US" altLang="zh-CN" sz="2400" b="1">
                <a:latin typeface="微软雅黑" panose="020B0503020204020204" charset="-122"/>
                <a:ea typeface="微软雅黑" panose="020B0503020204020204" charset="-122"/>
              </a:rPr>
              <a:t>Serverless computing  architecture</a:t>
            </a:r>
            <a:r>
              <a:rPr lang="en-US" altLang="zh-CN" sz="2000"/>
              <a:t> </a:t>
            </a:r>
            <a:r>
              <a:rPr lang="en-US" altLang="zh-CN"/>
              <a:t> </a:t>
            </a:r>
            <a:endParaRPr lang="en-US" altLang="zh-CN"/>
          </a:p>
        </p:txBody>
      </p:sp>
      <p:pic>
        <p:nvPicPr>
          <p:cNvPr id="37" name="图片 36"/>
          <p:cNvPicPr>
            <a:picLocks noChangeAspect="1"/>
          </p:cNvPicPr>
          <p:nvPr/>
        </p:nvPicPr>
        <p:blipFill>
          <a:blip r:embed="rId3"/>
          <a:stretch>
            <a:fillRect/>
          </a:stretch>
        </p:blipFill>
        <p:spPr>
          <a:xfrm>
            <a:off x="8896350" y="3667125"/>
            <a:ext cx="845185" cy="1193165"/>
          </a:xfrm>
          <a:prstGeom prst="rect">
            <a:avLst/>
          </a:prstGeom>
        </p:spPr>
      </p:pic>
      <p:pic>
        <p:nvPicPr>
          <p:cNvPr id="38" name="图片 37"/>
          <p:cNvPicPr>
            <a:picLocks noChangeAspect="1"/>
          </p:cNvPicPr>
          <p:nvPr/>
        </p:nvPicPr>
        <p:blipFill>
          <a:blip r:embed="rId4"/>
          <a:stretch>
            <a:fillRect/>
          </a:stretch>
        </p:blipFill>
        <p:spPr>
          <a:xfrm>
            <a:off x="8185785" y="4149090"/>
            <a:ext cx="753110" cy="921385"/>
          </a:xfrm>
          <a:prstGeom prst="rect">
            <a:avLst/>
          </a:prstGeom>
        </p:spPr>
      </p:pic>
      <p:pic>
        <p:nvPicPr>
          <p:cNvPr id="39" name="图片 38"/>
          <p:cNvPicPr>
            <a:picLocks noChangeAspect="1"/>
          </p:cNvPicPr>
          <p:nvPr/>
        </p:nvPicPr>
        <p:blipFill>
          <a:blip r:embed="rId5"/>
          <a:stretch>
            <a:fillRect/>
          </a:stretch>
        </p:blipFill>
        <p:spPr>
          <a:xfrm>
            <a:off x="8216265" y="3348990"/>
            <a:ext cx="686435" cy="77851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Back</a:t>
            </a:r>
            <a:r>
              <a:rPr lang="en-US" altLang="zh-CN"/>
              <a:t>ground</a:t>
            </a:r>
            <a:endParaRPr lang="en-US" altLang="zh-CN"/>
          </a:p>
        </p:txBody>
      </p:sp>
      <p:sp>
        <p:nvSpPr>
          <p:cNvPr id="3" name="内容占位符 2"/>
          <p:cNvSpPr>
            <a:spLocks noGrp="1"/>
          </p:cNvSpPr>
          <p:nvPr>
            <p:ph idx="1"/>
          </p:nvPr>
        </p:nvSpPr>
        <p:spPr>
          <a:xfrm>
            <a:off x="838200" y="1383030"/>
            <a:ext cx="10515600" cy="5339080"/>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Remote storage characteristics</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L</a:t>
            </a:r>
            <a:r>
              <a:rPr lang="en-US" altLang="zh-CN">
                <a:solidFill>
                  <a:schemeClr val="tx1"/>
                </a:solidFill>
                <a:uFillTx/>
                <a:latin typeface="等线" panose="02010600030101010101" charset="-122"/>
              </a:rPr>
              <a:t>atency (end to end)</a:t>
            </a:r>
            <a:endParaRPr lang="en-US" altLang="zh-CN">
              <a:solidFill>
                <a:schemeClr val="tx1"/>
              </a:solidFill>
              <a:uFillTx/>
              <a:latin typeface="等线" panose="02010600030101010101" charset="-122"/>
            </a:endParaRPr>
          </a:p>
          <a:p>
            <a:pPr lvl="2"/>
            <a:r>
              <a:rPr lang="en-US" altLang="zh-CN">
                <a:solidFill>
                  <a:schemeClr val="tx1"/>
                </a:solidFill>
                <a:uFillTx/>
                <a:latin typeface="等线" panose="02010600030101010101" charset="-122"/>
              </a:rPr>
              <a:t> network latency</a:t>
            </a:r>
            <a:endParaRPr lang="en-US" altLang="zh-CN">
              <a:solidFill>
                <a:schemeClr val="tx1"/>
              </a:solidFill>
              <a:uFillTx/>
              <a:latin typeface="等线" panose="02010600030101010101" charset="-122"/>
            </a:endParaRPr>
          </a:p>
          <a:p>
            <a:pPr lvl="2"/>
            <a:r>
              <a:rPr lang="en-US" altLang="zh-CN">
                <a:solidFill>
                  <a:schemeClr val="tx1"/>
                </a:solidFill>
                <a:uFillTx/>
                <a:latin typeface="等线" panose="02010600030101010101" charset="-122"/>
              </a:rPr>
              <a:t> remote </a:t>
            </a:r>
            <a:r>
              <a:rPr lang="en-US" altLang="zh-CN">
                <a:solidFill>
                  <a:schemeClr val="tx1"/>
                </a:solidFill>
                <a:uFillTx/>
                <a:latin typeface="等线" panose="02010600030101010101" charset="-122"/>
              </a:rPr>
              <a:t>storage I/O latency</a:t>
            </a:r>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pPr marL="914400" lvl="2" indent="0">
              <a:buNone/>
            </a:pPr>
            <a:endParaRPr lang="zh-CN" altLang="en-US">
              <a:solidFill>
                <a:schemeClr val="tx1"/>
              </a:solidFill>
              <a:uFillTx/>
              <a:latin typeface="等线" panose="02010600030101010101" charset="-122"/>
            </a:endParaRPr>
          </a:p>
        </p:txBody>
      </p:sp>
      <p:pic>
        <p:nvPicPr>
          <p:cNvPr id="8" name="图片 7"/>
          <p:cNvPicPr>
            <a:picLocks noChangeAspect="1"/>
          </p:cNvPicPr>
          <p:nvPr>
            <p:custDataLst>
              <p:tags r:id="rId1"/>
            </p:custDataLst>
          </p:nvPr>
        </p:nvPicPr>
        <p:blipFill>
          <a:blip r:embed="rId2"/>
          <a:stretch>
            <a:fillRect/>
          </a:stretch>
        </p:blipFill>
        <p:spPr>
          <a:xfrm>
            <a:off x="3813175" y="3111500"/>
            <a:ext cx="4738370" cy="3296920"/>
          </a:xfrm>
          <a:prstGeom prst="rect">
            <a:avLst/>
          </a:prstGeom>
        </p:spPr>
      </p:pic>
      <p:sp>
        <p:nvSpPr>
          <p:cNvPr id="10" name="文本框 9"/>
          <p:cNvSpPr txBox="1"/>
          <p:nvPr/>
        </p:nvSpPr>
        <p:spPr>
          <a:xfrm>
            <a:off x="5674360" y="6489700"/>
            <a:ext cx="842645" cy="368300"/>
          </a:xfrm>
          <a:prstGeom prst="rect">
            <a:avLst/>
          </a:prstGeom>
          <a:noFill/>
        </p:spPr>
        <p:txBody>
          <a:bodyPr wrap="square" rtlCol="0">
            <a:spAutoFit/>
          </a:bodyPr>
          <a:p>
            <a:r>
              <a:rPr lang="en-US" altLang="zh-CN" b="1"/>
              <a:t>Write</a:t>
            </a:r>
            <a:endParaRPr lang="en-US" altLang="zh-CN" b="1"/>
          </a:p>
        </p:txBody>
      </p:sp>
      <p:cxnSp>
        <p:nvCxnSpPr>
          <p:cNvPr id="4" name="直接箭头连接符 3"/>
          <p:cNvCxnSpPr/>
          <p:nvPr/>
        </p:nvCxnSpPr>
        <p:spPr>
          <a:xfrm flipH="1">
            <a:off x="4878070" y="4377055"/>
            <a:ext cx="9525" cy="121666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887595" y="4932680"/>
            <a:ext cx="64897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50X</a:t>
            </a:r>
            <a:endParaRPr lang="en-US" altLang="zh-CN"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Back</a:t>
            </a:r>
            <a:r>
              <a:rPr lang="en-US" altLang="zh-CN"/>
              <a:t>ground</a:t>
            </a:r>
            <a:endParaRPr lang="en-US" altLang="zh-CN"/>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Remote storage characteristics</a:t>
            </a:r>
            <a:endParaRPr lang="en-US" altLang="zh-CN" b="1">
              <a:solidFill>
                <a:schemeClr val="tx1"/>
              </a:solidFill>
              <a:uFillTx/>
              <a:latin typeface="微软雅黑" panose="020B0503020204020204" charset="-122"/>
              <a:ea typeface="微软雅黑" panose="020B0503020204020204" charset="-122"/>
            </a:endParaRPr>
          </a:p>
          <a:p>
            <a:pPr lvl="1"/>
            <a:r>
              <a:rPr lang="en-US" altLang="zh-CN">
                <a:solidFill>
                  <a:schemeClr val="tx1"/>
                </a:solidFill>
                <a:uFillTx/>
                <a:latin typeface="等线" panose="02010600030101010101" charset="-122"/>
              </a:rPr>
              <a:t> </a:t>
            </a:r>
            <a:r>
              <a:rPr lang="en-US" altLang="zh-CN" sz="2200">
                <a:uFillTx/>
                <a:latin typeface="等线" panose="02010600030101010101" charset="-122"/>
                <a:sym typeface="+mn-ea"/>
              </a:rPr>
              <a:t>B</a:t>
            </a:r>
            <a:r>
              <a:rPr lang="en-US" altLang="zh-CN" sz="2200">
                <a:uFillTx/>
                <a:latin typeface="等线" panose="02010600030101010101" charset="-122"/>
                <a:sym typeface="+mn-ea"/>
              </a:rPr>
              <a:t>andwith</a:t>
            </a:r>
            <a:endParaRPr lang="en-US" altLang="zh-CN" sz="2200">
              <a:solidFill>
                <a:schemeClr val="tx1"/>
              </a:solidFill>
              <a:uFillTx/>
              <a:latin typeface="等线" panose="02010600030101010101" charset="-122"/>
            </a:endParaRPr>
          </a:p>
          <a:p>
            <a:pPr lvl="2"/>
            <a:r>
              <a:rPr lang="en-US" altLang="zh-CN" sz="2200">
                <a:uFillTx/>
                <a:latin typeface="等线" panose="02010600030101010101" charset="-122"/>
                <a:sym typeface="+mn-ea"/>
              </a:rPr>
              <a:t> the gap between network bandwidth and storage I/O bandwidth i</a:t>
            </a:r>
            <a:r>
              <a:rPr lang="en-US" altLang="zh-CN" sz="2200">
                <a:uFillTx/>
                <a:latin typeface="等线" panose="02010600030101010101" charset="-122"/>
                <a:sym typeface="+mn-ea"/>
              </a:rPr>
              <a:t>s narrowing</a:t>
            </a:r>
            <a:endParaRPr lang="en-US" altLang="zh-CN" sz="2200">
              <a:solidFill>
                <a:schemeClr val="tx1"/>
              </a:solidFill>
              <a:uFillTx/>
              <a:latin typeface="等线" panose="02010600030101010101" charset="-122"/>
            </a:endParaRPr>
          </a:p>
          <a:p>
            <a:pPr marL="457200" lvl="1" indent="0"/>
            <a:endParaRPr lang="en-US" altLang="zh-CN">
              <a:solidFill>
                <a:schemeClr val="tx1"/>
              </a:solidFill>
              <a:uFillTx/>
              <a:latin typeface="等线" panose="02010600030101010101" charset="-122"/>
            </a:endParaRPr>
          </a:p>
          <a:p>
            <a:pPr marL="457200" lvl="1" indent="0"/>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Request throughput (</a:t>
            </a:r>
            <a:r>
              <a:rPr lang="en-US" altLang="zh-CN" b="1">
                <a:solidFill>
                  <a:schemeClr val="tx1"/>
                </a:solidFill>
                <a:uFillTx/>
                <a:latin typeface="等线" panose="02010600030101010101" charset="-122"/>
              </a:rPr>
              <a:t>IOPS</a:t>
            </a:r>
            <a:r>
              <a:rPr lang="en-US" altLang="zh-CN">
                <a:solidFill>
                  <a:schemeClr val="tx1"/>
                </a:solidFill>
                <a:uFillTx/>
                <a:latin typeface="等线" panose="02010600030101010101" charset="-122"/>
              </a:rPr>
              <a:t>)</a:t>
            </a:r>
            <a:endParaRPr lang="en-US" altLang="zh-CN">
              <a:solidFill>
                <a:schemeClr val="tx1"/>
              </a:solidFill>
              <a:uFillTx/>
              <a:latin typeface="等线" panose="02010600030101010101" charset="-122"/>
            </a:endParaRPr>
          </a:p>
          <a:p>
            <a:pPr lvl="2"/>
            <a:r>
              <a:rPr lang="en-US" altLang="zh-CN">
                <a:solidFill>
                  <a:schemeClr val="tx1"/>
                </a:solidFill>
                <a:uFillTx/>
                <a:latin typeface="等线" panose="02010600030101010101" charset="-122"/>
              </a:rPr>
              <a:t> S3</a:t>
            </a:r>
            <a:r>
              <a:rPr lang="zh-CN" altLang="en-US">
                <a:solidFill>
                  <a:schemeClr val="tx1"/>
                </a:solidFill>
                <a:uFillTx/>
                <a:latin typeface="等线" panose="02010600030101010101" charset="-122"/>
              </a:rPr>
              <a:t>：</a:t>
            </a:r>
            <a:r>
              <a:rPr lang="en-US" altLang="zh-CN">
                <a:solidFill>
                  <a:schemeClr val="tx1"/>
                </a:solidFill>
                <a:uFillTx/>
                <a:latin typeface="等线" panose="02010600030101010101" charset="-122"/>
              </a:rPr>
              <a:t>request rate is limited</a:t>
            </a:r>
            <a:r>
              <a:rPr lang="zh-CN" altLang="en-US">
                <a:solidFill>
                  <a:schemeClr val="tx1"/>
                </a:solidFill>
                <a:uFillTx/>
                <a:latin typeface="等线" panose="02010600030101010101" charset="-122"/>
              </a:rPr>
              <a:t>，</a:t>
            </a:r>
            <a:r>
              <a:rPr lang="en-US" altLang="zh-CN">
                <a:solidFill>
                  <a:schemeClr val="tx1"/>
                </a:solidFill>
                <a:uFillTx/>
                <a:latin typeface="等线" panose="02010600030101010101" charset="-122"/>
              </a:rPr>
              <a:t>didn’t support high throughput on reading and writing small files</a:t>
            </a:r>
            <a:endParaRPr lang="en-US" altLang="zh-CN">
              <a:solidFill>
                <a:schemeClr val="tx1"/>
              </a:solidFill>
              <a:uFillTx/>
              <a:latin typeface="等线" panose="02010600030101010101" charset="-122"/>
            </a:endParaRPr>
          </a:p>
        </p:txBody>
      </p:sp>
      <p:graphicFrame>
        <p:nvGraphicFramePr>
          <p:cNvPr id="6" name="表格 2"/>
          <p:cNvGraphicFramePr>
            <a:graphicFrameLocks noGrp="1"/>
          </p:cNvGraphicFramePr>
          <p:nvPr>
            <p:custDataLst>
              <p:tags r:id="rId1"/>
            </p:custDataLst>
          </p:nvPr>
        </p:nvGraphicFramePr>
        <p:xfrm>
          <a:off x="1920875" y="5029200"/>
          <a:ext cx="9387205" cy="1343660"/>
        </p:xfrm>
        <a:graphic>
          <a:graphicData uri="http://schemas.openxmlformats.org/drawingml/2006/table">
            <a:tbl>
              <a:tblPr firstRow="1" bandRow="1">
                <a:tableStyleId>{5C22544A-7EE6-4342-B048-85BDC9FD1C3A}</a:tableStyleId>
              </a:tblPr>
              <a:tblGrid>
                <a:gridCol w="1398270"/>
                <a:gridCol w="1694180"/>
                <a:gridCol w="1668780"/>
                <a:gridCol w="1624330"/>
                <a:gridCol w="1548130"/>
                <a:gridCol w="1453515"/>
              </a:tblGrid>
              <a:tr h="504190">
                <a:tc>
                  <a:txBody>
                    <a:bodyPr/>
                    <a:p>
                      <a:r>
                        <a:rPr lang="en-US" altLang="zh-CN" dirty="0"/>
                        <a:t>object size </a:t>
                      </a:r>
                      <a:endParaRPr lang="en-US" altLang="zh-CN" dirty="0"/>
                    </a:p>
                  </a:txBody>
                  <a:tcPr/>
                </a:tc>
                <a:tc>
                  <a:txBody>
                    <a:bodyPr/>
                    <a:p>
                      <a:pPr algn="ctr"/>
                      <a:r>
                        <a:rPr lang="en-US" altLang="zh-CN" sz="1800" dirty="0">
                          <a:sym typeface="+mn-ea"/>
                        </a:rPr>
                        <a:t>10KB</a:t>
                      </a:r>
                      <a:endParaRPr lang="en-US" altLang="zh-CN" dirty="0"/>
                    </a:p>
                  </a:txBody>
                  <a:tcPr/>
                </a:tc>
                <a:tc>
                  <a:txBody>
                    <a:bodyPr/>
                    <a:p>
                      <a:pPr algn="ctr">
                        <a:buNone/>
                      </a:pPr>
                      <a:r>
                        <a:rPr lang="en-US" altLang="zh-CN" sz="1800" dirty="0">
                          <a:sym typeface="+mn-ea"/>
                        </a:rPr>
                        <a:t> 100KB </a:t>
                      </a:r>
                      <a:endParaRPr lang="zh-CN" altLang="en-US" dirty="0"/>
                    </a:p>
                  </a:txBody>
                  <a:tcPr/>
                </a:tc>
                <a:tc>
                  <a:txBody>
                    <a:bodyPr/>
                    <a:p>
                      <a:pPr algn="ctr">
                        <a:buNone/>
                      </a:pPr>
                      <a:r>
                        <a:rPr lang="en-US" altLang="zh-CN" sz="1800" dirty="0">
                          <a:sym typeface="+mn-ea"/>
                        </a:rPr>
                        <a:t>1M </a:t>
                      </a:r>
                      <a:endParaRPr lang="zh-CN" altLang="en-US" dirty="0"/>
                    </a:p>
                  </a:txBody>
                  <a:tcPr/>
                </a:tc>
                <a:tc>
                  <a:txBody>
                    <a:bodyPr/>
                    <a:p>
                      <a:pPr algn="ctr">
                        <a:buNone/>
                      </a:pPr>
                      <a:r>
                        <a:rPr lang="en-US" altLang="zh-CN" sz="1800" dirty="0">
                          <a:sym typeface="+mn-ea"/>
                        </a:rPr>
                        <a:t>10M </a:t>
                      </a:r>
                      <a:endParaRPr lang="zh-CN" altLang="en-US" dirty="0"/>
                    </a:p>
                  </a:txBody>
                  <a:tcPr/>
                </a:tc>
                <a:tc>
                  <a:txBody>
                    <a:bodyPr/>
                    <a:p>
                      <a:pPr algn="ctr">
                        <a:buNone/>
                      </a:pPr>
                      <a:r>
                        <a:rPr lang="en-US" altLang="zh-CN" sz="1800" dirty="0">
                          <a:sym typeface="+mn-ea"/>
                        </a:rPr>
                        <a:t>10M</a:t>
                      </a:r>
                      <a:endParaRPr lang="zh-CN" altLang="en-US" dirty="0"/>
                    </a:p>
                  </a:txBody>
                  <a:tcPr/>
                </a:tc>
              </a:tr>
              <a:tr h="445135">
                <a:tc>
                  <a:txBody>
                    <a:bodyPr/>
                    <a:p>
                      <a:r>
                        <a:rPr lang="en-US" altLang="zh-CN" dirty="0"/>
                        <a:t>S3</a:t>
                      </a:r>
                      <a:endParaRPr lang="zh-CN" altLang="en-US" dirty="0"/>
                    </a:p>
                  </a:txBody>
                  <a:tcPr/>
                </a:tc>
                <a:tc>
                  <a:txBody>
                    <a:bodyPr/>
                    <a:p>
                      <a:pPr algn="ctr"/>
                      <a:r>
                        <a:rPr lang="en-US" altLang="zh-CN" dirty="0"/>
                        <a:t>5986</a:t>
                      </a:r>
                      <a:endParaRPr lang="en-US" altLang="zh-CN" dirty="0"/>
                    </a:p>
                  </a:txBody>
                  <a:tcPr/>
                </a:tc>
                <a:tc>
                  <a:txBody>
                    <a:bodyPr/>
                    <a:p>
                      <a:pPr algn="ctr">
                        <a:buNone/>
                      </a:pPr>
                      <a:r>
                        <a:rPr lang="en-US" altLang="zh-CN" sz="1800" dirty="0">
                          <a:sym typeface="+mn-ea"/>
                        </a:rPr>
                        <a:t> 4400 </a:t>
                      </a:r>
                      <a:endParaRPr lang="en-US" altLang="zh-CN" dirty="0"/>
                    </a:p>
                  </a:txBody>
                  <a:tcPr/>
                </a:tc>
                <a:tc>
                  <a:txBody>
                    <a:bodyPr/>
                    <a:p>
                      <a:pPr algn="ctr">
                        <a:buNone/>
                      </a:pPr>
                      <a:r>
                        <a:rPr lang="en-US" altLang="zh-CN" sz="1800" dirty="0">
                          <a:sym typeface="+mn-ea"/>
                        </a:rPr>
                        <a:t>3210 </a:t>
                      </a:r>
                      <a:endParaRPr lang="zh-CN" altLang="en-US" dirty="0"/>
                    </a:p>
                  </a:txBody>
                  <a:tcPr/>
                </a:tc>
                <a:tc>
                  <a:txBody>
                    <a:bodyPr/>
                    <a:p>
                      <a:pPr algn="ctr">
                        <a:buNone/>
                      </a:pPr>
                      <a:r>
                        <a:rPr lang="en-US" altLang="zh-CN" sz="1800" dirty="0">
                          <a:sym typeface="+mn-ea"/>
                        </a:rPr>
                        <a:t>1729 </a:t>
                      </a:r>
                      <a:endParaRPr lang="zh-CN" altLang="en-US" dirty="0"/>
                    </a:p>
                  </a:txBody>
                  <a:tcPr/>
                </a:tc>
                <a:tc>
                  <a:txBody>
                    <a:bodyPr/>
                    <a:p>
                      <a:pPr algn="ctr">
                        <a:buNone/>
                      </a:pPr>
                      <a:r>
                        <a:rPr lang="en-US" altLang="zh-CN" sz="1800" dirty="0">
                          <a:sym typeface="+mn-ea"/>
                        </a:rPr>
                        <a:t>1105</a:t>
                      </a:r>
                      <a:endParaRPr lang="en-US" altLang="zh-CN" dirty="0"/>
                    </a:p>
                  </a:txBody>
                  <a:tcPr/>
                </a:tc>
              </a:tr>
              <a:tr h="394335">
                <a:tc>
                  <a:txBody>
                    <a:bodyPr/>
                    <a:p>
                      <a:pPr>
                        <a:buNone/>
                      </a:pPr>
                      <a:r>
                        <a:rPr lang="en-US" altLang="zh-CN" dirty="0"/>
                        <a:t>Redis</a:t>
                      </a:r>
                      <a:endParaRPr lang="en-US" altLang="zh-CN" dirty="0"/>
                    </a:p>
                  </a:txBody>
                  <a:tcPr/>
                </a:tc>
                <a:tc>
                  <a:txBody>
                    <a:bodyPr/>
                    <a:p>
                      <a:pPr algn="ctr">
                        <a:buNone/>
                      </a:pPr>
                      <a:r>
                        <a:rPr lang="en-US" altLang="zh-CN" dirty="0"/>
                        <a:t>116181</a:t>
                      </a:r>
                      <a:endParaRPr lang="en-US" altLang="zh-CN" dirty="0"/>
                    </a:p>
                  </a:txBody>
                  <a:tcPr/>
                </a:tc>
                <a:tc>
                  <a:txBody>
                    <a:bodyPr/>
                    <a:p>
                      <a:pPr algn="ctr">
                        <a:buNone/>
                      </a:pPr>
                      <a:r>
                        <a:rPr lang="en-US" altLang="zh-CN" sz="1800" dirty="0">
                          <a:sym typeface="+mn-ea"/>
                        </a:rPr>
                        <a:t>11923</a:t>
                      </a:r>
                      <a:endParaRPr lang="en-US" altLang="zh-CN" dirty="0"/>
                    </a:p>
                  </a:txBody>
                  <a:tcPr/>
                </a:tc>
                <a:tc>
                  <a:txBody>
                    <a:bodyPr/>
                    <a:p>
                      <a:pPr algn="ctr">
                        <a:buNone/>
                      </a:pPr>
                      <a:r>
                        <a:rPr lang="en-US" altLang="zh-CN" sz="1800" dirty="0">
                          <a:sym typeface="+mn-ea"/>
                        </a:rPr>
                        <a:t>1201</a:t>
                      </a:r>
                      <a:endParaRPr lang="en-US" altLang="zh-CN" dirty="0"/>
                    </a:p>
                  </a:txBody>
                  <a:tcPr/>
                </a:tc>
                <a:tc>
                  <a:txBody>
                    <a:bodyPr/>
                    <a:p>
                      <a:pPr algn="ctr">
                        <a:buNone/>
                      </a:pPr>
                      <a:r>
                        <a:rPr lang="en-US" altLang="zh-CN" sz="1800" dirty="0">
                          <a:sym typeface="+mn-ea"/>
                        </a:rPr>
                        <a:t>120</a:t>
                      </a:r>
                      <a:endParaRPr lang="en-US" altLang="zh-CN" dirty="0"/>
                    </a:p>
                  </a:txBody>
                  <a:tcPr/>
                </a:tc>
                <a:tc>
                  <a:txBody>
                    <a:bodyPr/>
                    <a:p>
                      <a:pPr algn="ctr">
                        <a:buNone/>
                      </a:pPr>
                      <a:r>
                        <a:rPr lang="en-US" altLang="zh-CN" sz="1800" dirty="0">
                          <a:sym typeface="+mn-ea"/>
                        </a:rPr>
                        <a:t> 12</a:t>
                      </a:r>
                      <a:endParaRPr lang="en-US" altLang="zh-CN" dirty="0"/>
                    </a:p>
                  </a:txBody>
                  <a:tcPr/>
                </a:tc>
              </a:tr>
            </a:tbl>
          </a:graphicData>
        </a:graphic>
      </p:graphicFrame>
      <p:graphicFrame>
        <p:nvGraphicFramePr>
          <p:cNvPr id="4" name="表格 2"/>
          <p:cNvGraphicFramePr>
            <a:graphicFrameLocks noGrp="1"/>
          </p:cNvGraphicFramePr>
          <p:nvPr>
            <p:custDataLst>
              <p:tags r:id="rId2"/>
            </p:custDataLst>
          </p:nvPr>
        </p:nvGraphicFramePr>
        <p:xfrm>
          <a:off x="1920875" y="2822575"/>
          <a:ext cx="9432925" cy="899160"/>
        </p:xfrm>
        <a:graphic>
          <a:graphicData uri="http://schemas.openxmlformats.org/drawingml/2006/table">
            <a:tbl>
              <a:tblPr firstRow="1" bandRow="1">
                <a:tableStyleId>{5C22544A-7EE6-4342-B048-85BDC9FD1C3A}</a:tableStyleId>
              </a:tblPr>
              <a:tblGrid>
                <a:gridCol w="2090420"/>
                <a:gridCol w="2050415"/>
                <a:gridCol w="2004695"/>
                <a:gridCol w="2317115"/>
                <a:gridCol w="970280"/>
              </a:tblGrid>
              <a:tr h="454025">
                <a:tc>
                  <a:txBody>
                    <a:bodyPr/>
                    <a:p>
                      <a:r>
                        <a:rPr lang="en-US" altLang="zh-CN" dirty="0"/>
                        <a:t>Storage Medium </a:t>
                      </a:r>
                      <a:endParaRPr lang="en-US" altLang="zh-CN" dirty="0"/>
                    </a:p>
                  </a:txBody>
                  <a:tcPr/>
                </a:tc>
                <a:tc>
                  <a:txBody>
                    <a:bodyPr/>
                    <a:p>
                      <a:pPr algn="ctr"/>
                      <a:r>
                        <a:rPr lang="en-US" altLang="zh-CN" sz="1800" dirty="0">
                          <a:sym typeface="+mn-ea"/>
                        </a:rPr>
                        <a:t>SSD on c3.8xlarge</a:t>
                      </a:r>
                      <a:endParaRPr lang="en-US" altLang="zh-CN" dirty="0"/>
                    </a:p>
                  </a:txBody>
                  <a:tcPr/>
                </a:tc>
                <a:tc>
                  <a:txBody>
                    <a:bodyPr/>
                    <a:p>
                      <a:pPr algn="ctr">
                        <a:buNone/>
                      </a:pPr>
                      <a:r>
                        <a:rPr lang="en-US" altLang="zh-CN" sz="1800" dirty="0">
                          <a:sym typeface="+mn-ea"/>
                        </a:rPr>
                        <a:t>SSD on i2.8xlarge </a:t>
                      </a:r>
                      <a:endParaRPr lang="zh-CN" altLang="en-US" dirty="0"/>
                    </a:p>
                  </a:txBody>
                  <a:tcPr/>
                </a:tc>
                <a:tc>
                  <a:txBody>
                    <a:bodyPr/>
                    <a:p>
                      <a:pPr algn="ctr">
                        <a:buNone/>
                      </a:pPr>
                      <a:r>
                        <a:rPr lang="en-US" altLang="zh-CN" sz="1800" dirty="0">
                          <a:sym typeface="+mn-ea"/>
                        </a:rPr>
                        <a:t>4 SSDs on i2.8xlarge </a:t>
                      </a:r>
                      <a:endParaRPr lang="zh-CN" altLang="en-US" dirty="0"/>
                    </a:p>
                  </a:txBody>
                  <a:tcPr/>
                </a:tc>
                <a:tc>
                  <a:txBody>
                    <a:bodyPr/>
                    <a:p>
                      <a:pPr algn="ctr">
                        <a:buNone/>
                      </a:pPr>
                      <a:r>
                        <a:rPr lang="en-US" altLang="zh-CN" sz="1800" dirty="0">
                          <a:sym typeface="+mn-ea"/>
                        </a:rPr>
                        <a:t>S3 </a:t>
                      </a:r>
                      <a:endParaRPr lang="zh-CN" altLang="en-US" dirty="0"/>
                    </a:p>
                  </a:txBody>
                  <a:tcPr/>
                </a:tc>
              </a:tr>
              <a:tr h="445135">
                <a:tc>
                  <a:txBody>
                    <a:bodyPr/>
                    <a:p>
                      <a:r>
                        <a:rPr lang="en-US" altLang="zh-CN" dirty="0"/>
                        <a:t>Write Speed (MB/s)</a:t>
                      </a:r>
                      <a:endParaRPr lang="en-US" altLang="zh-CN" dirty="0"/>
                    </a:p>
                  </a:txBody>
                  <a:tcPr/>
                </a:tc>
                <a:tc>
                  <a:txBody>
                    <a:bodyPr/>
                    <a:p>
                      <a:pPr algn="ctr"/>
                      <a:r>
                        <a:rPr lang="en-US" altLang="zh-CN" dirty="0"/>
                        <a:t>208.73</a:t>
                      </a:r>
                      <a:endParaRPr lang="en-US" altLang="zh-CN" dirty="0"/>
                    </a:p>
                  </a:txBody>
                  <a:tcPr/>
                </a:tc>
                <a:tc>
                  <a:txBody>
                    <a:bodyPr/>
                    <a:p>
                      <a:pPr algn="ctr">
                        <a:buNone/>
                      </a:pPr>
                      <a:r>
                        <a:rPr lang="en-US" altLang="zh-CN" sz="1800" dirty="0">
                          <a:sym typeface="+mn-ea"/>
                        </a:rPr>
                        <a:t> 460.36 </a:t>
                      </a:r>
                      <a:endParaRPr lang="en-US" altLang="zh-CN" dirty="0"/>
                    </a:p>
                  </a:txBody>
                  <a:tcPr/>
                </a:tc>
                <a:tc>
                  <a:txBody>
                    <a:bodyPr/>
                    <a:p>
                      <a:pPr algn="ctr">
                        <a:buNone/>
                      </a:pPr>
                      <a:r>
                        <a:rPr lang="en-US" altLang="zh-CN" sz="1800" dirty="0">
                          <a:sym typeface="+mn-ea"/>
                        </a:rPr>
                        <a:t>1768.04 </a:t>
                      </a:r>
                      <a:endParaRPr lang="zh-CN" altLang="en-US" dirty="0"/>
                    </a:p>
                  </a:txBody>
                  <a:tcPr/>
                </a:tc>
                <a:tc>
                  <a:txBody>
                    <a:bodyPr/>
                    <a:p>
                      <a:pPr>
                        <a:buNone/>
                      </a:pPr>
                      <a:r>
                        <a:rPr lang="en-US" altLang="zh-CN" sz="1800" dirty="0">
                          <a:sym typeface="+mn-ea"/>
                        </a:rPr>
                        <a:t>501.13 </a:t>
                      </a:r>
                      <a:endParaRPr lang="zh-CN" altLang="en-US"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Back</a:t>
            </a:r>
            <a:r>
              <a:rPr lang="en-US" altLang="zh-CN"/>
              <a:t>ground</a:t>
            </a:r>
            <a:endParaRPr lang="en-US" altLang="zh-CN"/>
          </a:p>
        </p:txBody>
      </p:sp>
      <p:sp>
        <p:nvSpPr>
          <p:cNvPr id="3" name="内容占位符 2"/>
          <p:cNvSpPr>
            <a:spLocks noGrp="1"/>
          </p:cNvSpPr>
          <p:nvPr>
            <p:ph idx="1"/>
          </p:nvPr>
        </p:nvSpPr>
        <p:spPr>
          <a:xfrm>
            <a:off x="838200" y="1383030"/>
            <a:ext cx="10515600" cy="5408930"/>
          </a:xfrm>
        </p:spPr>
        <p:txBody>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Data analytics application</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a:t>
            </a:r>
            <a:r>
              <a:rPr>
                <a:uFillTx/>
                <a:latin typeface="等线" panose="02010600030101010101" charset="-122"/>
                <a:ea typeface="等线" panose="02010600030101010101" charset="-122"/>
                <a:cs typeface="等线" panose="02010600030101010101" charset="-122"/>
                <a:sym typeface="+mn-ea"/>
              </a:rPr>
              <a:t>Characteristic</a:t>
            </a:r>
            <a:r>
              <a:rPr lang="en-US">
                <a:uFillTx/>
                <a:latin typeface="等线" panose="02010600030101010101" charset="-122"/>
                <a:ea typeface="等线" panose="02010600030101010101" charset="-122"/>
                <a:cs typeface="等线" panose="02010600030101010101" charset="-122"/>
                <a:sym typeface="+mn-ea"/>
              </a:rPr>
              <a:t>s</a:t>
            </a:r>
            <a:endParaRPr lang="en-US">
              <a:uFillTx/>
              <a:latin typeface="等线" panose="02010600030101010101" charset="-122"/>
              <a:ea typeface="等线" panose="02010600030101010101" charset="-122"/>
              <a:cs typeface="等线" panose="02010600030101010101" charset="-122"/>
              <a:sym typeface="+mn-ea"/>
            </a:endParaRPr>
          </a:p>
          <a:p>
            <a:pPr lvl="2"/>
            <a:r>
              <a:rPr lang="en-US">
                <a:uFillTx/>
                <a:latin typeface="等线" panose="02010600030101010101" charset="-122"/>
                <a:ea typeface="等线" panose="02010600030101010101" charset="-122"/>
                <a:cs typeface="等线" panose="02010600030101010101" charset="-122"/>
                <a:sym typeface="+mn-ea"/>
              </a:rPr>
              <a:t> </a:t>
            </a:r>
            <a:r>
              <a:rPr lang="en-US">
                <a:uFillTx/>
                <a:latin typeface="等线" panose="02010600030101010101" charset="-122"/>
              </a:rPr>
              <a:t>comprise multiple stages  </a:t>
            </a:r>
            <a:endParaRPr lang="en-US">
              <a:uFillTx/>
              <a:latin typeface="等线" panose="02010600030101010101" charset="-122"/>
            </a:endParaRPr>
          </a:p>
          <a:p>
            <a:pPr lvl="2"/>
            <a:r>
              <a:rPr lang="en-US" altLang="zh-CN">
                <a:solidFill>
                  <a:schemeClr val="tx1"/>
                </a:solidFill>
                <a:uFillTx/>
                <a:latin typeface="等线" panose="02010600030101010101" charset="-122"/>
              </a:rPr>
              <a:t> each stage comprising several parallel tasks</a:t>
            </a:r>
            <a:endParaRPr lang="en-US" altLang="zh-CN">
              <a:solidFill>
                <a:schemeClr val="tx1"/>
              </a:solidFill>
              <a:uFillTx/>
              <a:latin typeface="等线" panose="02010600030101010101" charset="-122"/>
            </a:endParaRPr>
          </a:p>
          <a:p>
            <a:pPr lvl="2"/>
            <a:r>
              <a:rPr lang="en-US" altLang="zh-CN">
                <a:solidFill>
                  <a:schemeClr val="tx1"/>
                </a:solidFill>
                <a:uFillTx/>
                <a:latin typeface="等线" panose="02010600030101010101" charset="-122"/>
              </a:rPr>
              <a:t> require sharing of </a:t>
            </a:r>
            <a:r>
              <a:rPr lang="zh-CN" altLang="en-US">
                <a:solidFill>
                  <a:schemeClr val="tx1"/>
                </a:solidFill>
                <a:uFillTx/>
                <a:latin typeface="等线" panose="02010600030101010101" charset="-122"/>
              </a:rPr>
              <a:t>state and data across stages of tasks</a:t>
            </a:r>
            <a:endParaRPr lang="zh-CN" altLang="en-US">
              <a:solidFill>
                <a:schemeClr val="tx1"/>
              </a:solidFill>
              <a:uFillTx/>
              <a:latin typeface="等线" panose="02010600030101010101" charset="-122"/>
            </a:endParaRPr>
          </a:p>
          <a:p>
            <a:pPr lvl="2"/>
            <a:endParaRPr lang="zh-CN" altLang="en-US">
              <a:solidFill>
                <a:schemeClr val="tx1"/>
              </a:solidFill>
              <a:uFillTx/>
              <a:latin typeface="等线" panose="02010600030101010101" charset="-122"/>
            </a:endParaRPr>
          </a:p>
          <a:p>
            <a:pPr lvl="2"/>
            <a:endParaRPr lang="zh-CN" altLang="en-US">
              <a:solidFill>
                <a:schemeClr val="tx1"/>
              </a:solidFill>
              <a:uFillTx/>
              <a:latin typeface="等线" panose="02010600030101010101" charset="-122"/>
            </a:endParaRPr>
          </a:p>
          <a:p>
            <a:pPr lvl="2"/>
            <a:endParaRPr lang="zh-CN" altLang="en-US">
              <a:solidFill>
                <a:schemeClr val="tx1"/>
              </a:solidFill>
              <a:uFillTx/>
              <a:latin typeface="等线" panose="02010600030101010101" charset="-122"/>
            </a:endParaRPr>
          </a:p>
          <a:p>
            <a:pPr lvl="2"/>
            <a:endParaRPr lang="zh-CN" altLang="en-US">
              <a:solidFill>
                <a:schemeClr val="tx1"/>
              </a:solidFill>
              <a:uFillTx/>
              <a:latin typeface="等线" panose="02010600030101010101" charset="-122"/>
            </a:endParaRPr>
          </a:p>
          <a:p>
            <a:pPr lvl="2"/>
            <a:endParaRPr lang="zh-CN" altLang="en-US">
              <a:solidFill>
                <a:schemeClr val="tx1"/>
              </a:solidFill>
              <a:uFillTx/>
              <a:latin typeface="等线" panose="02010600030101010101" charset="-122"/>
            </a:endParaRPr>
          </a:p>
          <a:p>
            <a:pPr lvl="2"/>
            <a:endParaRPr lang="zh-CN" altLang="en-US">
              <a:solidFill>
                <a:schemeClr val="tx1"/>
              </a:solidFill>
              <a:uFillTx/>
              <a:latin typeface="等线" panose="02010600030101010101" charset="-122"/>
            </a:endParaRPr>
          </a:p>
          <a:p>
            <a:pPr lvl="2"/>
            <a:endParaRPr lang="zh-CN" altLang="en-US">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a:t>
            </a:r>
            <a:r>
              <a:rPr lang="en-US" altLang="zh-CN">
                <a:uFillTx/>
                <a:latin typeface="等线" panose="02010600030101010101" charset="-122"/>
                <a:sym typeface="+mn-ea"/>
              </a:rPr>
              <a:t>eg</a:t>
            </a:r>
            <a:r>
              <a:rPr lang="zh-CN" altLang="en-US">
                <a:uFillTx/>
                <a:latin typeface="等线" panose="02010600030101010101" charset="-122"/>
                <a:sym typeface="+mn-ea"/>
              </a:rPr>
              <a:t>：MapReduce Sort、</a:t>
            </a:r>
            <a:r>
              <a:rPr lang="en-US" altLang="zh-CN">
                <a:uFillTx/>
                <a:latin typeface="等线" panose="02010600030101010101" charset="-122"/>
                <a:sym typeface="+mn-ea"/>
              </a:rPr>
              <a:t>Database q</a:t>
            </a:r>
            <a:r>
              <a:rPr lang="zh-CN" altLang="en-US">
                <a:uFillTx/>
                <a:latin typeface="等线" panose="02010600030101010101" charset="-122"/>
                <a:sym typeface="+mn-ea"/>
              </a:rPr>
              <a:t>uery processing</a:t>
            </a:r>
            <a:endParaRPr lang="zh-CN" altLang="en-US">
              <a:solidFill>
                <a:schemeClr val="tx1"/>
              </a:solidFill>
              <a:uFillTx/>
              <a:latin typeface="等线" panose="02010600030101010101" charset="-122"/>
            </a:endParaRPr>
          </a:p>
        </p:txBody>
      </p:sp>
      <p:sp>
        <p:nvSpPr>
          <p:cNvPr id="14" name="圆角矩形 13"/>
          <p:cNvSpPr/>
          <p:nvPr/>
        </p:nvSpPr>
        <p:spPr>
          <a:xfrm>
            <a:off x="3114675" y="3574415"/>
            <a:ext cx="5962015" cy="2647950"/>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288030" y="3686175"/>
            <a:ext cx="2478405" cy="958215"/>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3388360" y="4245610"/>
            <a:ext cx="110871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1</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7" name="文本框 16"/>
          <p:cNvSpPr txBox="1"/>
          <p:nvPr/>
        </p:nvSpPr>
        <p:spPr>
          <a:xfrm>
            <a:off x="7828280" y="5734685"/>
            <a:ext cx="1120775"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3</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8" name="圆角矩形 17"/>
          <p:cNvSpPr/>
          <p:nvPr/>
        </p:nvSpPr>
        <p:spPr>
          <a:xfrm>
            <a:off x="3287395" y="4805680"/>
            <a:ext cx="3839845" cy="1327785"/>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3388360" y="5734685"/>
            <a:ext cx="110871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2</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20" name="圆角矩形 19"/>
          <p:cNvSpPr/>
          <p:nvPr/>
        </p:nvSpPr>
        <p:spPr>
          <a:xfrm>
            <a:off x="5012690" y="3783330"/>
            <a:ext cx="589280" cy="78422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圆角矩形 22"/>
          <p:cNvSpPr/>
          <p:nvPr/>
        </p:nvSpPr>
        <p:spPr>
          <a:xfrm>
            <a:off x="5128260" y="410083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角矩形 23"/>
          <p:cNvSpPr/>
          <p:nvPr/>
        </p:nvSpPr>
        <p:spPr>
          <a:xfrm>
            <a:off x="5128260" y="432181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圆角矩形 24"/>
          <p:cNvSpPr/>
          <p:nvPr/>
        </p:nvSpPr>
        <p:spPr>
          <a:xfrm>
            <a:off x="5128260" y="387985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圆角矩形 25"/>
          <p:cNvSpPr/>
          <p:nvPr/>
        </p:nvSpPr>
        <p:spPr>
          <a:xfrm>
            <a:off x="6537325" y="3783965"/>
            <a:ext cx="589280" cy="78422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nvSpPr>
        <p:spPr>
          <a:xfrm>
            <a:off x="6652895" y="409003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27"/>
          <p:cNvSpPr/>
          <p:nvPr/>
        </p:nvSpPr>
        <p:spPr>
          <a:xfrm>
            <a:off x="6652895" y="431101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nvSpPr>
        <p:spPr>
          <a:xfrm>
            <a:off x="6652895" y="386905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0" name="直接箭头连接符 29"/>
          <p:cNvCxnSpPr>
            <a:stCxn id="25" idx="3"/>
            <a:endCxn id="29" idx="1"/>
          </p:cNvCxnSpPr>
          <p:nvPr/>
        </p:nvCxnSpPr>
        <p:spPr>
          <a:xfrm flipV="1">
            <a:off x="5486400" y="3943985"/>
            <a:ext cx="1166495" cy="107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5" idx="3"/>
            <a:endCxn id="27" idx="1"/>
          </p:cNvCxnSpPr>
          <p:nvPr/>
        </p:nvCxnSpPr>
        <p:spPr>
          <a:xfrm>
            <a:off x="5486400" y="3954780"/>
            <a:ext cx="1166495" cy="2101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5" idx="3"/>
            <a:endCxn id="28" idx="1"/>
          </p:cNvCxnSpPr>
          <p:nvPr/>
        </p:nvCxnSpPr>
        <p:spPr>
          <a:xfrm>
            <a:off x="5486400" y="3954780"/>
            <a:ext cx="1166495" cy="4311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3" idx="3"/>
            <a:endCxn id="29" idx="1"/>
          </p:cNvCxnSpPr>
          <p:nvPr/>
        </p:nvCxnSpPr>
        <p:spPr>
          <a:xfrm flipV="1">
            <a:off x="5486400" y="3943985"/>
            <a:ext cx="1166495" cy="2317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3" idx="3"/>
            <a:endCxn id="27" idx="1"/>
          </p:cNvCxnSpPr>
          <p:nvPr/>
        </p:nvCxnSpPr>
        <p:spPr>
          <a:xfrm flipV="1">
            <a:off x="5486400" y="4164965"/>
            <a:ext cx="1166495" cy="107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23" idx="3"/>
            <a:endCxn id="28" idx="1"/>
          </p:cNvCxnSpPr>
          <p:nvPr/>
        </p:nvCxnSpPr>
        <p:spPr>
          <a:xfrm>
            <a:off x="5486400" y="4175760"/>
            <a:ext cx="1166495" cy="2101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24" idx="3"/>
            <a:endCxn id="29" idx="1"/>
          </p:cNvCxnSpPr>
          <p:nvPr/>
        </p:nvCxnSpPr>
        <p:spPr>
          <a:xfrm flipV="1">
            <a:off x="5486400" y="3943985"/>
            <a:ext cx="1166495" cy="4527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24" idx="3"/>
            <a:endCxn id="27" idx="1"/>
          </p:cNvCxnSpPr>
          <p:nvPr/>
        </p:nvCxnSpPr>
        <p:spPr>
          <a:xfrm flipV="1">
            <a:off x="5486400" y="4164965"/>
            <a:ext cx="1166495" cy="2317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1" name="直接箭头连接符 40"/>
          <p:cNvCxnSpPr>
            <a:stCxn id="24" idx="3"/>
          </p:cNvCxnSpPr>
          <p:nvPr/>
        </p:nvCxnSpPr>
        <p:spPr>
          <a:xfrm flipV="1">
            <a:off x="5486400" y="4390390"/>
            <a:ext cx="1152525" cy="63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2" name="圆角矩形 41"/>
          <p:cNvSpPr/>
          <p:nvPr/>
        </p:nvSpPr>
        <p:spPr>
          <a:xfrm>
            <a:off x="3748405" y="4876800"/>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圆角矩形 42"/>
          <p:cNvSpPr/>
          <p:nvPr/>
        </p:nvSpPr>
        <p:spPr>
          <a:xfrm>
            <a:off x="3863975" y="4951730"/>
            <a:ext cx="358140" cy="14986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圆角矩形 44"/>
          <p:cNvSpPr/>
          <p:nvPr/>
        </p:nvSpPr>
        <p:spPr>
          <a:xfrm>
            <a:off x="4810125" y="4871720"/>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圆角矩形 45"/>
          <p:cNvSpPr/>
          <p:nvPr/>
        </p:nvSpPr>
        <p:spPr>
          <a:xfrm>
            <a:off x="4925695" y="4946650"/>
            <a:ext cx="358140" cy="14986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圆角矩形 46"/>
          <p:cNvSpPr/>
          <p:nvPr/>
        </p:nvSpPr>
        <p:spPr>
          <a:xfrm>
            <a:off x="4925695" y="517525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8" name="直接箭头连接符 47"/>
          <p:cNvCxnSpPr>
            <a:stCxn id="43" idx="3"/>
            <a:endCxn id="46" idx="1"/>
          </p:cNvCxnSpPr>
          <p:nvPr/>
        </p:nvCxnSpPr>
        <p:spPr>
          <a:xfrm flipV="1">
            <a:off x="4222115" y="5021580"/>
            <a:ext cx="703580" cy="50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44" idx="3"/>
            <a:endCxn id="47" idx="1"/>
          </p:cNvCxnSpPr>
          <p:nvPr/>
        </p:nvCxnSpPr>
        <p:spPr>
          <a:xfrm flipV="1">
            <a:off x="4222115" y="5250180"/>
            <a:ext cx="703580" cy="50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4" name="圆角矩形 53"/>
          <p:cNvSpPr/>
          <p:nvPr/>
        </p:nvSpPr>
        <p:spPr>
          <a:xfrm>
            <a:off x="4810125" y="5496560"/>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圆角矩形 54"/>
          <p:cNvSpPr/>
          <p:nvPr/>
        </p:nvSpPr>
        <p:spPr>
          <a:xfrm>
            <a:off x="4925695" y="557149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圆角矩形 55"/>
          <p:cNvSpPr/>
          <p:nvPr/>
        </p:nvSpPr>
        <p:spPr>
          <a:xfrm>
            <a:off x="4925695" y="580009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圆角矩形 56"/>
          <p:cNvSpPr/>
          <p:nvPr/>
        </p:nvSpPr>
        <p:spPr>
          <a:xfrm>
            <a:off x="6237605" y="4866005"/>
            <a:ext cx="589280" cy="1179830"/>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圆角矩形 57"/>
          <p:cNvSpPr/>
          <p:nvPr/>
        </p:nvSpPr>
        <p:spPr>
          <a:xfrm>
            <a:off x="6353175" y="5021580"/>
            <a:ext cx="358140" cy="14986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圆角矩形 58"/>
          <p:cNvSpPr/>
          <p:nvPr/>
        </p:nvSpPr>
        <p:spPr>
          <a:xfrm>
            <a:off x="6353175" y="526224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圆角矩形 59"/>
          <p:cNvSpPr/>
          <p:nvPr/>
        </p:nvSpPr>
        <p:spPr>
          <a:xfrm>
            <a:off x="6353175" y="553466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圆角矩形 60"/>
          <p:cNvSpPr/>
          <p:nvPr/>
        </p:nvSpPr>
        <p:spPr>
          <a:xfrm>
            <a:off x="6353175" y="580707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2" name="直接箭头连接符 61"/>
          <p:cNvCxnSpPr>
            <a:stCxn id="55" idx="3"/>
            <a:endCxn id="60" idx="1"/>
          </p:cNvCxnSpPr>
          <p:nvPr/>
        </p:nvCxnSpPr>
        <p:spPr>
          <a:xfrm flipV="1">
            <a:off x="5283835" y="5609590"/>
            <a:ext cx="1069340" cy="368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3" name="直接箭头连接符 62"/>
          <p:cNvCxnSpPr>
            <a:stCxn id="56" idx="3"/>
            <a:endCxn id="61" idx="1"/>
          </p:cNvCxnSpPr>
          <p:nvPr/>
        </p:nvCxnSpPr>
        <p:spPr>
          <a:xfrm>
            <a:off x="5283835" y="5875020"/>
            <a:ext cx="1069340" cy="69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4" name="直接箭头连接符 63"/>
          <p:cNvCxnSpPr>
            <a:stCxn id="46" idx="3"/>
            <a:endCxn id="58" idx="1"/>
          </p:cNvCxnSpPr>
          <p:nvPr/>
        </p:nvCxnSpPr>
        <p:spPr>
          <a:xfrm>
            <a:off x="5283835" y="5021580"/>
            <a:ext cx="1069340" cy="749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5" name="直接箭头连接符 64"/>
          <p:cNvCxnSpPr>
            <a:stCxn id="47" idx="3"/>
            <a:endCxn id="59" idx="1"/>
          </p:cNvCxnSpPr>
          <p:nvPr/>
        </p:nvCxnSpPr>
        <p:spPr>
          <a:xfrm>
            <a:off x="5283835" y="5250180"/>
            <a:ext cx="1069340" cy="869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6" name="圆角矩形 65"/>
          <p:cNvSpPr/>
          <p:nvPr/>
        </p:nvSpPr>
        <p:spPr>
          <a:xfrm>
            <a:off x="8094345" y="4559300"/>
            <a:ext cx="589280" cy="78422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圆角矩形 66"/>
          <p:cNvSpPr/>
          <p:nvPr/>
        </p:nvSpPr>
        <p:spPr>
          <a:xfrm>
            <a:off x="8209915" y="486537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圆角矩形 67"/>
          <p:cNvSpPr/>
          <p:nvPr/>
        </p:nvSpPr>
        <p:spPr>
          <a:xfrm>
            <a:off x="8209915" y="508635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圆角矩形 68"/>
          <p:cNvSpPr/>
          <p:nvPr/>
        </p:nvSpPr>
        <p:spPr>
          <a:xfrm>
            <a:off x="8209915" y="464439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0" name="直接箭头连接符 69"/>
          <p:cNvCxnSpPr>
            <a:stCxn id="29" idx="3"/>
            <a:endCxn id="69" idx="1"/>
          </p:cNvCxnSpPr>
          <p:nvPr/>
        </p:nvCxnSpPr>
        <p:spPr>
          <a:xfrm>
            <a:off x="7011035" y="3943985"/>
            <a:ext cx="1198880" cy="775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1" name="直接箭头连接符 70"/>
          <p:cNvCxnSpPr>
            <a:stCxn id="27" idx="3"/>
            <a:endCxn id="67" idx="1"/>
          </p:cNvCxnSpPr>
          <p:nvPr/>
        </p:nvCxnSpPr>
        <p:spPr>
          <a:xfrm>
            <a:off x="7011035" y="4164965"/>
            <a:ext cx="1198880" cy="775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2" name="直接箭头连接符 71"/>
          <p:cNvCxnSpPr>
            <a:stCxn id="28" idx="3"/>
            <a:endCxn id="68" idx="1"/>
          </p:cNvCxnSpPr>
          <p:nvPr/>
        </p:nvCxnSpPr>
        <p:spPr>
          <a:xfrm>
            <a:off x="7011035" y="4385945"/>
            <a:ext cx="1198880" cy="775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3" name="直接箭头连接符 72"/>
          <p:cNvCxnSpPr>
            <a:stCxn id="58" idx="3"/>
          </p:cNvCxnSpPr>
          <p:nvPr/>
        </p:nvCxnSpPr>
        <p:spPr>
          <a:xfrm flipV="1">
            <a:off x="6711315" y="4725670"/>
            <a:ext cx="1482090" cy="3708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4" name="直接箭头连接符 73"/>
          <p:cNvCxnSpPr>
            <a:stCxn id="59" idx="3"/>
            <a:endCxn id="67" idx="1"/>
          </p:cNvCxnSpPr>
          <p:nvPr/>
        </p:nvCxnSpPr>
        <p:spPr>
          <a:xfrm flipV="1">
            <a:off x="6711315" y="4940300"/>
            <a:ext cx="1498600" cy="3968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5" name="直接箭头连接符 74"/>
          <p:cNvCxnSpPr>
            <a:stCxn id="60" idx="3"/>
            <a:endCxn id="68" idx="1"/>
          </p:cNvCxnSpPr>
          <p:nvPr/>
        </p:nvCxnSpPr>
        <p:spPr>
          <a:xfrm flipV="1">
            <a:off x="6711315" y="5161280"/>
            <a:ext cx="1498600" cy="448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6" name="直接箭头连接符 75"/>
          <p:cNvCxnSpPr>
            <a:stCxn id="58" idx="3"/>
            <a:endCxn id="67" idx="1"/>
          </p:cNvCxnSpPr>
          <p:nvPr/>
        </p:nvCxnSpPr>
        <p:spPr>
          <a:xfrm flipV="1">
            <a:off x="6711315" y="4940300"/>
            <a:ext cx="1498600" cy="1562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7" name="直接箭头连接符 76"/>
          <p:cNvCxnSpPr>
            <a:stCxn id="58" idx="3"/>
            <a:endCxn id="68" idx="1"/>
          </p:cNvCxnSpPr>
          <p:nvPr/>
        </p:nvCxnSpPr>
        <p:spPr>
          <a:xfrm>
            <a:off x="6711315" y="5096510"/>
            <a:ext cx="1498600" cy="647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8" name="直接箭头连接符 77"/>
          <p:cNvCxnSpPr>
            <a:stCxn id="59" idx="3"/>
          </p:cNvCxnSpPr>
          <p:nvPr/>
        </p:nvCxnSpPr>
        <p:spPr>
          <a:xfrm flipV="1">
            <a:off x="6711315" y="4725670"/>
            <a:ext cx="1492250" cy="6115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9" name="直接箭头连接符 78"/>
          <p:cNvCxnSpPr>
            <a:stCxn id="59" idx="3"/>
          </p:cNvCxnSpPr>
          <p:nvPr/>
        </p:nvCxnSpPr>
        <p:spPr>
          <a:xfrm flipV="1">
            <a:off x="6711315" y="5182870"/>
            <a:ext cx="1471930" cy="1543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0" name="直接箭头连接符 79"/>
          <p:cNvCxnSpPr>
            <a:stCxn id="60" idx="3"/>
            <a:endCxn id="69" idx="1"/>
          </p:cNvCxnSpPr>
          <p:nvPr/>
        </p:nvCxnSpPr>
        <p:spPr>
          <a:xfrm flipV="1">
            <a:off x="6711315" y="4719320"/>
            <a:ext cx="1498600" cy="8902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1" name="直接箭头连接符 80"/>
          <p:cNvCxnSpPr>
            <a:stCxn id="60" idx="3"/>
            <a:endCxn id="67" idx="1"/>
          </p:cNvCxnSpPr>
          <p:nvPr/>
        </p:nvCxnSpPr>
        <p:spPr>
          <a:xfrm flipV="1">
            <a:off x="6711315" y="4940300"/>
            <a:ext cx="1498600" cy="6692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2" name="直接箭头连接符 81"/>
          <p:cNvCxnSpPr>
            <a:stCxn id="61" idx="3"/>
            <a:endCxn id="69" idx="1"/>
          </p:cNvCxnSpPr>
          <p:nvPr/>
        </p:nvCxnSpPr>
        <p:spPr>
          <a:xfrm flipV="1">
            <a:off x="6711315" y="4719320"/>
            <a:ext cx="1498600" cy="11626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3" name="直接箭头连接符 82"/>
          <p:cNvCxnSpPr>
            <a:stCxn id="61" idx="3"/>
            <a:endCxn id="67" idx="1"/>
          </p:cNvCxnSpPr>
          <p:nvPr/>
        </p:nvCxnSpPr>
        <p:spPr>
          <a:xfrm flipV="1">
            <a:off x="6711315" y="4940300"/>
            <a:ext cx="1498600" cy="9417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4" name="直接箭头连接符 83"/>
          <p:cNvCxnSpPr>
            <a:stCxn id="61" idx="3"/>
            <a:endCxn id="68" idx="1"/>
          </p:cNvCxnSpPr>
          <p:nvPr/>
        </p:nvCxnSpPr>
        <p:spPr>
          <a:xfrm flipV="1">
            <a:off x="6711315" y="5161280"/>
            <a:ext cx="1498600" cy="7207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5" name="文本框 84"/>
          <p:cNvSpPr txBox="1"/>
          <p:nvPr/>
        </p:nvSpPr>
        <p:spPr>
          <a:xfrm>
            <a:off x="3215005" y="4866005"/>
            <a:ext cx="772160" cy="337185"/>
          </a:xfrm>
          <a:prstGeom prst="rect">
            <a:avLst/>
          </a:prstGeom>
          <a:noFill/>
        </p:spPr>
        <p:txBody>
          <a:bodyPr wrap="square" rtlCol="0">
            <a:spAutoFit/>
          </a:bodyPr>
          <a:p>
            <a:r>
              <a:rPr lang="en-US" altLang="zh-CN" sz="1600" b="1">
                <a:solidFill>
                  <a:schemeClr val="accent4">
                    <a:lumMod val="60000"/>
                    <a:lumOff val="40000"/>
                  </a:schemeClr>
                </a:solidFill>
              </a:rPr>
              <a:t>Task</a:t>
            </a:r>
            <a:endParaRPr lang="en-US" altLang="zh-CN" sz="1600" b="1">
              <a:solidFill>
                <a:schemeClr val="accent4">
                  <a:lumMod val="60000"/>
                  <a:lumOff val="40000"/>
                </a:schemeClr>
              </a:solidFill>
            </a:endParaRPr>
          </a:p>
        </p:txBody>
      </p:sp>
      <p:sp>
        <p:nvSpPr>
          <p:cNvPr id="4" name="圆角矩形 3"/>
          <p:cNvSpPr/>
          <p:nvPr/>
        </p:nvSpPr>
        <p:spPr>
          <a:xfrm>
            <a:off x="3863975" y="517525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0D0DBCE6C912685D2F65078EFE7955A5"/>
          <p:cNvPicPr>
            <a:picLocks noChangeAspect="1"/>
          </p:cNvPicPr>
          <p:nvPr/>
        </p:nvPicPr>
        <p:blipFill>
          <a:blip r:embed="rId1"/>
          <a:stretch>
            <a:fillRect/>
          </a:stretch>
        </p:blipFill>
        <p:spPr>
          <a:xfrm>
            <a:off x="7483475" y="2613660"/>
            <a:ext cx="3430905" cy="3563620"/>
          </a:xfrm>
          <a:prstGeom prst="rect">
            <a:avLst/>
          </a:prstGeom>
        </p:spPr>
      </p:pic>
      <p:pic>
        <p:nvPicPr>
          <p:cNvPr id="4" name="图片 3" descr="ED3A3A9D4C221F818ADAC6AEDAB4FB21"/>
          <p:cNvPicPr>
            <a:picLocks noChangeAspect="1"/>
          </p:cNvPicPr>
          <p:nvPr/>
        </p:nvPicPr>
        <p:blipFill>
          <a:blip r:embed="rId2"/>
          <a:stretch>
            <a:fillRect/>
          </a:stretch>
        </p:blipFill>
        <p:spPr>
          <a:xfrm>
            <a:off x="838200" y="2899410"/>
            <a:ext cx="5358765" cy="3156585"/>
          </a:xfrm>
          <a:prstGeom prst="rect">
            <a:avLst/>
          </a:prstGeom>
        </p:spPr>
      </p:pic>
      <p:sp>
        <p:nvSpPr>
          <p:cNvPr id="2" name="标题 1"/>
          <p:cNvSpPr>
            <a:spLocks noGrp="1"/>
          </p:cNvSpPr>
          <p:nvPr>
            <p:ph type="title"/>
          </p:nvPr>
        </p:nvSpPr>
        <p:spPr/>
        <p:txBody>
          <a:bodyPr>
            <a:normAutofit/>
          </a:bodyPr>
          <a:p>
            <a:r>
              <a:rPr lang="en-US" altLang="zh-CN"/>
              <a:t>M</a:t>
            </a:r>
            <a:r>
              <a:rPr lang="en-US" altLang="zh-CN"/>
              <a:t>otivation</a:t>
            </a:r>
            <a:endParaRPr lang="en-US" altLang="zh-CN"/>
          </a:p>
        </p:txBody>
      </p:sp>
      <p:sp>
        <p:nvSpPr>
          <p:cNvPr id="3" name="内容占位符 2"/>
          <p:cNvSpPr>
            <a:spLocks noGrp="1"/>
          </p:cNvSpPr>
          <p:nvPr>
            <p:ph sz="half" idx="1"/>
          </p:nvPr>
        </p:nvSpPr>
        <p:spPr>
          <a:xfrm>
            <a:off x="838200" y="1318260"/>
            <a:ext cx="10728325" cy="4859020"/>
          </a:xfrm>
        </p:spPr>
        <p:txBody>
          <a:bodyPr/>
          <a:p>
            <a:pPr>
              <a:lnSpc>
                <a:spcPct val="140000"/>
              </a:lnSpc>
            </a:pPr>
            <a:r>
              <a:rPr lang="en-US" altLang="zh-CN" sz="2400">
                <a:solidFill>
                  <a:schemeClr val="tx1"/>
                </a:solidFill>
                <a:uFillTx/>
                <a:latin typeface="等线" panose="02010600030101010101" charset="-122"/>
                <a:sym typeface="+mn-ea"/>
              </a:rPr>
              <a:t> </a:t>
            </a:r>
            <a:r>
              <a:rPr lang="en-US" altLang="zh-CN" sz="2400" b="1">
                <a:solidFill>
                  <a:schemeClr val="tx1"/>
                </a:solidFill>
                <a:uFillTx/>
                <a:latin typeface="微软雅黑" panose="020B0503020204020204" charset="-122"/>
                <a:ea typeface="微软雅黑" panose="020B0503020204020204" charset="-122"/>
                <a:sym typeface="+mn-ea"/>
              </a:rPr>
              <a:t>I/O Latency</a:t>
            </a:r>
            <a:endParaRPr lang="en-US" altLang="zh-CN" sz="2395">
              <a:solidFill>
                <a:schemeClr val="tx1"/>
              </a:solidFill>
              <a:uFillTx/>
              <a:latin typeface="等线" panose="02010600030101010101" charset="-122"/>
              <a:sym typeface="+mn-ea"/>
            </a:endParaRPr>
          </a:p>
          <a:p>
            <a:pPr lvl="1">
              <a:lnSpc>
                <a:spcPct val="90000"/>
              </a:lnSpc>
            </a:pPr>
            <a:r>
              <a:rPr lang="en-US" altLang="zh-CN">
                <a:solidFill>
                  <a:schemeClr val="tx1"/>
                </a:solidFill>
                <a:uFillTx/>
                <a:latin typeface="等线" panose="02010600030101010101" charset="-122"/>
                <a:sym typeface="+mn-ea"/>
              </a:rPr>
              <a:t> S3： high latency and limited I/O rate</a:t>
            </a:r>
            <a:endParaRPr lang="en-US" altLang="zh-CN">
              <a:solidFill>
                <a:schemeClr val="tx1"/>
              </a:solidFill>
              <a:uFillTx/>
              <a:latin typeface="等线" panose="02010600030101010101" charset="-122"/>
              <a:sym typeface="+mn-ea"/>
            </a:endParaRPr>
          </a:p>
          <a:p>
            <a:pPr lvl="1">
              <a:lnSpc>
                <a:spcPct val="90000"/>
              </a:lnSpc>
            </a:pPr>
            <a:r>
              <a:rPr lang="en-US" altLang="zh-CN">
                <a:solidFill>
                  <a:schemeClr val="tx1"/>
                </a:solidFill>
                <a:uFillTx/>
                <a:latin typeface="等线" panose="02010600030101010101" charset="-122"/>
                <a:sym typeface="+mn-ea"/>
              </a:rPr>
              <a:t> </a:t>
            </a:r>
            <a:r>
              <a:rPr lang="en-US" altLang="zh-CN">
                <a:uFillTx/>
                <a:latin typeface="等线" panose="02010600030101010101" charset="-122"/>
                <a:sym typeface="+mn-ea"/>
              </a:rPr>
              <a:t>Data analytics jobs</a:t>
            </a:r>
            <a:r>
              <a:rPr lang="zh-CN" altLang="en-US">
                <a:uFillTx/>
                <a:latin typeface="等线" panose="02010600030101010101" charset="-122"/>
                <a:sym typeface="+mn-ea"/>
              </a:rPr>
              <a:t>：</a:t>
            </a:r>
            <a:r>
              <a:rPr lang="en-US" altLang="zh-CN">
                <a:uFillTx/>
                <a:latin typeface="等线" panose="02010600030101010101" charset="-122"/>
                <a:sym typeface="+mn-ea"/>
              </a:rPr>
              <a:t>large scale shuffle</a:t>
            </a:r>
            <a:r>
              <a:rPr lang="en-US" altLang="zh-CN">
                <a:solidFill>
                  <a:schemeClr val="tx1"/>
                </a:solidFill>
                <a:uFillTx/>
                <a:latin typeface="等线" panose="02010600030101010101" charset="-122"/>
                <a:sym typeface="+mn-ea"/>
              </a:rPr>
              <a:t> </a:t>
            </a:r>
            <a:endParaRPr lang="en-US" altLang="zh-CN">
              <a:solidFill>
                <a:schemeClr val="tx1"/>
              </a:solidFill>
              <a:uFillTx/>
              <a:latin typeface="等线" panose="02010600030101010101" charset="-122"/>
              <a:sym typeface="+mn-ea"/>
            </a:endParaRPr>
          </a:p>
        </p:txBody>
      </p:sp>
      <p:sp>
        <p:nvSpPr>
          <p:cNvPr id="7" name="文本框 6"/>
          <p:cNvSpPr txBox="1"/>
          <p:nvPr/>
        </p:nvSpPr>
        <p:spPr>
          <a:xfrm>
            <a:off x="911225" y="6259195"/>
            <a:ext cx="548703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rPr>
              <a:t>Average time per lambda for 100GB sort</a:t>
            </a:r>
            <a:endParaRPr lang="en-US" altLang="zh-CN" sz="2000" b="1">
              <a:latin typeface="微软雅黑" panose="020B0503020204020204" charset="-122"/>
              <a:ea typeface="微软雅黑" panose="020B0503020204020204" charset="-122"/>
            </a:endParaRPr>
          </a:p>
        </p:txBody>
      </p:sp>
      <p:sp>
        <p:nvSpPr>
          <p:cNvPr id="8" name="文本框 7"/>
          <p:cNvSpPr txBox="1"/>
          <p:nvPr/>
        </p:nvSpPr>
        <p:spPr>
          <a:xfrm>
            <a:off x="2193925" y="3548380"/>
            <a:ext cx="58293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rPr>
              <a:t>3X</a:t>
            </a:r>
            <a:endParaRPr lang="en-US" altLang="zh-CN" sz="2000" b="1">
              <a:latin typeface="微软雅黑" panose="020B0503020204020204" charset="-122"/>
              <a:ea typeface="微软雅黑" panose="020B0503020204020204" charset="-122"/>
            </a:endParaRPr>
          </a:p>
        </p:txBody>
      </p:sp>
      <p:cxnSp>
        <p:nvCxnSpPr>
          <p:cNvPr id="9" name="直接箭头连接符 8"/>
          <p:cNvCxnSpPr/>
          <p:nvPr/>
        </p:nvCxnSpPr>
        <p:spPr>
          <a:xfrm>
            <a:off x="2181860" y="3068955"/>
            <a:ext cx="12065" cy="107696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a:stretch>
            <a:fillRect/>
          </a:stretch>
        </p:blipFill>
        <p:spPr>
          <a:xfrm>
            <a:off x="9512935" y="3172460"/>
            <a:ext cx="1245235" cy="774700"/>
          </a:xfrm>
          <a:prstGeom prst="rect">
            <a:avLst/>
          </a:prstGeom>
        </p:spPr>
      </p:pic>
      <p:sp>
        <p:nvSpPr>
          <p:cNvPr id="12" name="文本框 11"/>
          <p:cNvSpPr txBox="1"/>
          <p:nvPr/>
        </p:nvSpPr>
        <p:spPr>
          <a:xfrm>
            <a:off x="6470650" y="6259830"/>
            <a:ext cx="5843905" cy="398780"/>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rPr>
              <a:t>Video analytics I/O vs. compute breakdown</a:t>
            </a:r>
            <a:endParaRPr lang="zh-CN" altLang="en-US" sz="2000" b="1">
              <a:latin typeface="微软雅黑" panose="020B0503020204020204" charset="-122"/>
              <a:ea typeface="微软雅黑" panose="020B0503020204020204" charset="-122"/>
            </a:endParaRPr>
          </a:p>
        </p:txBody>
      </p:sp>
      <p:cxnSp>
        <p:nvCxnSpPr>
          <p:cNvPr id="13" name="直接箭头连接符 12"/>
          <p:cNvCxnSpPr/>
          <p:nvPr/>
        </p:nvCxnSpPr>
        <p:spPr>
          <a:xfrm flipH="1">
            <a:off x="9206230" y="3121025"/>
            <a:ext cx="14605" cy="973455"/>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9206230" y="3838575"/>
            <a:ext cx="58293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rPr>
              <a:t>4X</a:t>
            </a:r>
            <a:endParaRPr lang="en-US" altLang="zh-CN" sz="2000"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Existing Design</a:t>
            </a:r>
            <a:endParaRPr lang="zh-CN" altLang="en-US" baseline="30000"/>
          </a:p>
        </p:txBody>
      </p:sp>
      <p:sp>
        <p:nvSpPr>
          <p:cNvPr id="3" name="内容占位符 2"/>
          <p:cNvSpPr>
            <a:spLocks noGrp="1"/>
          </p:cNvSpPr>
          <p:nvPr>
            <p:ph idx="1"/>
          </p:nvPr>
        </p:nvSpPr>
        <p:spPr>
          <a:xfrm>
            <a:off x="838200" y="1382767"/>
            <a:ext cx="10515600" cy="4796737"/>
          </a:xfrm>
        </p:spPr>
        <p:txBody>
          <a:bodyPr>
            <a:normAutofit lnSpcReduction="10000"/>
          </a:bodyPr>
          <a:p>
            <a:r>
              <a:rPr lang="en-US" altLang="zh-CN">
                <a:solidFill>
                  <a:schemeClr val="tx1"/>
                </a:solidFill>
                <a:uFillTx/>
                <a:latin typeface="等线" panose="02010600030101010101" charset="-122"/>
              </a:rPr>
              <a:t> </a:t>
            </a:r>
            <a:r>
              <a:rPr lang="en-US" altLang="zh-CN" b="1">
                <a:solidFill>
                  <a:schemeClr val="tx1"/>
                </a:solidFill>
                <a:uFillTx/>
                <a:latin typeface="等线" panose="02010600030101010101" charset="-122"/>
                <a:ea typeface="等线" panose="02010600030101010101" charset="-122"/>
                <a:cs typeface="等线" panose="02010600030101010101" charset="-122"/>
              </a:rPr>
              <a:t>Internal storage</a:t>
            </a: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r>
              <a:rPr lang="en-US">
                <a:solidFill>
                  <a:schemeClr val="tx1"/>
                </a:solidFill>
                <a:uFillTx/>
                <a:latin typeface="等线" panose="02010600030101010101" charset="-122"/>
                <a:ea typeface="等线" panose="02010600030101010101" charset="-122"/>
                <a:cs typeface="等线" panose="02010600030101010101" charset="-122"/>
              </a:rPr>
              <a:t> Cloudburst</a:t>
            </a:r>
            <a:r>
              <a:rPr lang="en-US" baseline="30000">
                <a:solidFill>
                  <a:schemeClr val="tx1"/>
                </a:solidFill>
                <a:uFillTx/>
                <a:latin typeface="等线" panose="02010600030101010101" charset="-122"/>
                <a:ea typeface="等线" panose="02010600030101010101" charset="-122"/>
                <a:cs typeface="等线" panose="02010600030101010101" charset="-122"/>
              </a:rPr>
              <a:t>[1]</a:t>
            </a:r>
            <a:endParaRPr lang="en-US">
              <a:solidFill>
                <a:schemeClr val="tx1"/>
              </a:solidFill>
              <a:uFillTx/>
              <a:latin typeface="等线" panose="02010600030101010101" charset="-122"/>
              <a:ea typeface="等线" panose="02010600030101010101" charset="-122"/>
              <a:cs typeface="等线" panose="02010600030101010101" charset="-122"/>
            </a:endParaRPr>
          </a:p>
          <a:p>
            <a:pPr lvl="1"/>
            <a:r>
              <a:rPr lang="en-US">
                <a:solidFill>
                  <a:schemeClr val="tx1"/>
                </a:solidFill>
                <a:uFillTx/>
                <a:latin typeface="等线" panose="02010600030101010101" charset="-122"/>
                <a:ea typeface="等线" panose="02010600030101010101" charset="-122"/>
                <a:cs typeface="等线" panose="02010600030101010101" charset="-122"/>
              </a:rPr>
              <a:t> Sonic</a:t>
            </a:r>
            <a:r>
              <a:rPr lang="en-US" baseline="30000">
                <a:solidFill>
                  <a:schemeClr val="tx1"/>
                </a:solidFill>
                <a:uFillTx/>
                <a:latin typeface="等线" panose="02010600030101010101" charset="-122"/>
                <a:ea typeface="等线" panose="02010600030101010101" charset="-122"/>
                <a:cs typeface="等线" panose="02010600030101010101" charset="-122"/>
              </a:rPr>
              <a:t>[2]</a:t>
            </a:r>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r>
              <a:rPr lang="en-US" altLang="zh-CN">
                <a:solidFill>
                  <a:schemeClr val="tx1"/>
                </a:solidFill>
                <a:uFillTx/>
                <a:latin typeface="等线" panose="02010600030101010101" charset="-122"/>
              </a:rPr>
              <a:t> </a:t>
            </a:r>
            <a:r>
              <a:rPr lang="en-US" altLang="zh-CN" b="1">
                <a:solidFill>
                  <a:schemeClr val="tx1"/>
                </a:solidFill>
                <a:uFillTx/>
                <a:latin typeface="等线" panose="02010600030101010101" charset="-122"/>
              </a:rPr>
              <a:t>External storage</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Locus</a:t>
            </a:r>
            <a:r>
              <a:rPr lang="en-US" altLang="zh-CN" baseline="30000">
                <a:solidFill>
                  <a:schemeClr val="tx1"/>
                </a:solidFill>
                <a:uFillTx/>
                <a:latin typeface="等线" panose="02010600030101010101" charset="-122"/>
              </a:rPr>
              <a:t>[3]</a:t>
            </a:r>
            <a:endParaRPr lang="en-US" altLang="zh-CN">
              <a:solidFill>
                <a:schemeClr val="tx1"/>
              </a:solidFill>
              <a:uFillTx/>
              <a:latin typeface="等线" panose="02010600030101010101" charset="-122"/>
            </a:endParaRPr>
          </a:p>
          <a:p>
            <a:pPr marL="0" indent="0">
              <a:buNone/>
            </a:pPr>
            <a:endParaRPr lang="zh-CN" altLang="en-US">
              <a:solidFill>
                <a:schemeClr val="tx1"/>
              </a:solidFill>
              <a:uFillTx/>
              <a:latin typeface="等线" panose="02010600030101010101" charset="-122"/>
            </a:endParaRPr>
          </a:p>
        </p:txBody>
      </p:sp>
      <p:sp>
        <p:nvSpPr>
          <p:cNvPr id="4" name="文本框 3"/>
          <p:cNvSpPr txBox="1"/>
          <p:nvPr/>
        </p:nvSpPr>
        <p:spPr>
          <a:xfrm>
            <a:off x="0" y="6028055"/>
            <a:ext cx="11722735" cy="829945"/>
          </a:xfrm>
          <a:prstGeom prst="rect">
            <a:avLst/>
          </a:prstGeom>
          <a:noFill/>
        </p:spPr>
        <p:txBody>
          <a:bodyPr wrap="square" rtlCol="0">
            <a:spAutoFit/>
          </a:bodyPr>
          <a:p>
            <a:r>
              <a:rPr lang="en-US" altLang="zh-CN" sz="1600">
                <a:solidFill>
                  <a:schemeClr val="bg2">
                    <a:lumMod val="50000"/>
                  </a:schemeClr>
                </a:solidFill>
                <a:sym typeface="+mn-ea"/>
              </a:rPr>
              <a:t>[1] </a:t>
            </a:r>
            <a:r>
              <a:rPr lang="en-US" altLang="zh-CN" sz="1600">
                <a:solidFill>
                  <a:schemeClr val="bg2">
                    <a:lumMod val="50000"/>
                  </a:schemeClr>
                </a:solidFill>
                <a:sym typeface="+mn-ea"/>
              </a:rPr>
              <a:t>Cloudburst: Stateful Functions-as-a-Service VLDB’20</a:t>
            </a:r>
            <a:endParaRPr lang="en-US" altLang="zh-CN" sz="1600">
              <a:solidFill>
                <a:schemeClr val="bg2">
                  <a:lumMod val="50000"/>
                </a:schemeClr>
              </a:solidFill>
              <a:sym typeface="+mn-ea"/>
            </a:endParaRPr>
          </a:p>
          <a:p>
            <a:r>
              <a:rPr lang="en-US" altLang="zh-CN" sz="1600">
                <a:solidFill>
                  <a:schemeClr val="bg2">
                    <a:lumMod val="50000"/>
                  </a:schemeClr>
                </a:solidFill>
                <a:sym typeface="+mn-ea"/>
              </a:rPr>
              <a:t>[2] Sonic: Application-aware Data Passing for Chained Serverless Applications ATC’21</a:t>
            </a:r>
            <a:endParaRPr lang="en-US" altLang="zh-CN" sz="1600">
              <a:solidFill>
                <a:schemeClr val="bg2">
                  <a:lumMod val="50000"/>
                </a:schemeClr>
              </a:solidFill>
              <a:sym typeface="+mn-ea"/>
            </a:endParaRPr>
          </a:p>
          <a:p>
            <a:r>
              <a:rPr lang="en-US" altLang="zh-CN" sz="1600">
                <a:solidFill>
                  <a:schemeClr val="bg2">
                    <a:lumMod val="50000"/>
                  </a:schemeClr>
                </a:solidFill>
                <a:sym typeface="+mn-ea"/>
              </a:rPr>
              <a:t>[3] Shuffling, Fast and Slow: Scalable Analytics on Serverless Infrastructure NSDI’19</a:t>
            </a:r>
            <a:endParaRPr lang="en-US" altLang="zh-CN" sz="1600">
              <a:solidFill>
                <a:schemeClr val="bg2">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Distributed cache</a:t>
            </a:r>
            <a:r>
              <a:rPr lang="en-US" altLang="zh-CN" baseline="30000"/>
              <a:t>[1]</a:t>
            </a:r>
            <a:endParaRPr lang="zh-CN" altLang="en-US" baseline="30000"/>
          </a:p>
        </p:txBody>
      </p:sp>
      <p:sp>
        <p:nvSpPr>
          <p:cNvPr id="3" name="内容占位符 2"/>
          <p:cNvSpPr>
            <a:spLocks noGrp="1"/>
          </p:cNvSpPr>
          <p:nvPr>
            <p:ph idx="1"/>
          </p:nvPr>
        </p:nvSpPr>
        <p:spPr>
          <a:xfrm>
            <a:off x="838200" y="1382767"/>
            <a:ext cx="10515600" cy="4796737"/>
          </a:xfrm>
        </p:spPr>
        <p:txBody>
          <a:bodyPr>
            <a:normAutofit lnSpcReduction="10000"/>
          </a:bodyPr>
          <a:p>
            <a:r>
              <a:rPr lang="en-US" altLang="zh-CN">
                <a:solidFill>
                  <a:schemeClr val="tx1"/>
                </a:solidFill>
                <a:uFillTx/>
                <a:latin typeface="等线" panose="02010600030101010101" charset="-122"/>
              </a:rPr>
              <a:t> </a:t>
            </a:r>
            <a:r>
              <a:rPr lang="en-US" altLang="zh-CN" b="1">
                <a:solidFill>
                  <a:schemeClr val="tx1"/>
                </a:solidFill>
                <a:uFillTx/>
                <a:latin typeface="等线" panose="02010600030101010101" charset="-122"/>
                <a:ea typeface="等线" panose="02010600030101010101" charset="-122"/>
                <a:cs typeface="等线" panose="02010600030101010101" charset="-122"/>
              </a:rPr>
              <a:t>D</a:t>
            </a:r>
            <a:r>
              <a:rPr lang="en-US" altLang="zh-CN" b="1">
                <a:solidFill>
                  <a:schemeClr val="tx1"/>
                </a:solidFill>
                <a:uFillTx/>
                <a:latin typeface="等线" panose="02010600030101010101" charset="-122"/>
                <a:ea typeface="等线" panose="02010600030101010101" charset="-122"/>
                <a:cs typeface="等线" panose="02010600030101010101" charset="-122"/>
              </a:rPr>
              <a:t>esign</a:t>
            </a: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r>
              <a:rPr lang="en-US">
                <a:solidFill>
                  <a:schemeClr val="tx1"/>
                </a:solidFill>
                <a:uFillTx/>
                <a:latin typeface="等线" panose="02010600030101010101" charset="-122"/>
                <a:ea typeface="等线" panose="02010600030101010101" charset="-122"/>
                <a:cs typeface="等线" panose="02010600030101010101" charset="-122"/>
              </a:rPr>
              <a:t> </a:t>
            </a:r>
            <a:r>
              <a:rPr lang="en-US">
                <a:uFillTx/>
                <a:latin typeface="等线" panose="02010600030101010101" charset="-122"/>
                <a:ea typeface="等线" panose="02010600030101010101" charset="-122"/>
                <a:cs typeface="等线" panose="02010600030101010101" charset="-122"/>
                <a:sym typeface="+mn-ea"/>
              </a:rPr>
              <a:t>VM local storage &amp; KV store Anna</a:t>
            </a:r>
            <a:endParaRPr lang="en-US">
              <a:solidFill>
                <a:schemeClr val="tx1"/>
              </a:solidFill>
              <a:uFillTx/>
              <a:latin typeface="等线" panose="02010600030101010101" charset="-122"/>
              <a:ea typeface="等线" panose="02010600030101010101" charset="-122"/>
              <a:cs typeface="等线" panose="02010600030101010101" charset="-122"/>
            </a:endParaRPr>
          </a:p>
          <a:p>
            <a:pPr lvl="1"/>
            <a:r>
              <a:rPr lang="en-US">
                <a:solidFill>
                  <a:schemeClr val="tx1"/>
                </a:solidFill>
                <a:uFillTx/>
                <a:latin typeface="等线" panose="02010600030101010101" charset="-122"/>
                <a:ea typeface="等线" panose="02010600030101010101" charset="-122"/>
                <a:cs typeface="等线" panose="02010600030101010101" charset="-122"/>
              </a:rPr>
              <a:t> </a:t>
            </a:r>
            <a:r>
              <a:rPr lang="en-US">
                <a:uFillTx/>
                <a:latin typeface="等线" panose="02010600030101010101" charset="-122"/>
                <a:ea typeface="等线" panose="02010600030101010101" charset="-122"/>
                <a:cs typeface="等线" panose="02010600030101010101" charset="-122"/>
                <a:sym typeface="+mn-ea"/>
              </a:rPr>
              <a:t>Distributed cache system</a:t>
            </a:r>
            <a:endParaRPr lang="en-US">
              <a:solidFill>
                <a:schemeClr val="tx1"/>
              </a:solidFill>
              <a:uFillTx/>
              <a:latin typeface="等线" panose="02010600030101010101" charset="-122"/>
              <a:ea typeface="等线" panose="02010600030101010101" charset="-122"/>
              <a:cs typeface="等线" panose="02010600030101010101" charset="-122"/>
            </a:endParaRPr>
          </a:p>
          <a:p>
            <a:pPr lvl="1"/>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r>
              <a:rPr lang="en-US" altLang="zh-CN">
                <a:solidFill>
                  <a:schemeClr val="tx1"/>
                </a:solidFill>
                <a:uFillTx/>
                <a:latin typeface="等线" panose="02010600030101010101" charset="-122"/>
              </a:rPr>
              <a:t> </a:t>
            </a:r>
            <a:r>
              <a:rPr lang="en-US" altLang="zh-CN" b="1">
                <a:solidFill>
                  <a:schemeClr val="tx1"/>
                </a:solidFill>
                <a:uFillTx/>
                <a:latin typeface="等线" panose="02010600030101010101" charset="-122"/>
              </a:rPr>
              <a:t>C</a:t>
            </a:r>
            <a:r>
              <a:rPr lang="en-US" altLang="zh-CN" b="1">
                <a:solidFill>
                  <a:schemeClr val="tx1"/>
                </a:solidFill>
                <a:uFillTx/>
                <a:latin typeface="等线" panose="02010600030101010101" charset="-122"/>
              </a:rPr>
              <a:t>hallenge</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Cache consis</a:t>
            </a:r>
            <a:r>
              <a:rPr lang="en-US" altLang="zh-CN">
                <a:solidFill>
                  <a:schemeClr val="tx1"/>
                </a:solidFill>
                <a:uFillTx/>
                <a:latin typeface="等线" panose="02010600030101010101" charset="-122"/>
              </a:rPr>
              <a:t>tency </a:t>
            </a:r>
            <a:endParaRPr lang="en-US" altLang="zh-CN">
              <a:solidFill>
                <a:schemeClr val="tx1"/>
              </a:solidFill>
              <a:uFillTx/>
              <a:latin typeface="等线" panose="02010600030101010101" charset="-122"/>
            </a:endParaRPr>
          </a:p>
          <a:p>
            <a:pPr marL="0" indent="0">
              <a:buNone/>
            </a:pPr>
            <a:endParaRPr lang="zh-CN" altLang="en-US">
              <a:solidFill>
                <a:schemeClr val="tx1"/>
              </a:solidFill>
              <a:uFillTx/>
              <a:latin typeface="等线" panose="02010600030101010101" charset="-122"/>
            </a:endParaRPr>
          </a:p>
        </p:txBody>
      </p:sp>
      <p:sp>
        <p:nvSpPr>
          <p:cNvPr id="4" name="文本框 3"/>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a:t>
            </a:r>
            <a:r>
              <a:rPr lang="en-US" altLang="zh-CN" sz="1600">
                <a:solidFill>
                  <a:schemeClr val="bg2">
                    <a:lumMod val="50000"/>
                  </a:schemeClr>
                </a:solidFill>
                <a:sym typeface="+mn-ea"/>
              </a:rPr>
              <a:t>Cloudburst: Stateful Functions-as-a-Service VLDB’20</a:t>
            </a:r>
            <a:endParaRPr lang="en-US" altLang="zh-CN" sz="1600">
              <a:solidFill>
                <a:schemeClr val="bg2">
                  <a:lumMod val="50000"/>
                </a:schemeClr>
              </a:solidFill>
            </a:endParaRPr>
          </a:p>
        </p:txBody>
      </p:sp>
      <p:grpSp>
        <p:nvGrpSpPr>
          <p:cNvPr id="9" name="组合 8"/>
          <p:cNvGrpSpPr/>
          <p:nvPr/>
        </p:nvGrpSpPr>
        <p:grpSpPr>
          <a:xfrm>
            <a:off x="2964815" y="2930525"/>
            <a:ext cx="6196965" cy="1644015"/>
            <a:chOff x="4493" y="7658"/>
            <a:chExt cx="11187" cy="2680"/>
          </a:xfrm>
        </p:grpSpPr>
        <p:sp>
          <p:nvSpPr>
            <p:cNvPr id="8" name="矩形 7"/>
            <p:cNvSpPr/>
            <p:nvPr/>
          </p:nvSpPr>
          <p:spPr>
            <a:xfrm>
              <a:off x="4525" y="7658"/>
              <a:ext cx="11155" cy="1802"/>
            </a:xfrm>
            <a:prstGeom prst="rect">
              <a:avLst/>
            </a:prstGeom>
            <a:noFill/>
            <a:ln w="28575" cmpd="sng">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pic>
          <p:nvPicPr>
            <p:cNvPr id="11" name="图片 10"/>
            <p:cNvPicPr>
              <a:picLocks noChangeAspect="1"/>
            </p:cNvPicPr>
            <p:nvPr/>
          </p:nvPicPr>
          <p:blipFill>
            <a:blip r:embed="rId1"/>
            <a:stretch>
              <a:fillRect/>
            </a:stretch>
          </p:blipFill>
          <p:spPr>
            <a:xfrm>
              <a:off x="5322" y="7768"/>
              <a:ext cx="2890" cy="1406"/>
            </a:xfrm>
            <a:prstGeom prst="rect">
              <a:avLst/>
            </a:prstGeom>
          </p:spPr>
        </p:pic>
        <p:pic>
          <p:nvPicPr>
            <p:cNvPr id="12" name="图片 11"/>
            <p:cNvPicPr>
              <a:picLocks noChangeAspect="1"/>
            </p:cNvPicPr>
            <p:nvPr/>
          </p:nvPicPr>
          <p:blipFill>
            <a:blip r:embed="rId1"/>
            <a:stretch>
              <a:fillRect/>
            </a:stretch>
          </p:blipFill>
          <p:spPr>
            <a:xfrm>
              <a:off x="8701" y="7768"/>
              <a:ext cx="2890" cy="1406"/>
            </a:xfrm>
            <a:prstGeom prst="rect">
              <a:avLst/>
            </a:prstGeom>
          </p:spPr>
        </p:pic>
        <p:pic>
          <p:nvPicPr>
            <p:cNvPr id="13" name="图片 12"/>
            <p:cNvPicPr>
              <a:picLocks noChangeAspect="1"/>
            </p:cNvPicPr>
            <p:nvPr/>
          </p:nvPicPr>
          <p:blipFill>
            <a:blip r:embed="rId1"/>
            <a:stretch>
              <a:fillRect/>
            </a:stretch>
          </p:blipFill>
          <p:spPr>
            <a:xfrm>
              <a:off x="12080" y="7768"/>
              <a:ext cx="2890" cy="1406"/>
            </a:xfrm>
            <a:prstGeom prst="rect">
              <a:avLst/>
            </a:prstGeom>
          </p:spPr>
        </p:pic>
        <p:sp>
          <p:nvSpPr>
            <p:cNvPr id="14" name="矩形 13"/>
            <p:cNvSpPr/>
            <p:nvPr/>
          </p:nvSpPr>
          <p:spPr>
            <a:xfrm>
              <a:off x="4493" y="9683"/>
              <a:ext cx="11186" cy="655"/>
            </a:xfrm>
            <a:prstGeom prst="rect">
              <a:avLst/>
            </a:prstGeom>
            <a:solidFill>
              <a:schemeClr val="accent1">
                <a:lumMod val="75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5" name="文本框 14"/>
            <p:cNvSpPr txBox="1"/>
            <p:nvPr/>
          </p:nvSpPr>
          <p:spPr>
            <a:xfrm>
              <a:off x="7173" y="9608"/>
              <a:ext cx="5948" cy="600"/>
            </a:xfrm>
            <a:prstGeom prst="rect">
              <a:avLst/>
            </a:prstGeom>
            <a:noFill/>
          </p:spPr>
          <p:txBody>
            <a:bodyPr wrap="square" rtlCol="0">
              <a:spAutoFit/>
            </a:bodyPr>
            <a:p>
              <a:r>
                <a:rPr lang="en-US" altLang="zh-CN" b="1">
                  <a:solidFill>
                    <a:schemeClr val="bg1"/>
                  </a:solidFill>
                </a:rPr>
                <a:t>AutoScaling Key-Vaule Store</a:t>
              </a:r>
              <a:endParaRPr lang="zh-CN" altLang="en-US" b="1">
                <a:solidFill>
                  <a:schemeClr val="bg1"/>
                </a:solidFill>
              </a:endParaRPr>
            </a:p>
          </p:txBody>
        </p:sp>
        <p:sp>
          <p:nvSpPr>
            <p:cNvPr id="16" name="上下箭头 15"/>
            <p:cNvSpPr/>
            <p:nvPr/>
          </p:nvSpPr>
          <p:spPr>
            <a:xfrm>
              <a:off x="7247" y="9174"/>
              <a:ext cx="336" cy="491"/>
            </a:xfrm>
            <a:prstGeom prst="upDown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7" name="上下箭头 16"/>
            <p:cNvSpPr/>
            <p:nvPr/>
          </p:nvSpPr>
          <p:spPr>
            <a:xfrm>
              <a:off x="10737" y="9174"/>
              <a:ext cx="336" cy="491"/>
            </a:xfrm>
            <a:prstGeom prst="upDown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上下箭头 17"/>
            <p:cNvSpPr/>
            <p:nvPr/>
          </p:nvSpPr>
          <p:spPr>
            <a:xfrm>
              <a:off x="14108" y="9183"/>
              <a:ext cx="336" cy="491"/>
            </a:xfrm>
            <a:prstGeom prst="upDown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Application-aware Data Passing</a:t>
            </a:r>
            <a:r>
              <a:rPr lang="en-US" altLang="zh-CN" baseline="30000"/>
              <a:t>[2]</a:t>
            </a:r>
            <a:endParaRPr lang="zh-CN" altLang="en-US" baseline="30000"/>
          </a:p>
        </p:txBody>
      </p:sp>
      <p:sp>
        <p:nvSpPr>
          <p:cNvPr id="3" name="内容占位符 2"/>
          <p:cNvSpPr>
            <a:spLocks noGrp="1"/>
          </p:cNvSpPr>
          <p:nvPr>
            <p:ph idx="1"/>
          </p:nvPr>
        </p:nvSpPr>
        <p:spPr>
          <a:xfrm>
            <a:off x="838200" y="1383030"/>
            <a:ext cx="10515600" cy="5059680"/>
          </a:xfrm>
        </p:spPr>
        <p:txBody>
          <a:bodyPr>
            <a:normAutofit lnSpcReduction="20000"/>
          </a:bodyPr>
          <a:p>
            <a:r>
              <a:rPr lang="en-US" altLang="zh-CN">
                <a:solidFill>
                  <a:schemeClr val="tx1"/>
                </a:solidFill>
                <a:uFillTx/>
                <a:latin typeface="等线" panose="02010600030101010101" charset="-122"/>
              </a:rPr>
              <a:t> </a:t>
            </a:r>
            <a:r>
              <a:rPr lang="en-US" altLang="zh-CN" b="1">
                <a:solidFill>
                  <a:schemeClr val="tx1"/>
                </a:solidFill>
                <a:uFillTx/>
                <a:latin typeface="等线" panose="02010600030101010101" charset="-122"/>
                <a:ea typeface="等线" panose="02010600030101010101" charset="-122"/>
                <a:cs typeface="等线" panose="02010600030101010101" charset="-122"/>
              </a:rPr>
              <a:t>Design</a:t>
            </a: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r>
              <a:rPr lang="en-US" altLang="zh-CN">
                <a:solidFill>
                  <a:schemeClr val="tx1"/>
                </a:solidFill>
                <a:uFillTx/>
                <a:latin typeface="等线" panose="02010600030101010101" charset="-122"/>
                <a:ea typeface="等线" panose="02010600030101010101" charset="-122"/>
                <a:cs typeface="等线" panose="02010600030101010101" charset="-122"/>
              </a:rPr>
              <a:t>  Application-aware Data Passing</a:t>
            </a: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lnSpc>
                <a:spcPct val="120000"/>
              </a:lnSpc>
            </a:pPr>
            <a:r>
              <a:rPr lang="en-US" altLang="zh-CN">
                <a:solidFill>
                  <a:schemeClr val="tx1"/>
                </a:solidFill>
                <a:uFillTx/>
                <a:latin typeface="等线" panose="02010600030101010101" charset="-122"/>
                <a:ea typeface="等线" panose="02010600030101010101" charset="-122"/>
                <a:cs typeface="等线" panose="02010600030101010101" charset="-122"/>
              </a:rPr>
              <a:t>  Memory footprint</a:t>
            </a:r>
            <a:r>
              <a:rPr lang="zh-CN" altLang="en-US">
                <a:solidFill>
                  <a:schemeClr val="tx1"/>
                </a:solidFill>
                <a:uFillTx/>
                <a:latin typeface="等线" panose="02010600030101010101" charset="-122"/>
                <a:ea typeface="等线" panose="02010600030101010101" charset="-122"/>
                <a:cs typeface="等线" panose="02010600030101010101" charset="-122"/>
              </a:rPr>
              <a:t>、</a:t>
            </a:r>
            <a:r>
              <a:rPr lang="en-US" altLang="zh-CN">
                <a:solidFill>
                  <a:schemeClr val="tx1"/>
                </a:solidFill>
                <a:uFillTx/>
                <a:latin typeface="等线" panose="02010600030101010101" charset="-122"/>
                <a:ea typeface="等线" panose="02010600030101010101" charset="-122"/>
                <a:cs typeface="等线" panose="02010600030101010101" charset="-122"/>
              </a:rPr>
              <a:t>Excution time</a:t>
            </a:r>
            <a:r>
              <a:rPr lang="zh-CN" altLang="en-US">
                <a:solidFill>
                  <a:schemeClr val="tx1"/>
                </a:solidFill>
                <a:uFillTx/>
                <a:latin typeface="等线" panose="02010600030101010101" charset="-122"/>
                <a:ea typeface="等线" panose="02010600030101010101" charset="-122"/>
                <a:cs typeface="等线" panose="02010600030101010101" charset="-122"/>
              </a:rPr>
              <a:t>、</a:t>
            </a:r>
            <a:endParaRPr lang="zh-CN" altLang="en-US">
              <a:solidFill>
                <a:schemeClr val="tx1"/>
              </a:solidFill>
              <a:uFillTx/>
              <a:latin typeface="等线" panose="02010600030101010101" charset="-122"/>
              <a:ea typeface="等线" panose="02010600030101010101" charset="-122"/>
              <a:cs typeface="等线" panose="02010600030101010101" charset="-122"/>
            </a:endParaRPr>
          </a:p>
          <a:p>
            <a:pPr marL="457200" lvl="1" indent="0">
              <a:lnSpc>
                <a:spcPct val="120000"/>
              </a:lnSpc>
              <a:buNone/>
            </a:pPr>
            <a:r>
              <a:rPr lang="en-US" altLang="zh-CN">
                <a:solidFill>
                  <a:schemeClr val="tx1"/>
                </a:solidFill>
                <a:uFillTx/>
                <a:latin typeface="等线" panose="02010600030101010101" charset="-122"/>
                <a:ea typeface="等线" panose="02010600030101010101" charset="-122"/>
                <a:cs typeface="等线" panose="02010600030101010101" charset="-122"/>
              </a:rPr>
              <a:t>Funout degree</a:t>
            </a:r>
            <a:r>
              <a:rPr lang="zh-CN" altLang="en-US">
                <a:solidFill>
                  <a:schemeClr val="tx1"/>
                </a:solidFill>
                <a:uFillTx/>
                <a:latin typeface="等线" panose="02010600030101010101" charset="-122"/>
                <a:ea typeface="等线" panose="02010600030101010101" charset="-122"/>
                <a:cs typeface="等线" panose="02010600030101010101" charset="-122"/>
              </a:rPr>
              <a:t>、</a:t>
            </a:r>
            <a:r>
              <a:rPr lang="en-US" altLang="zh-CN">
                <a:solidFill>
                  <a:schemeClr val="tx1"/>
                </a:solidFill>
                <a:uFillTx/>
                <a:latin typeface="等线" panose="02010600030101010101" charset="-122"/>
                <a:ea typeface="等线" panose="02010600030101010101" charset="-122"/>
                <a:cs typeface="等线" panose="02010600030101010101" charset="-122"/>
              </a:rPr>
              <a:t>I</a:t>
            </a:r>
            <a:r>
              <a:rPr lang="en-US" altLang="zh-CN">
                <a:solidFill>
                  <a:schemeClr val="tx1"/>
                </a:solidFill>
                <a:uFillTx/>
                <a:latin typeface="等线" panose="02010600030101010101" charset="-122"/>
                <a:ea typeface="等线" panose="02010600030101010101" charset="-122"/>
                <a:cs typeface="等线" panose="02010600030101010101" charset="-122"/>
              </a:rPr>
              <a:t>ntermediate data </a:t>
            </a:r>
            <a:r>
              <a:rPr lang="en-US" altLang="zh-CN">
                <a:solidFill>
                  <a:schemeClr val="tx1"/>
                </a:solidFill>
                <a:uFillTx/>
                <a:latin typeface="等线" panose="02010600030101010101" charset="-122"/>
                <a:ea typeface="等线" panose="02010600030101010101" charset="-122"/>
                <a:cs typeface="等线" panose="02010600030101010101" charset="-122"/>
              </a:rPr>
              <a:t>size</a:t>
            </a: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marL="914400" lvl="2" indent="0">
              <a:lnSpc>
                <a:spcPct val="120000"/>
              </a:lnSpc>
              <a:buNone/>
            </a:pP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endParaRPr lang="en-US" altLang="zh-CN">
              <a:solidFill>
                <a:schemeClr val="tx1"/>
              </a:solidFill>
              <a:uFillTx/>
              <a:latin typeface="等线" panose="02010600030101010101" charset="-122"/>
            </a:endParaRPr>
          </a:p>
          <a:p>
            <a:pPr marL="0" indent="0">
              <a:buNone/>
            </a:pPr>
            <a:endParaRPr lang="en-US" altLang="zh-CN">
              <a:solidFill>
                <a:schemeClr val="tx1"/>
              </a:solidFill>
              <a:uFillTx/>
              <a:latin typeface="等线" panose="02010600030101010101" charset="-122"/>
            </a:endParaRPr>
          </a:p>
          <a:p>
            <a:pPr marL="457200" lvl="1" indent="0">
              <a:buNone/>
            </a:pPr>
            <a:r>
              <a:rPr lang="en-US" altLang="zh-CN">
                <a:solidFill>
                  <a:schemeClr val="tx1"/>
                </a:solidFill>
                <a:uFillTx/>
                <a:latin typeface="等线" panose="02010600030101010101" charset="-122"/>
              </a:rPr>
              <a:t> </a:t>
            </a:r>
            <a:endParaRPr lang="zh-CN" altLang="en-US">
              <a:solidFill>
                <a:schemeClr val="tx1"/>
              </a:solidFill>
              <a:uFillTx/>
              <a:latin typeface="等线" panose="02010600030101010101" charset="-122"/>
            </a:endParaRPr>
          </a:p>
          <a:p>
            <a:pPr marL="0" indent="0">
              <a:buNone/>
            </a:pPr>
            <a:endParaRPr lang="zh-CN" altLang="en-US">
              <a:solidFill>
                <a:schemeClr val="tx1"/>
              </a:solidFill>
              <a:uFillTx/>
              <a:latin typeface="等线" panose="02010600030101010101" charset="-122"/>
            </a:endParaRPr>
          </a:p>
        </p:txBody>
      </p:sp>
      <p:sp>
        <p:nvSpPr>
          <p:cNvPr id="4" name="文本框 3"/>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[2] Sonic: Application-aware Data Passing for Chained Serverless Applications ATC’21</a:t>
            </a:r>
            <a:endParaRPr lang="en-US" altLang="zh-CN" sz="1600">
              <a:solidFill>
                <a:schemeClr val="bg2">
                  <a:lumMod val="50000"/>
                </a:schemeClr>
              </a:solidFill>
              <a:sym typeface="+mn-ea"/>
            </a:endParaRPr>
          </a:p>
        </p:txBody>
      </p:sp>
      <p:sp>
        <p:nvSpPr>
          <p:cNvPr id="6" name="矩形 5"/>
          <p:cNvSpPr/>
          <p:nvPr/>
        </p:nvSpPr>
        <p:spPr>
          <a:xfrm>
            <a:off x="1252220" y="3650615"/>
            <a:ext cx="1551305" cy="1287145"/>
          </a:xfrm>
          <a:prstGeom prst="rect">
            <a:avLst/>
          </a:prstGeom>
          <a:solidFill>
            <a:schemeClr val="bg2"/>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58" name="Freeform 91"/>
          <p:cNvSpPr>
            <a:spLocks noEditPoints="1"/>
          </p:cNvSpPr>
          <p:nvPr/>
        </p:nvSpPr>
        <p:spPr bwMode="auto">
          <a:xfrm>
            <a:off x="1315085" y="4139565"/>
            <a:ext cx="270510" cy="309880"/>
          </a:xfrm>
          <a:custGeom>
            <a:avLst/>
            <a:gdLst>
              <a:gd name="T0" fmla="*/ 3441 w 3482"/>
              <a:gd name="T1" fmla="*/ 3421 h 3483"/>
              <a:gd name="T2" fmla="*/ 3308 w 3482"/>
              <a:gd name="T3" fmla="*/ 3483 h 3483"/>
              <a:gd name="T4" fmla="*/ 3175 w 3482"/>
              <a:gd name="T5" fmla="*/ 3421 h 3483"/>
              <a:gd name="T6" fmla="*/ 3135 w 3482"/>
              <a:gd name="T7" fmla="*/ 3289 h 3483"/>
              <a:gd name="T8" fmla="*/ 3121 w 3482"/>
              <a:gd name="T9" fmla="*/ 3058 h 3483"/>
              <a:gd name="T10" fmla="*/ 2981 w 3482"/>
              <a:gd name="T11" fmla="*/ 2615 h 3483"/>
              <a:gd name="T12" fmla="*/ 2711 w 3482"/>
              <a:gd name="T13" fmla="*/ 2252 h 3483"/>
              <a:gd name="T14" fmla="*/ 2336 w 3482"/>
              <a:gd name="T15" fmla="*/ 1993 h 3483"/>
              <a:gd name="T16" fmla="*/ 1973 w 3482"/>
              <a:gd name="T17" fmla="*/ 2065 h 3483"/>
              <a:gd name="T18" fmla="*/ 1585 w 3482"/>
              <a:gd name="T19" fmla="*/ 2078 h 3483"/>
              <a:gd name="T20" fmla="*/ 1230 w 3482"/>
              <a:gd name="T21" fmla="*/ 1956 h 3483"/>
              <a:gd name="T22" fmla="*/ 839 w 3482"/>
              <a:gd name="T23" fmla="*/ 2190 h 3483"/>
              <a:gd name="T24" fmla="*/ 546 w 3482"/>
              <a:gd name="T25" fmla="*/ 2536 h 3483"/>
              <a:gd name="T26" fmla="*/ 377 w 3482"/>
              <a:gd name="T27" fmla="*/ 2965 h 3483"/>
              <a:gd name="T28" fmla="*/ 342 w 3482"/>
              <a:gd name="T29" fmla="*/ 3269 h 3483"/>
              <a:gd name="T30" fmla="*/ 324 w 3482"/>
              <a:gd name="T31" fmla="*/ 3396 h 3483"/>
              <a:gd name="T32" fmla="*/ 205 w 3482"/>
              <a:gd name="T33" fmla="*/ 3480 h 3483"/>
              <a:gd name="T34" fmla="*/ 62 w 3482"/>
              <a:gd name="T35" fmla="*/ 3442 h 3483"/>
              <a:gd name="T36" fmla="*/ 0 w 3482"/>
              <a:gd name="T37" fmla="*/ 3309 h 3483"/>
              <a:gd name="T38" fmla="*/ 3 w 3482"/>
              <a:gd name="T39" fmla="*/ 3146 h 3483"/>
              <a:gd name="T40" fmla="*/ 108 w 3482"/>
              <a:gd name="T41" fmla="*/ 2649 h 3483"/>
              <a:gd name="T42" fmla="*/ 342 w 3482"/>
              <a:gd name="T43" fmla="*/ 2216 h 3483"/>
              <a:gd name="T44" fmla="*/ 686 w 3482"/>
              <a:gd name="T45" fmla="*/ 1869 h 3483"/>
              <a:gd name="T46" fmla="*/ 845 w 3482"/>
              <a:gd name="T47" fmla="*/ 1583 h 3483"/>
              <a:gd name="T48" fmla="*/ 709 w 3482"/>
              <a:gd name="T49" fmla="*/ 1211 h 3483"/>
              <a:gd name="T50" fmla="*/ 724 w 3482"/>
              <a:gd name="T51" fmla="*/ 806 h 3483"/>
              <a:gd name="T52" fmla="*/ 880 w 3482"/>
              <a:gd name="T53" fmla="*/ 454 h 3483"/>
              <a:gd name="T54" fmla="*/ 1149 w 3482"/>
              <a:gd name="T55" fmla="*/ 184 h 3483"/>
              <a:gd name="T56" fmla="*/ 1502 w 3482"/>
              <a:gd name="T57" fmla="*/ 28 h 3483"/>
              <a:gd name="T58" fmla="*/ 1902 w 3482"/>
              <a:gd name="T59" fmla="*/ 13 h 3483"/>
              <a:gd name="T60" fmla="*/ 2268 w 3482"/>
              <a:gd name="T61" fmla="*/ 143 h 3483"/>
              <a:gd name="T62" fmla="*/ 2556 w 3482"/>
              <a:gd name="T63" fmla="*/ 391 h 3483"/>
              <a:gd name="T64" fmla="*/ 2737 w 3482"/>
              <a:gd name="T65" fmla="*/ 730 h 3483"/>
              <a:gd name="T66" fmla="*/ 2782 w 3482"/>
              <a:gd name="T67" fmla="*/ 1129 h 3483"/>
              <a:gd name="T68" fmla="*/ 2675 w 3482"/>
              <a:gd name="T69" fmla="*/ 1514 h 3483"/>
              <a:gd name="T70" fmla="*/ 2716 w 3482"/>
              <a:gd name="T71" fmla="*/ 1811 h 3483"/>
              <a:gd name="T72" fmla="*/ 3079 w 3482"/>
              <a:gd name="T73" fmla="*/ 2140 h 3483"/>
              <a:gd name="T74" fmla="*/ 3337 w 3482"/>
              <a:gd name="T75" fmla="*/ 2557 h 3483"/>
              <a:gd name="T76" fmla="*/ 3469 w 3482"/>
              <a:gd name="T77" fmla="*/ 3042 h 3483"/>
              <a:gd name="T78" fmla="*/ 3481 w 3482"/>
              <a:gd name="T79" fmla="*/ 3289 h 3483"/>
              <a:gd name="T80" fmla="*/ 1546 w 3482"/>
              <a:gd name="T81" fmla="*/ 377 h 3483"/>
              <a:gd name="T82" fmla="*/ 1271 w 3482"/>
              <a:gd name="T83" fmla="*/ 531 h 3483"/>
              <a:gd name="T84" fmla="*/ 1094 w 3482"/>
              <a:gd name="T85" fmla="*/ 789 h 3483"/>
              <a:gd name="T86" fmla="*/ 1048 w 3482"/>
              <a:gd name="T87" fmla="*/ 1112 h 3483"/>
              <a:gd name="T88" fmla="*/ 1151 w 3482"/>
              <a:gd name="T89" fmla="*/ 1415 h 3483"/>
              <a:gd name="T90" fmla="*/ 1372 w 3482"/>
              <a:gd name="T91" fmla="*/ 1635 h 3483"/>
              <a:gd name="T92" fmla="*/ 1674 w 3482"/>
              <a:gd name="T93" fmla="*/ 1738 h 3483"/>
              <a:gd name="T94" fmla="*/ 1997 w 3482"/>
              <a:gd name="T95" fmla="*/ 1694 h 3483"/>
              <a:gd name="T96" fmla="*/ 2255 w 3482"/>
              <a:gd name="T97" fmla="*/ 1515 h 3483"/>
              <a:gd name="T98" fmla="*/ 2409 w 3482"/>
              <a:gd name="T99" fmla="*/ 1241 h 3483"/>
              <a:gd name="T100" fmla="*/ 2425 w 3482"/>
              <a:gd name="T101" fmla="*/ 912 h 3483"/>
              <a:gd name="T102" fmla="*/ 2295 w 3482"/>
              <a:gd name="T103" fmla="*/ 624 h 3483"/>
              <a:gd name="T104" fmla="*/ 2055 w 3482"/>
              <a:gd name="T105" fmla="*/ 423 h 3483"/>
              <a:gd name="T106" fmla="*/ 1742 w 3482"/>
              <a:gd name="T107" fmla="*/ 349 h 3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82" h="3483">
                <a:moveTo>
                  <a:pt x="3482" y="3309"/>
                </a:moveTo>
                <a:lnTo>
                  <a:pt x="3479" y="3340"/>
                </a:lnTo>
                <a:lnTo>
                  <a:pt x="3471" y="3370"/>
                </a:lnTo>
                <a:lnTo>
                  <a:pt x="3459" y="3396"/>
                </a:lnTo>
                <a:lnTo>
                  <a:pt x="3441" y="3421"/>
                </a:lnTo>
                <a:lnTo>
                  <a:pt x="3420" y="3442"/>
                </a:lnTo>
                <a:lnTo>
                  <a:pt x="3395" y="3460"/>
                </a:lnTo>
                <a:lnTo>
                  <a:pt x="3369" y="3472"/>
                </a:lnTo>
                <a:lnTo>
                  <a:pt x="3339" y="3480"/>
                </a:lnTo>
                <a:lnTo>
                  <a:pt x="3308" y="3483"/>
                </a:lnTo>
                <a:lnTo>
                  <a:pt x="3277" y="3480"/>
                </a:lnTo>
                <a:lnTo>
                  <a:pt x="3247" y="3472"/>
                </a:lnTo>
                <a:lnTo>
                  <a:pt x="3220" y="3460"/>
                </a:lnTo>
                <a:lnTo>
                  <a:pt x="3196" y="3442"/>
                </a:lnTo>
                <a:lnTo>
                  <a:pt x="3175" y="3421"/>
                </a:lnTo>
                <a:lnTo>
                  <a:pt x="3158" y="3396"/>
                </a:lnTo>
                <a:lnTo>
                  <a:pt x="3145" y="3370"/>
                </a:lnTo>
                <a:lnTo>
                  <a:pt x="3136" y="3340"/>
                </a:lnTo>
                <a:lnTo>
                  <a:pt x="3134" y="3309"/>
                </a:lnTo>
                <a:lnTo>
                  <a:pt x="3135" y="3289"/>
                </a:lnTo>
                <a:lnTo>
                  <a:pt x="3140" y="3269"/>
                </a:lnTo>
                <a:lnTo>
                  <a:pt x="3146" y="3250"/>
                </a:lnTo>
                <a:lnTo>
                  <a:pt x="3134" y="3250"/>
                </a:lnTo>
                <a:lnTo>
                  <a:pt x="3130" y="3153"/>
                </a:lnTo>
                <a:lnTo>
                  <a:pt x="3121" y="3058"/>
                </a:lnTo>
                <a:lnTo>
                  <a:pt x="3105" y="2965"/>
                </a:lnTo>
                <a:lnTo>
                  <a:pt x="3083" y="2873"/>
                </a:lnTo>
                <a:lnTo>
                  <a:pt x="3054" y="2784"/>
                </a:lnTo>
                <a:lnTo>
                  <a:pt x="3020" y="2699"/>
                </a:lnTo>
                <a:lnTo>
                  <a:pt x="2981" y="2615"/>
                </a:lnTo>
                <a:lnTo>
                  <a:pt x="2936" y="2536"/>
                </a:lnTo>
                <a:lnTo>
                  <a:pt x="2886" y="2459"/>
                </a:lnTo>
                <a:lnTo>
                  <a:pt x="2832" y="2386"/>
                </a:lnTo>
                <a:lnTo>
                  <a:pt x="2773" y="2317"/>
                </a:lnTo>
                <a:lnTo>
                  <a:pt x="2711" y="2252"/>
                </a:lnTo>
                <a:lnTo>
                  <a:pt x="2643" y="2190"/>
                </a:lnTo>
                <a:lnTo>
                  <a:pt x="2571" y="2133"/>
                </a:lnTo>
                <a:lnTo>
                  <a:pt x="2497" y="2081"/>
                </a:lnTo>
                <a:lnTo>
                  <a:pt x="2418" y="2035"/>
                </a:lnTo>
                <a:lnTo>
                  <a:pt x="2336" y="1993"/>
                </a:lnTo>
                <a:lnTo>
                  <a:pt x="2252" y="1956"/>
                </a:lnTo>
                <a:lnTo>
                  <a:pt x="2186" y="1991"/>
                </a:lnTo>
                <a:lnTo>
                  <a:pt x="2117" y="2020"/>
                </a:lnTo>
                <a:lnTo>
                  <a:pt x="2046" y="2044"/>
                </a:lnTo>
                <a:lnTo>
                  <a:pt x="1973" y="2065"/>
                </a:lnTo>
                <a:lnTo>
                  <a:pt x="1897" y="2078"/>
                </a:lnTo>
                <a:lnTo>
                  <a:pt x="1820" y="2087"/>
                </a:lnTo>
                <a:lnTo>
                  <a:pt x="1742" y="2090"/>
                </a:lnTo>
                <a:lnTo>
                  <a:pt x="1662" y="2087"/>
                </a:lnTo>
                <a:lnTo>
                  <a:pt x="1585" y="2078"/>
                </a:lnTo>
                <a:lnTo>
                  <a:pt x="1509" y="2065"/>
                </a:lnTo>
                <a:lnTo>
                  <a:pt x="1436" y="2044"/>
                </a:lnTo>
                <a:lnTo>
                  <a:pt x="1365" y="2020"/>
                </a:lnTo>
                <a:lnTo>
                  <a:pt x="1297" y="1991"/>
                </a:lnTo>
                <a:lnTo>
                  <a:pt x="1230" y="1956"/>
                </a:lnTo>
                <a:lnTo>
                  <a:pt x="1146" y="1993"/>
                </a:lnTo>
                <a:lnTo>
                  <a:pt x="1064" y="2035"/>
                </a:lnTo>
                <a:lnTo>
                  <a:pt x="986" y="2081"/>
                </a:lnTo>
                <a:lnTo>
                  <a:pt x="911" y="2133"/>
                </a:lnTo>
                <a:lnTo>
                  <a:pt x="839" y="2190"/>
                </a:lnTo>
                <a:lnTo>
                  <a:pt x="772" y="2252"/>
                </a:lnTo>
                <a:lnTo>
                  <a:pt x="709" y="2317"/>
                </a:lnTo>
                <a:lnTo>
                  <a:pt x="650" y="2386"/>
                </a:lnTo>
                <a:lnTo>
                  <a:pt x="596" y="2459"/>
                </a:lnTo>
                <a:lnTo>
                  <a:pt x="546" y="2536"/>
                </a:lnTo>
                <a:lnTo>
                  <a:pt x="502" y="2615"/>
                </a:lnTo>
                <a:lnTo>
                  <a:pt x="462" y="2699"/>
                </a:lnTo>
                <a:lnTo>
                  <a:pt x="428" y="2784"/>
                </a:lnTo>
                <a:lnTo>
                  <a:pt x="400" y="2873"/>
                </a:lnTo>
                <a:lnTo>
                  <a:pt x="377" y="2965"/>
                </a:lnTo>
                <a:lnTo>
                  <a:pt x="361" y="3058"/>
                </a:lnTo>
                <a:lnTo>
                  <a:pt x="352" y="3153"/>
                </a:lnTo>
                <a:lnTo>
                  <a:pt x="349" y="3250"/>
                </a:lnTo>
                <a:lnTo>
                  <a:pt x="337" y="3250"/>
                </a:lnTo>
                <a:lnTo>
                  <a:pt x="342" y="3269"/>
                </a:lnTo>
                <a:lnTo>
                  <a:pt x="347" y="3289"/>
                </a:lnTo>
                <a:lnTo>
                  <a:pt x="349" y="3309"/>
                </a:lnTo>
                <a:lnTo>
                  <a:pt x="346" y="3340"/>
                </a:lnTo>
                <a:lnTo>
                  <a:pt x="337" y="3370"/>
                </a:lnTo>
                <a:lnTo>
                  <a:pt x="324" y="3396"/>
                </a:lnTo>
                <a:lnTo>
                  <a:pt x="307" y="3421"/>
                </a:lnTo>
                <a:lnTo>
                  <a:pt x="286" y="3442"/>
                </a:lnTo>
                <a:lnTo>
                  <a:pt x="262" y="3460"/>
                </a:lnTo>
                <a:lnTo>
                  <a:pt x="235" y="3472"/>
                </a:lnTo>
                <a:lnTo>
                  <a:pt x="205" y="3480"/>
                </a:lnTo>
                <a:lnTo>
                  <a:pt x="174" y="3483"/>
                </a:lnTo>
                <a:lnTo>
                  <a:pt x="143" y="3480"/>
                </a:lnTo>
                <a:lnTo>
                  <a:pt x="113" y="3472"/>
                </a:lnTo>
                <a:lnTo>
                  <a:pt x="87" y="3460"/>
                </a:lnTo>
                <a:lnTo>
                  <a:pt x="62" y="3442"/>
                </a:lnTo>
                <a:lnTo>
                  <a:pt x="41" y="3421"/>
                </a:lnTo>
                <a:lnTo>
                  <a:pt x="24" y="3396"/>
                </a:lnTo>
                <a:lnTo>
                  <a:pt x="11" y="3370"/>
                </a:lnTo>
                <a:lnTo>
                  <a:pt x="3" y="3340"/>
                </a:lnTo>
                <a:lnTo>
                  <a:pt x="0" y="3309"/>
                </a:lnTo>
                <a:lnTo>
                  <a:pt x="2" y="3289"/>
                </a:lnTo>
                <a:lnTo>
                  <a:pt x="6" y="3269"/>
                </a:lnTo>
                <a:lnTo>
                  <a:pt x="12" y="3250"/>
                </a:lnTo>
                <a:lnTo>
                  <a:pt x="0" y="3250"/>
                </a:lnTo>
                <a:lnTo>
                  <a:pt x="3" y="3146"/>
                </a:lnTo>
                <a:lnTo>
                  <a:pt x="13" y="3042"/>
                </a:lnTo>
                <a:lnTo>
                  <a:pt x="27" y="2941"/>
                </a:lnTo>
                <a:lnTo>
                  <a:pt x="49" y="2841"/>
                </a:lnTo>
                <a:lnTo>
                  <a:pt x="75" y="2744"/>
                </a:lnTo>
                <a:lnTo>
                  <a:pt x="108" y="2649"/>
                </a:lnTo>
                <a:lnTo>
                  <a:pt x="145" y="2557"/>
                </a:lnTo>
                <a:lnTo>
                  <a:pt x="187" y="2467"/>
                </a:lnTo>
                <a:lnTo>
                  <a:pt x="233" y="2381"/>
                </a:lnTo>
                <a:lnTo>
                  <a:pt x="286" y="2297"/>
                </a:lnTo>
                <a:lnTo>
                  <a:pt x="342" y="2216"/>
                </a:lnTo>
                <a:lnTo>
                  <a:pt x="403" y="2140"/>
                </a:lnTo>
                <a:lnTo>
                  <a:pt x="468" y="2066"/>
                </a:lnTo>
                <a:lnTo>
                  <a:pt x="537" y="1996"/>
                </a:lnTo>
                <a:lnTo>
                  <a:pt x="610" y="1930"/>
                </a:lnTo>
                <a:lnTo>
                  <a:pt x="686" y="1869"/>
                </a:lnTo>
                <a:lnTo>
                  <a:pt x="766" y="1811"/>
                </a:lnTo>
                <a:lnTo>
                  <a:pt x="849" y="1758"/>
                </a:lnTo>
                <a:lnTo>
                  <a:pt x="935" y="1710"/>
                </a:lnTo>
                <a:lnTo>
                  <a:pt x="888" y="1648"/>
                </a:lnTo>
                <a:lnTo>
                  <a:pt x="845" y="1583"/>
                </a:lnTo>
                <a:lnTo>
                  <a:pt x="807" y="1514"/>
                </a:lnTo>
                <a:lnTo>
                  <a:pt x="775" y="1442"/>
                </a:lnTo>
                <a:lnTo>
                  <a:pt x="747" y="1367"/>
                </a:lnTo>
                <a:lnTo>
                  <a:pt x="725" y="1290"/>
                </a:lnTo>
                <a:lnTo>
                  <a:pt x="709" y="1211"/>
                </a:lnTo>
                <a:lnTo>
                  <a:pt x="700" y="1129"/>
                </a:lnTo>
                <a:lnTo>
                  <a:pt x="696" y="1046"/>
                </a:lnTo>
                <a:lnTo>
                  <a:pt x="700" y="963"/>
                </a:lnTo>
                <a:lnTo>
                  <a:pt x="709" y="884"/>
                </a:lnTo>
                <a:lnTo>
                  <a:pt x="724" y="806"/>
                </a:lnTo>
                <a:lnTo>
                  <a:pt x="745" y="730"/>
                </a:lnTo>
                <a:lnTo>
                  <a:pt x="771" y="657"/>
                </a:lnTo>
                <a:lnTo>
                  <a:pt x="803" y="586"/>
                </a:lnTo>
                <a:lnTo>
                  <a:pt x="839" y="518"/>
                </a:lnTo>
                <a:lnTo>
                  <a:pt x="880" y="454"/>
                </a:lnTo>
                <a:lnTo>
                  <a:pt x="926" y="391"/>
                </a:lnTo>
                <a:lnTo>
                  <a:pt x="975" y="334"/>
                </a:lnTo>
                <a:lnTo>
                  <a:pt x="1030" y="280"/>
                </a:lnTo>
                <a:lnTo>
                  <a:pt x="1087" y="230"/>
                </a:lnTo>
                <a:lnTo>
                  <a:pt x="1149" y="184"/>
                </a:lnTo>
                <a:lnTo>
                  <a:pt x="1214" y="143"/>
                </a:lnTo>
                <a:lnTo>
                  <a:pt x="1282" y="107"/>
                </a:lnTo>
                <a:lnTo>
                  <a:pt x="1353" y="75"/>
                </a:lnTo>
                <a:lnTo>
                  <a:pt x="1426" y="49"/>
                </a:lnTo>
                <a:lnTo>
                  <a:pt x="1502" y="28"/>
                </a:lnTo>
                <a:lnTo>
                  <a:pt x="1580" y="13"/>
                </a:lnTo>
                <a:lnTo>
                  <a:pt x="1659" y="3"/>
                </a:lnTo>
                <a:lnTo>
                  <a:pt x="1742" y="0"/>
                </a:lnTo>
                <a:lnTo>
                  <a:pt x="1823" y="3"/>
                </a:lnTo>
                <a:lnTo>
                  <a:pt x="1902" y="13"/>
                </a:lnTo>
                <a:lnTo>
                  <a:pt x="1980" y="28"/>
                </a:lnTo>
                <a:lnTo>
                  <a:pt x="2056" y="49"/>
                </a:lnTo>
                <a:lnTo>
                  <a:pt x="2129" y="75"/>
                </a:lnTo>
                <a:lnTo>
                  <a:pt x="2200" y="107"/>
                </a:lnTo>
                <a:lnTo>
                  <a:pt x="2268" y="143"/>
                </a:lnTo>
                <a:lnTo>
                  <a:pt x="2333" y="184"/>
                </a:lnTo>
                <a:lnTo>
                  <a:pt x="2395" y="230"/>
                </a:lnTo>
                <a:lnTo>
                  <a:pt x="2453" y="280"/>
                </a:lnTo>
                <a:lnTo>
                  <a:pt x="2507" y="334"/>
                </a:lnTo>
                <a:lnTo>
                  <a:pt x="2556" y="391"/>
                </a:lnTo>
                <a:lnTo>
                  <a:pt x="2602" y="454"/>
                </a:lnTo>
                <a:lnTo>
                  <a:pt x="2643" y="518"/>
                </a:lnTo>
                <a:lnTo>
                  <a:pt x="2680" y="586"/>
                </a:lnTo>
                <a:lnTo>
                  <a:pt x="2711" y="657"/>
                </a:lnTo>
                <a:lnTo>
                  <a:pt x="2737" y="730"/>
                </a:lnTo>
                <a:lnTo>
                  <a:pt x="2758" y="806"/>
                </a:lnTo>
                <a:lnTo>
                  <a:pt x="2773" y="884"/>
                </a:lnTo>
                <a:lnTo>
                  <a:pt x="2782" y="963"/>
                </a:lnTo>
                <a:lnTo>
                  <a:pt x="2786" y="1046"/>
                </a:lnTo>
                <a:lnTo>
                  <a:pt x="2782" y="1129"/>
                </a:lnTo>
                <a:lnTo>
                  <a:pt x="2773" y="1211"/>
                </a:lnTo>
                <a:lnTo>
                  <a:pt x="2757" y="1290"/>
                </a:lnTo>
                <a:lnTo>
                  <a:pt x="2735" y="1367"/>
                </a:lnTo>
                <a:lnTo>
                  <a:pt x="2707" y="1442"/>
                </a:lnTo>
                <a:lnTo>
                  <a:pt x="2675" y="1514"/>
                </a:lnTo>
                <a:lnTo>
                  <a:pt x="2638" y="1583"/>
                </a:lnTo>
                <a:lnTo>
                  <a:pt x="2594" y="1648"/>
                </a:lnTo>
                <a:lnTo>
                  <a:pt x="2547" y="1710"/>
                </a:lnTo>
                <a:lnTo>
                  <a:pt x="2633" y="1758"/>
                </a:lnTo>
                <a:lnTo>
                  <a:pt x="2716" y="1811"/>
                </a:lnTo>
                <a:lnTo>
                  <a:pt x="2796" y="1869"/>
                </a:lnTo>
                <a:lnTo>
                  <a:pt x="2872" y="1930"/>
                </a:lnTo>
                <a:lnTo>
                  <a:pt x="2945" y="1996"/>
                </a:lnTo>
                <a:lnTo>
                  <a:pt x="3014" y="2066"/>
                </a:lnTo>
                <a:lnTo>
                  <a:pt x="3079" y="2140"/>
                </a:lnTo>
                <a:lnTo>
                  <a:pt x="3140" y="2216"/>
                </a:lnTo>
                <a:lnTo>
                  <a:pt x="3197" y="2297"/>
                </a:lnTo>
                <a:lnTo>
                  <a:pt x="3249" y="2381"/>
                </a:lnTo>
                <a:lnTo>
                  <a:pt x="3295" y="2467"/>
                </a:lnTo>
                <a:lnTo>
                  <a:pt x="3337" y="2557"/>
                </a:lnTo>
                <a:lnTo>
                  <a:pt x="3375" y="2649"/>
                </a:lnTo>
                <a:lnTo>
                  <a:pt x="3407" y="2744"/>
                </a:lnTo>
                <a:lnTo>
                  <a:pt x="3433" y="2841"/>
                </a:lnTo>
                <a:lnTo>
                  <a:pt x="3455" y="2941"/>
                </a:lnTo>
                <a:lnTo>
                  <a:pt x="3469" y="3042"/>
                </a:lnTo>
                <a:lnTo>
                  <a:pt x="3479" y="3146"/>
                </a:lnTo>
                <a:lnTo>
                  <a:pt x="3482" y="3250"/>
                </a:lnTo>
                <a:lnTo>
                  <a:pt x="3470" y="3250"/>
                </a:lnTo>
                <a:lnTo>
                  <a:pt x="3477" y="3269"/>
                </a:lnTo>
                <a:lnTo>
                  <a:pt x="3481" y="3289"/>
                </a:lnTo>
                <a:lnTo>
                  <a:pt x="3482" y="3309"/>
                </a:lnTo>
                <a:close/>
                <a:moveTo>
                  <a:pt x="1742" y="349"/>
                </a:moveTo>
                <a:lnTo>
                  <a:pt x="1674" y="352"/>
                </a:lnTo>
                <a:lnTo>
                  <a:pt x="1608" y="362"/>
                </a:lnTo>
                <a:lnTo>
                  <a:pt x="1546" y="377"/>
                </a:lnTo>
                <a:lnTo>
                  <a:pt x="1485" y="398"/>
                </a:lnTo>
                <a:lnTo>
                  <a:pt x="1427" y="423"/>
                </a:lnTo>
                <a:lnTo>
                  <a:pt x="1372" y="455"/>
                </a:lnTo>
                <a:lnTo>
                  <a:pt x="1320" y="491"/>
                </a:lnTo>
                <a:lnTo>
                  <a:pt x="1271" y="531"/>
                </a:lnTo>
                <a:lnTo>
                  <a:pt x="1227" y="575"/>
                </a:lnTo>
                <a:lnTo>
                  <a:pt x="1187" y="624"/>
                </a:lnTo>
                <a:lnTo>
                  <a:pt x="1151" y="676"/>
                </a:lnTo>
                <a:lnTo>
                  <a:pt x="1119" y="731"/>
                </a:lnTo>
                <a:lnTo>
                  <a:pt x="1094" y="789"/>
                </a:lnTo>
                <a:lnTo>
                  <a:pt x="1073" y="850"/>
                </a:lnTo>
                <a:lnTo>
                  <a:pt x="1057" y="912"/>
                </a:lnTo>
                <a:lnTo>
                  <a:pt x="1048" y="978"/>
                </a:lnTo>
                <a:lnTo>
                  <a:pt x="1045" y="1046"/>
                </a:lnTo>
                <a:lnTo>
                  <a:pt x="1048" y="1112"/>
                </a:lnTo>
                <a:lnTo>
                  <a:pt x="1057" y="1178"/>
                </a:lnTo>
                <a:lnTo>
                  <a:pt x="1073" y="1241"/>
                </a:lnTo>
                <a:lnTo>
                  <a:pt x="1094" y="1301"/>
                </a:lnTo>
                <a:lnTo>
                  <a:pt x="1119" y="1360"/>
                </a:lnTo>
                <a:lnTo>
                  <a:pt x="1151" y="1415"/>
                </a:lnTo>
                <a:lnTo>
                  <a:pt x="1187" y="1466"/>
                </a:lnTo>
                <a:lnTo>
                  <a:pt x="1227" y="1515"/>
                </a:lnTo>
                <a:lnTo>
                  <a:pt x="1271" y="1559"/>
                </a:lnTo>
                <a:lnTo>
                  <a:pt x="1320" y="1599"/>
                </a:lnTo>
                <a:lnTo>
                  <a:pt x="1372" y="1635"/>
                </a:lnTo>
                <a:lnTo>
                  <a:pt x="1427" y="1667"/>
                </a:lnTo>
                <a:lnTo>
                  <a:pt x="1485" y="1694"/>
                </a:lnTo>
                <a:lnTo>
                  <a:pt x="1546" y="1714"/>
                </a:lnTo>
                <a:lnTo>
                  <a:pt x="1608" y="1729"/>
                </a:lnTo>
                <a:lnTo>
                  <a:pt x="1674" y="1738"/>
                </a:lnTo>
                <a:lnTo>
                  <a:pt x="1742" y="1742"/>
                </a:lnTo>
                <a:lnTo>
                  <a:pt x="1808" y="1738"/>
                </a:lnTo>
                <a:lnTo>
                  <a:pt x="1874" y="1729"/>
                </a:lnTo>
                <a:lnTo>
                  <a:pt x="1937" y="1714"/>
                </a:lnTo>
                <a:lnTo>
                  <a:pt x="1997" y="1694"/>
                </a:lnTo>
                <a:lnTo>
                  <a:pt x="2055" y="1667"/>
                </a:lnTo>
                <a:lnTo>
                  <a:pt x="2110" y="1635"/>
                </a:lnTo>
                <a:lnTo>
                  <a:pt x="2162" y="1599"/>
                </a:lnTo>
                <a:lnTo>
                  <a:pt x="2211" y="1559"/>
                </a:lnTo>
                <a:lnTo>
                  <a:pt x="2255" y="1515"/>
                </a:lnTo>
                <a:lnTo>
                  <a:pt x="2295" y="1466"/>
                </a:lnTo>
                <a:lnTo>
                  <a:pt x="2331" y="1415"/>
                </a:lnTo>
                <a:lnTo>
                  <a:pt x="2363" y="1360"/>
                </a:lnTo>
                <a:lnTo>
                  <a:pt x="2389" y="1301"/>
                </a:lnTo>
                <a:lnTo>
                  <a:pt x="2409" y="1241"/>
                </a:lnTo>
                <a:lnTo>
                  <a:pt x="2425" y="1178"/>
                </a:lnTo>
                <a:lnTo>
                  <a:pt x="2435" y="1112"/>
                </a:lnTo>
                <a:lnTo>
                  <a:pt x="2438" y="1046"/>
                </a:lnTo>
                <a:lnTo>
                  <a:pt x="2435" y="978"/>
                </a:lnTo>
                <a:lnTo>
                  <a:pt x="2425" y="912"/>
                </a:lnTo>
                <a:lnTo>
                  <a:pt x="2409" y="850"/>
                </a:lnTo>
                <a:lnTo>
                  <a:pt x="2389" y="789"/>
                </a:lnTo>
                <a:lnTo>
                  <a:pt x="2363" y="731"/>
                </a:lnTo>
                <a:lnTo>
                  <a:pt x="2331" y="676"/>
                </a:lnTo>
                <a:lnTo>
                  <a:pt x="2295" y="624"/>
                </a:lnTo>
                <a:lnTo>
                  <a:pt x="2255" y="575"/>
                </a:lnTo>
                <a:lnTo>
                  <a:pt x="2211" y="531"/>
                </a:lnTo>
                <a:lnTo>
                  <a:pt x="2162" y="491"/>
                </a:lnTo>
                <a:lnTo>
                  <a:pt x="2110" y="455"/>
                </a:lnTo>
                <a:lnTo>
                  <a:pt x="2055" y="423"/>
                </a:lnTo>
                <a:lnTo>
                  <a:pt x="1997" y="398"/>
                </a:lnTo>
                <a:lnTo>
                  <a:pt x="1937" y="377"/>
                </a:lnTo>
                <a:lnTo>
                  <a:pt x="1874" y="362"/>
                </a:lnTo>
                <a:lnTo>
                  <a:pt x="1808" y="352"/>
                </a:lnTo>
                <a:lnTo>
                  <a:pt x="1742" y="349"/>
                </a:lnTo>
                <a:close/>
              </a:path>
            </a:pathLst>
          </a:custGeom>
          <a:solidFill>
            <a:schemeClr val="accent1">
              <a:lumMod val="60000"/>
              <a:lumOff val="40000"/>
            </a:schemeClr>
          </a:solidFill>
          <a:ln w="0">
            <a:noFill/>
            <a:prstDash val="solid"/>
            <a:round/>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等线" panose="02010600030101010101" charset="-122"/>
            </a:endParaRPr>
          </a:p>
        </p:txBody>
      </p:sp>
      <p:cxnSp>
        <p:nvCxnSpPr>
          <p:cNvPr id="7" name="直接箭头连接符 6"/>
          <p:cNvCxnSpPr/>
          <p:nvPr/>
        </p:nvCxnSpPr>
        <p:spPr>
          <a:xfrm flipV="1">
            <a:off x="1585595" y="3999230"/>
            <a:ext cx="234315" cy="210820"/>
          </a:xfrm>
          <a:prstGeom prst="straightConnector1">
            <a:avLst/>
          </a:prstGeom>
          <a:ln w="28575" cmpd="sng">
            <a:solidFill>
              <a:schemeClr val="accent1">
                <a:lumMod val="60000"/>
                <a:lumOff val="4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585595" y="4330700"/>
            <a:ext cx="280035" cy="118745"/>
          </a:xfrm>
          <a:prstGeom prst="straightConnector1">
            <a:avLst/>
          </a:prstGeom>
          <a:ln w="28575" cmpd="sng">
            <a:solidFill>
              <a:schemeClr val="accent1">
                <a:lumMod val="60000"/>
                <a:lumOff val="4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850390" y="3841750"/>
            <a:ext cx="719455" cy="368300"/>
          </a:xfrm>
          <a:prstGeom prst="rect">
            <a:avLst/>
          </a:prstGeom>
          <a:noFill/>
        </p:spPr>
        <p:txBody>
          <a:bodyPr wrap="square" rtlCol="0">
            <a:spAutoFit/>
          </a:bodyPr>
          <a:p>
            <a:r>
              <a:rPr lang="en-US" altLang="zh-CN" b="1">
                <a:solidFill>
                  <a:schemeClr val="tx1"/>
                </a:solidFill>
              </a:rPr>
              <a:t>DAG</a:t>
            </a:r>
            <a:endParaRPr lang="en-US" altLang="zh-CN" b="1">
              <a:solidFill>
                <a:schemeClr val="tx1"/>
              </a:solidFill>
            </a:endParaRPr>
          </a:p>
        </p:txBody>
      </p:sp>
      <p:sp>
        <p:nvSpPr>
          <p:cNvPr id="10" name="文本框 9"/>
          <p:cNvSpPr txBox="1"/>
          <p:nvPr/>
        </p:nvSpPr>
        <p:spPr>
          <a:xfrm>
            <a:off x="1206500" y="4449445"/>
            <a:ext cx="659130" cy="368300"/>
          </a:xfrm>
          <a:prstGeom prst="rect">
            <a:avLst/>
          </a:prstGeom>
          <a:noFill/>
        </p:spPr>
        <p:txBody>
          <a:bodyPr wrap="square" rtlCol="0">
            <a:spAutoFit/>
          </a:bodyPr>
          <a:p>
            <a:r>
              <a:rPr lang="en-US" altLang="zh-CN"/>
              <a:t>user</a:t>
            </a:r>
            <a:endParaRPr lang="en-US" altLang="zh-CN"/>
          </a:p>
        </p:txBody>
      </p:sp>
      <p:sp>
        <p:nvSpPr>
          <p:cNvPr id="11" name="文本框 10"/>
          <p:cNvSpPr txBox="1"/>
          <p:nvPr/>
        </p:nvSpPr>
        <p:spPr>
          <a:xfrm>
            <a:off x="1819910" y="4330700"/>
            <a:ext cx="1114425" cy="460375"/>
          </a:xfrm>
          <a:prstGeom prst="rect">
            <a:avLst/>
          </a:prstGeom>
          <a:noFill/>
        </p:spPr>
        <p:txBody>
          <a:bodyPr wrap="square" rtlCol="0">
            <a:spAutoFit/>
          </a:bodyPr>
          <a:p>
            <a:r>
              <a:rPr lang="en-US" altLang="zh-CN" sz="1200" b="1">
                <a:solidFill>
                  <a:schemeClr val="tx1"/>
                </a:solidFill>
              </a:rPr>
              <a:t>Vraying size</a:t>
            </a:r>
            <a:endParaRPr lang="en-US" altLang="zh-CN" sz="1200" b="1">
              <a:solidFill>
                <a:schemeClr val="tx1"/>
              </a:solidFill>
            </a:endParaRPr>
          </a:p>
          <a:p>
            <a:r>
              <a:rPr lang="en-US" altLang="zh-CN" sz="1200" b="1">
                <a:solidFill>
                  <a:schemeClr val="tx1"/>
                </a:solidFill>
              </a:rPr>
              <a:t> input</a:t>
            </a:r>
            <a:endParaRPr lang="en-US" altLang="zh-CN" sz="1200" b="1">
              <a:solidFill>
                <a:schemeClr val="tx1"/>
              </a:solidFill>
            </a:endParaRPr>
          </a:p>
        </p:txBody>
      </p:sp>
      <p:sp>
        <p:nvSpPr>
          <p:cNvPr id="12" name="右箭头 11"/>
          <p:cNvSpPr/>
          <p:nvPr/>
        </p:nvSpPr>
        <p:spPr>
          <a:xfrm>
            <a:off x="2875280" y="4222115"/>
            <a:ext cx="395605" cy="172720"/>
          </a:xfrm>
          <a:prstGeom prst="right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矩形 12"/>
          <p:cNvSpPr/>
          <p:nvPr/>
        </p:nvSpPr>
        <p:spPr>
          <a:xfrm>
            <a:off x="3342640" y="3651250"/>
            <a:ext cx="2361565" cy="1287145"/>
          </a:xfrm>
          <a:prstGeom prst="rect">
            <a:avLst/>
          </a:prstGeom>
          <a:solidFill>
            <a:schemeClr val="bg2"/>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4" name="文本框 13"/>
          <p:cNvSpPr txBox="1"/>
          <p:nvPr/>
        </p:nvSpPr>
        <p:spPr>
          <a:xfrm>
            <a:off x="3270885" y="3662045"/>
            <a:ext cx="2535555" cy="337185"/>
          </a:xfrm>
          <a:prstGeom prst="rect">
            <a:avLst/>
          </a:prstGeom>
          <a:noFill/>
        </p:spPr>
        <p:txBody>
          <a:bodyPr wrap="square" rtlCol="0">
            <a:spAutoFit/>
          </a:bodyPr>
          <a:p>
            <a:r>
              <a:rPr lang="en-US" altLang="zh-CN" sz="1600" b="1"/>
              <a:t>Trained prediction model</a:t>
            </a:r>
            <a:endParaRPr lang="en-US" altLang="zh-CN" sz="1600" b="1"/>
          </a:p>
        </p:txBody>
      </p:sp>
      <p:graphicFrame>
        <p:nvGraphicFramePr>
          <p:cNvPr id="15" name="表格 2"/>
          <p:cNvGraphicFramePr>
            <a:graphicFrameLocks noGrp="1"/>
          </p:cNvGraphicFramePr>
          <p:nvPr>
            <p:custDataLst>
              <p:tags r:id="rId1"/>
            </p:custDataLst>
          </p:nvPr>
        </p:nvGraphicFramePr>
        <p:xfrm>
          <a:off x="3435350" y="3999230"/>
          <a:ext cx="2206625" cy="579120"/>
        </p:xfrm>
        <a:graphic>
          <a:graphicData uri="http://schemas.openxmlformats.org/drawingml/2006/table">
            <a:tbl>
              <a:tblPr firstRow="1" bandRow="1">
                <a:tableStyleId>{5C22544A-7EE6-4342-B048-85BDC9FD1C3A}</a:tableStyleId>
              </a:tblPr>
              <a:tblGrid>
                <a:gridCol w="755015"/>
                <a:gridCol w="1451610"/>
              </a:tblGrid>
              <a:tr h="579120">
                <a:tc>
                  <a:txBody>
                    <a:bodyPr/>
                    <a:p>
                      <a:r>
                        <a:rPr lang="en-US" altLang="zh-CN" sz="1600" dirty="0"/>
                        <a:t>Input size</a:t>
                      </a:r>
                      <a:endParaRPr lang="en-US" altLang="zh-CN" sz="1600" dirty="0"/>
                    </a:p>
                  </a:txBody>
                  <a:tcPr/>
                </a:tc>
                <a:tc>
                  <a:txBody>
                    <a:bodyPr/>
                    <a:p>
                      <a:r>
                        <a:rPr lang="en-US" altLang="zh-CN" sz="1600" dirty="0"/>
                        <a:t>DAG’s </a:t>
                      </a:r>
                      <a:endParaRPr lang="en-US" altLang="zh-CN" sz="1600" dirty="0"/>
                    </a:p>
                    <a:p>
                      <a:r>
                        <a:rPr lang="en-US" altLang="zh-CN" sz="1600" dirty="0"/>
                        <a:t>parameters</a:t>
                      </a:r>
                      <a:endParaRPr lang="en-US" altLang="zh-CN" sz="1600" dirty="0"/>
                    </a:p>
                  </a:txBody>
                  <a:tcPr/>
                </a:tc>
              </a:tr>
            </a:tbl>
          </a:graphicData>
        </a:graphic>
      </p:graphicFrame>
      <p:pic>
        <p:nvPicPr>
          <p:cNvPr id="17" name="图片 16"/>
          <p:cNvPicPr>
            <a:picLocks noChangeAspect="1"/>
          </p:cNvPicPr>
          <p:nvPr/>
        </p:nvPicPr>
        <p:blipFill>
          <a:blip r:embed="rId2"/>
          <a:stretch>
            <a:fillRect/>
          </a:stretch>
        </p:blipFill>
        <p:spPr>
          <a:xfrm>
            <a:off x="4189095" y="4641215"/>
            <a:ext cx="1452880" cy="272415"/>
          </a:xfrm>
          <a:prstGeom prst="rect">
            <a:avLst/>
          </a:prstGeom>
        </p:spPr>
      </p:pic>
      <p:sp>
        <p:nvSpPr>
          <p:cNvPr id="18" name="文本框 17"/>
          <p:cNvSpPr txBox="1"/>
          <p:nvPr/>
        </p:nvSpPr>
        <p:spPr>
          <a:xfrm>
            <a:off x="3830320" y="5853430"/>
            <a:ext cx="1694180" cy="368300"/>
          </a:xfrm>
          <a:prstGeom prst="rect">
            <a:avLst/>
          </a:prstGeom>
          <a:noFill/>
        </p:spPr>
        <p:txBody>
          <a:bodyPr wrap="square" rtlCol="0">
            <a:spAutoFit/>
          </a:bodyPr>
          <a:p>
            <a:r>
              <a:rPr lang="en-US" altLang="zh-CN"/>
              <a:t>new input </a:t>
            </a:r>
            <a:r>
              <a:rPr lang="en-US" altLang="zh-CN"/>
              <a:t>size</a:t>
            </a:r>
            <a:endParaRPr lang="en-US" altLang="zh-CN"/>
          </a:p>
        </p:txBody>
      </p:sp>
      <p:sp>
        <p:nvSpPr>
          <p:cNvPr id="19" name="右箭头 18"/>
          <p:cNvSpPr/>
          <p:nvPr/>
        </p:nvSpPr>
        <p:spPr>
          <a:xfrm rot="16200000">
            <a:off x="4479290" y="5339715"/>
            <a:ext cx="395605" cy="172720"/>
          </a:xfrm>
          <a:prstGeom prst="right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0" name="矩形 19"/>
          <p:cNvSpPr/>
          <p:nvPr/>
        </p:nvSpPr>
        <p:spPr>
          <a:xfrm>
            <a:off x="6243320" y="3662045"/>
            <a:ext cx="3044190" cy="1287145"/>
          </a:xfrm>
          <a:prstGeom prst="rect">
            <a:avLst/>
          </a:prstGeom>
          <a:solidFill>
            <a:schemeClr val="bg2"/>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1" name="右箭头 20"/>
          <p:cNvSpPr/>
          <p:nvPr/>
        </p:nvSpPr>
        <p:spPr>
          <a:xfrm>
            <a:off x="5775960" y="4202430"/>
            <a:ext cx="395605" cy="172720"/>
          </a:xfrm>
          <a:prstGeom prst="right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2" name="文本框 21"/>
          <p:cNvSpPr txBox="1"/>
          <p:nvPr/>
        </p:nvSpPr>
        <p:spPr>
          <a:xfrm>
            <a:off x="6477000" y="3661410"/>
            <a:ext cx="2535555" cy="337185"/>
          </a:xfrm>
          <a:prstGeom prst="rect">
            <a:avLst/>
          </a:prstGeom>
          <a:noFill/>
        </p:spPr>
        <p:txBody>
          <a:bodyPr wrap="square" rtlCol="0">
            <a:spAutoFit/>
          </a:bodyPr>
          <a:p>
            <a:r>
              <a:rPr lang="en-US" altLang="zh-CN" sz="1600" b="1"/>
              <a:t>Job’s optimized decision</a:t>
            </a:r>
            <a:r>
              <a:rPr lang="en-US" altLang="zh-CN" sz="1600" b="1"/>
              <a:t>s </a:t>
            </a:r>
            <a:endParaRPr lang="en-US" altLang="zh-CN" sz="1600" b="1"/>
          </a:p>
        </p:txBody>
      </p:sp>
      <p:graphicFrame>
        <p:nvGraphicFramePr>
          <p:cNvPr id="23" name="表格 2"/>
          <p:cNvGraphicFramePr>
            <a:graphicFrameLocks noGrp="1"/>
          </p:cNvGraphicFramePr>
          <p:nvPr>
            <p:custDataLst>
              <p:tags r:id="rId3"/>
            </p:custDataLst>
          </p:nvPr>
        </p:nvGraphicFramePr>
        <p:xfrm>
          <a:off x="6305550" y="4057650"/>
          <a:ext cx="2934970" cy="802005"/>
        </p:xfrm>
        <a:graphic>
          <a:graphicData uri="http://schemas.openxmlformats.org/drawingml/2006/table">
            <a:tbl>
              <a:tblPr firstRow="1" bandRow="1">
                <a:tableStyleId>{5C22544A-7EE6-4342-B048-85BDC9FD1C3A}</a:tableStyleId>
              </a:tblPr>
              <a:tblGrid>
                <a:gridCol w="2934970"/>
              </a:tblGrid>
              <a:tr h="335280">
                <a:tc>
                  <a:txBody>
                    <a:bodyPr/>
                    <a:p>
                      <a:r>
                        <a:rPr lang="en-US" altLang="zh-CN" sz="1600" dirty="0"/>
                        <a:t>Co-location perferences</a:t>
                      </a:r>
                      <a:endParaRPr lang="en-US" altLang="zh-CN" sz="1600" dirty="0"/>
                    </a:p>
                  </a:txBody>
                  <a:tcPr/>
                </a:tc>
              </a:tr>
              <a:tr h="466725">
                <a:tc>
                  <a:txBody>
                    <a:bodyPr/>
                    <a:p>
                      <a:r>
                        <a:rPr lang="en-US" altLang="zh-CN" sz="1600" dirty="0"/>
                        <a:t>λi → λi+1 data passing method</a:t>
                      </a:r>
                      <a:endParaRPr lang="en-US" altLang="zh-CN" sz="1600" dirty="0"/>
                    </a:p>
                  </a:txBody>
                  <a:tcPr/>
                </a:tc>
              </a:tr>
            </a:tbl>
          </a:graphicData>
        </a:graphic>
      </p:graphicFrame>
      <p:grpSp>
        <p:nvGrpSpPr>
          <p:cNvPr id="31" name="组合 30"/>
          <p:cNvGrpSpPr/>
          <p:nvPr/>
        </p:nvGrpSpPr>
        <p:grpSpPr>
          <a:xfrm>
            <a:off x="10406380" y="1811655"/>
            <a:ext cx="1409700" cy="4630420"/>
            <a:chOff x="16372" y="2853"/>
            <a:chExt cx="2220" cy="7292"/>
          </a:xfrm>
        </p:grpSpPr>
        <p:pic>
          <p:nvPicPr>
            <p:cNvPr id="25" name="图片 24"/>
            <p:cNvPicPr>
              <a:picLocks noChangeAspect="1"/>
            </p:cNvPicPr>
            <p:nvPr/>
          </p:nvPicPr>
          <p:blipFill>
            <a:blip r:embed="rId4"/>
            <a:stretch>
              <a:fillRect/>
            </a:stretch>
          </p:blipFill>
          <p:spPr>
            <a:xfrm>
              <a:off x="16741" y="2936"/>
              <a:ext cx="1482" cy="2221"/>
            </a:xfrm>
            <a:prstGeom prst="rect">
              <a:avLst/>
            </a:prstGeom>
          </p:spPr>
        </p:pic>
        <p:pic>
          <p:nvPicPr>
            <p:cNvPr id="26" name="图片 25"/>
            <p:cNvPicPr>
              <a:picLocks noChangeAspect="1"/>
            </p:cNvPicPr>
            <p:nvPr/>
          </p:nvPicPr>
          <p:blipFill>
            <a:blip r:embed="rId5"/>
            <a:stretch>
              <a:fillRect/>
            </a:stretch>
          </p:blipFill>
          <p:spPr>
            <a:xfrm>
              <a:off x="16488" y="5287"/>
              <a:ext cx="1989" cy="2201"/>
            </a:xfrm>
            <a:prstGeom prst="rect">
              <a:avLst/>
            </a:prstGeom>
          </p:spPr>
        </p:pic>
        <p:pic>
          <p:nvPicPr>
            <p:cNvPr id="27" name="图片 26"/>
            <p:cNvPicPr>
              <a:picLocks noChangeAspect="1"/>
            </p:cNvPicPr>
            <p:nvPr/>
          </p:nvPicPr>
          <p:blipFill>
            <a:blip r:embed="rId6"/>
            <a:stretch>
              <a:fillRect/>
            </a:stretch>
          </p:blipFill>
          <p:spPr>
            <a:xfrm>
              <a:off x="16741" y="7777"/>
              <a:ext cx="1596" cy="2227"/>
            </a:xfrm>
            <a:prstGeom prst="rect">
              <a:avLst/>
            </a:prstGeom>
          </p:spPr>
        </p:pic>
        <p:sp>
          <p:nvSpPr>
            <p:cNvPr id="29" name="线形标注 2 28"/>
            <p:cNvSpPr/>
            <p:nvPr/>
          </p:nvSpPr>
          <p:spPr>
            <a:xfrm>
              <a:off x="16372" y="2853"/>
              <a:ext cx="2220" cy="7293"/>
            </a:xfrm>
            <a:prstGeom prst="borderCallout2">
              <a:avLst>
                <a:gd name="adj1" fmla="val 18750"/>
                <a:gd name="adj2" fmla="val -8333"/>
                <a:gd name="adj3" fmla="val 18750"/>
                <a:gd name="adj4" fmla="val -16667"/>
                <a:gd name="adj5" fmla="val 60839"/>
                <a:gd name="adj6" fmla="val -77657"/>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grpSp>
      <p:sp>
        <p:nvSpPr>
          <p:cNvPr id="30" name="文本框 29"/>
          <p:cNvSpPr txBox="1"/>
          <p:nvPr/>
        </p:nvSpPr>
        <p:spPr>
          <a:xfrm>
            <a:off x="3435350" y="4578350"/>
            <a:ext cx="699770" cy="368300"/>
          </a:xfrm>
          <a:prstGeom prst="rect">
            <a:avLst/>
          </a:prstGeom>
          <a:noFill/>
        </p:spPr>
        <p:txBody>
          <a:bodyPr wrap="square" rtlCol="0">
            <a:spAutoFit/>
          </a:bodyPr>
          <a:p>
            <a:r>
              <a:rPr lang="en-US" altLang="zh-CN" b="1"/>
              <a:t>Map</a:t>
            </a:r>
            <a:endParaRPr lang="en-US" altLang="zh-CN" b="1"/>
          </a:p>
        </p:txBody>
      </p:sp>
    </p:spTree>
  </p:cSld>
  <p:clrMapOvr>
    <a:masterClrMapping/>
  </p:clrMapOvr>
</p:sld>
</file>

<file path=ppt/tags/tag1.xml><?xml version="1.0" encoding="utf-8"?>
<p:tagLst xmlns:p="http://schemas.openxmlformats.org/presentationml/2006/main">
  <p:tag name="KSO_WM_UNIT_PLACING_PICTURE_USER_VIEWPORT" val="{&quot;height&quot;:6299,&quot;width&quot;:8627}"/>
</p:tagLst>
</file>

<file path=ppt/tags/tag2.xml><?xml version="1.0" encoding="utf-8"?>
<p:tagLst xmlns:p="http://schemas.openxmlformats.org/presentationml/2006/main">
  <p:tag name="KSO_WM_UNIT_TABLE_BEAUTIFY" val="smartTable{684462c9-b9e8-466e-b42e-9dfab25d1906}"/>
  <p:tag name="TABLE_ENDDRAG_ORIGIN_RECT" val="739*154"/>
  <p:tag name="TABLE_ENDDRAG_RECT" val="129*379*739*155"/>
</p:tagLst>
</file>

<file path=ppt/tags/tag3.xml><?xml version="1.0" encoding="utf-8"?>
<p:tagLst xmlns:p="http://schemas.openxmlformats.org/presentationml/2006/main">
  <p:tag name="KSO_WM_UNIT_TABLE_BEAUTIFY" val="smartTable{d06a65bf-be2b-4f6c-87ad-6022e75466ea}"/>
  <p:tag name="TABLE_ENDDRAG_ORIGIN_RECT" val="739*154"/>
  <p:tag name="TABLE_ENDDRAG_RECT" val="129*379*739*155"/>
</p:tagLst>
</file>

<file path=ppt/tags/tag4.xml><?xml version="1.0" encoding="utf-8"?>
<p:tagLst xmlns:p="http://schemas.openxmlformats.org/presentationml/2006/main">
  <p:tag name="KSO_WM_UNIT_TABLE_BEAUTIFY" val="smartTable{684462c9-b9e8-466e-b42e-9dfab25d1906}"/>
  <p:tag name="TABLE_ENDDRAG_ORIGIN_RECT" val="173*57"/>
  <p:tag name="TABLE_ENDDRAG_RECT" val="296*177*173*57"/>
</p:tagLst>
</file>

<file path=ppt/tags/tag5.xml><?xml version="1.0" encoding="utf-8"?>
<p:tagLst xmlns:p="http://schemas.openxmlformats.org/presentationml/2006/main">
  <p:tag name="KSO_WM_UNIT_TABLE_BEAUTIFY" val="smartTable{684462c9-b9e8-466e-b42e-9dfab25d1906}"/>
  <p:tag name="TABLE_ENDDRAG_ORIGIN_RECT" val="231*57"/>
  <p:tag name="TABLE_ENDDRAG_RECT" val="517*251*231*57"/>
</p:tagLst>
</file>

<file path=ppt/tags/tag6.xml><?xml version="1.0" encoding="utf-8"?>
<p:tagLst xmlns:p="http://schemas.openxmlformats.org/presentationml/2006/main">
  <p:tag name="KSO_WM_UNIT_PLACING_PICTURE_USER_VIEWPORT" val="{&quot;height&quot;:4980,&quot;width&quot;:7824}"/>
</p:tagLst>
</file>

<file path=ppt/tags/tag7.xml><?xml version="1.0" encoding="utf-8"?>
<p:tagLst xmlns:p="http://schemas.openxmlformats.org/presentationml/2006/main">
  <p:tag name="KSO_WM_UNIT_PLACING_PICTURE_USER_VIEWPORT" val="{&quot;height&quot;:4980,&quot;width&quot;:7824}"/>
</p:tagLst>
</file>

<file path=ppt/theme/theme1.xml><?xml version="1.0" encoding="utf-8"?>
<a:theme xmlns:a="http://schemas.openxmlformats.org/drawingml/2006/main" name="week3-k8s-网络通信及应用示例">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Week1-调研</Template>
  <TotalTime>0</TotalTime>
  <Words>3444</Words>
  <Application>WPS 演示</Application>
  <PresentationFormat>宽屏</PresentationFormat>
  <Paragraphs>300</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宋体</vt:lpstr>
      <vt:lpstr>Wingdings</vt:lpstr>
      <vt:lpstr>Times New Roman</vt:lpstr>
      <vt:lpstr>微软雅黑</vt:lpstr>
      <vt:lpstr>等线</vt:lpstr>
      <vt:lpstr>Arial Unicode MS</vt:lpstr>
      <vt:lpstr>等线 Light</vt:lpstr>
      <vt:lpstr>Calibri</vt:lpstr>
      <vt:lpstr>week3-k8s-网络通信及应用示例</vt:lpstr>
      <vt:lpstr> I/O latency Issue of Serverless  Data Analytics</vt:lpstr>
      <vt:lpstr>Background</vt:lpstr>
      <vt:lpstr>Background</vt:lpstr>
      <vt:lpstr>Background</vt:lpstr>
      <vt:lpstr>Background</vt:lpstr>
      <vt:lpstr>Motivation</vt:lpstr>
      <vt:lpstr>Existing Design</vt:lpstr>
      <vt:lpstr>Distributed cache[1]</vt:lpstr>
      <vt:lpstr>Application-aware Data Passing[2]</vt:lpstr>
      <vt:lpstr>Combines slow storage with fast storage[3]</vt:lpstr>
      <vt:lpstr>Idea</vt:lpstr>
      <vt:lpstr>Idea</vt:lpstr>
      <vt:lpstr>Idea</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Redis相关工作warmup</dc:title>
  <dc:creator>Wang Qianli</dc:creator>
  <cp:lastModifiedBy>青年</cp:lastModifiedBy>
  <cp:revision>311</cp:revision>
  <dcterms:created xsi:type="dcterms:W3CDTF">2021-11-05T01:41:00Z</dcterms:created>
  <dcterms:modified xsi:type="dcterms:W3CDTF">2022-03-08T02:48:54Z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99B5DF93C12B4A759FD5DB34BE5299BA</vt:lpwstr>
  </property>
  <property fmtid="{D5CDD505-2E9C-101B-9397-08002B2CF9AE}" pid="3" name="KSOProductBuildVer">
    <vt:lpwstr>2052-11.1.0.11365</vt:lpwstr>
  </property>
</Properties>
</file>